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3830E61-14EB-4480-B604-12A939887942}">
          <p14:sldIdLst>
            <p14:sldId id="256"/>
            <p14:sldId id="257"/>
            <p14:sldId id="258"/>
            <p14:sldId id="259"/>
            <p14:sldId id="260"/>
            <p14:sldId id="261"/>
            <p14:sldId id="262"/>
            <p14:sldId id="263"/>
            <p14:sldId id="26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A2AFFE5-5882-41B8-AA7D-B06C0A09DC7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987055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AFFE5-5882-41B8-AA7D-B06C0A09DC7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154243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AFFE5-5882-41B8-AA7D-B06C0A09DC7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3332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2AFFE5-5882-41B8-AA7D-B06C0A09DC7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915851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A2AFFE5-5882-41B8-AA7D-B06C0A09DC7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2052209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A2AFFE5-5882-41B8-AA7D-B06C0A09DC7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274871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A2AFFE5-5882-41B8-AA7D-B06C0A09DC7A}"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228380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A2AFFE5-5882-41B8-AA7D-B06C0A09DC7A}"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1139763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2AFFE5-5882-41B8-AA7D-B06C0A09DC7A}"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121881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2AFFE5-5882-41B8-AA7D-B06C0A09DC7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272576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2AFFE5-5882-41B8-AA7D-B06C0A09DC7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75EC69-C630-421A-AB91-78B4392128EA}" type="slidenum">
              <a:rPr lang="tr-TR" smtClean="0"/>
              <a:t>‹#›</a:t>
            </a:fld>
            <a:endParaRPr lang="tr-TR"/>
          </a:p>
        </p:txBody>
      </p:sp>
    </p:spTree>
    <p:extLst>
      <p:ext uri="{BB962C8B-B14F-4D97-AF65-F5344CB8AC3E}">
        <p14:creationId xmlns:p14="http://schemas.microsoft.com/office/powerpoint/2010/main" val="3084144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AFFE5-5882-41B8-AA7D-B06C0A09DC7A}"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5EC69-C630-421A-AB91-78B4392128EA}" type="slidenum">
              <a:rPr lang="tr-TR" smtClean="0"/>
              <a:t>‹#›</a:t>
            </a:fld>
            <a:endParaRPr lang="tr-TR"/>
          </a:p>
        </p:txBody>
      </p:sp>
    </p:spTree>
    <p:extLst>
      <p:ext uri="{BB962C8B-B14F-4D97-AF65-F5344CB8AC3E}">
        <p14:creationId xmlns:p14="http://schemas.microsoft.com/office/powerpoint/2010/main" val="1702028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Şairin Yaşamöyküsü, Eserleri ve </a:t>
            </a:r>
            <a:r>
              <a:rPr lang="tr-TR" dirty="0" err="1"/>
              <a:t>Poetikası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64429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Şaire ilişkin verilecek ön bilgiler arasında «eserleri» de yer alır.</a:t>
            </a:r>
          </a:p>
          <a:p>
            <a:r>
              <a:rPr lang="tr-TR" dirty="0" smtClean="0"/>
              <a:t>Eserlere ilişkin bilgiler, kronolojik sıra gözetilerek sıralanır. Birden fazla baskı yapmış olan eserlerin öbür baskı bilgileri de verilmelidir.</a:t>
            </a:r>
          </a:p>
          <a:p>
            <a:r>
              <a:rPr lang="tr-TR" dirty="0" smtClean="0"/>
              <a:t>Şair, başka türlerde de eserler vermişse bu bakımdan da bir sınıflandırma yapmak gerekir.</a:t>
            </a:r>
            <a:endParaRPr lang="tr-TR" dirty="0"/>
          </a:p>
        </p:txBody>
      </p:sp>
    </p:spTree>
    <p:extLst>
      <p:ext uri="{BB962C8B-B14F-4D97-AF65-F5344CB8AC3E}">
        <p14:creationId xmlns:p14="http://schemas.microsoft.com/office/powerpoint/2010/main" val="289202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Şiir incelemesi, belirli bir plana ve bu plan çerçevesinde başvurulacak terimler üzerinden yapılacak çözümleme işlemine dayanır.</a:t>
            </a:r>
          </a:p>
          <a:p>
            <a:r>
              <a:rPr lang="tr-TR" dirty="0" smtClean="0"/>
              <a:t>Şiiri incelenmeden önce şairin yaşamöyküsü üzerinde ana çizgileriyle durulmalıdır. Kimi şiirlerin </a:t>
            </a:r>
            <a:r>
              <a:rPr lang="tr-TR" dirty="0" err="1" smtClean="0"/>
              <a:t>yaşamöyküsel</a:t>
            </a:r>
            <a:r>
              <a:rPr lang="tr-TR" dirty="0" smtClean="0"/>
              <a:t> ögelerle doğrudan ilişkili bir kurguya ve anlam yapısına sahip olduğu düşünülecek olursa metnin anlaşılır kılınması için bunun gerekliliği de daha fazla ortaya çıkar.</a:t>
            </a:r>
          </a:p>
          <a:p>
            <a:r>
              <a:rPr lang="tr-TR" dirty="0" smtClean="0"/>
              <a:t>Burada «yaşamöyküsü» kavramını sadece şairin yaşamını kısaca özetlemek olarak anlamamak gerekir. Yetiştiği çevre, arkadaş çevresi, özel yaşamı, edebiyatla tanışması ve edebiyat dünyasına girişi, bütünüyle edebî yaşamı gibi bakımlardan da yaşamöyküsü düşünülmelidir.</a:t>
            </a:r>
          </a:p>
          <a:p>
            <a:r>
              <a:rPr lang="tr-TR" dirty="0" smtClean="0"/>
              <a:t>Şairini yaşamöyküsü üzerinde durmak, metinle ilişkilendirme açısından işlevseldir; kendi başına/ayrı bir bilgi yığını olarak düşünülmemelidir. </a:t>
            </a:r>
            <a:endParaRPr lang="tr-TR" dirty="0"/>
          </a:p>
        </p:txBody>
      </p:sp>
    </p:spTree>
    <p:extLst>
      <p:ext uri="{BB962C8B-B14F-4D97-AF65-F5344CB8AC3E}">
        <p14:creationId xmlns:p14="http://schemas.microsoft.com/office/powerpoint/2010/main" val="127125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Şairin sanat yaşamı; sanat ve edebiyat zevkinin ilk oluşum evreleri ile ilk şiirlerin görülen etkilenmeler bakımından da ele alınmalıdır. Şiirlerini yayımladığı dergiler, şairlik yaşamındaki önemli dönüm ya da kırılma noktaları, aldığı ödüller, dönemi içinde edebiyat çevrelerinin kendisine bakışı da bu bağlamda irdelenmelidir.</a:t>
            </a:r>
          </a:p>
          <a:p>
            <a:r>
              <a:rPr lang="tr-TR" dirty="0" smtClean="0"/>
              <a:t>Şairin sanat ve kültür çevresini bilmek de bu bakımdan önemlidir. Yalnızca başka şairlerle değil, sanatsal ve kültürel açıdan iletişim içinde bulunduğu kişiler saptanıp araştırılmalıdır.  Bu, şairin duygu ve düşüne dünyasını anlamada okur açısından kolaylıklar sağlayacaktır. Kuşkusuz, bir bireyin duygu ve düşünce dünyasının oluşumu ve gelişimi, içinde bulunduğu çevreden, iletişim kurduğu başka bireylerle olan duygusal ve düşünsel alışverişlerinden bağımsız biçimde gerçekleşemez.    </a:t>
            </a:r>
            <a:endParaRPr lang="tr-TR" dirty="0"/>
          </a:p>
        </p:txBody>
      </p:sp>
    </p:spTree>
    <p:extLst>
      <p:ext uri="{BB962C8B-B14F-4D97-AF65-F5344CB8AC3E}">
        <p14:creationId xmlns:p14="http://schemas.microsoft.com/office/powerpoint/2010/main" val="647024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Bu çerçevede üzerinde durulması gereken noktalardan biri de şairin kişilik yapısıdır. Onu tanıyanların verdiği bilgilerden, kendisinin ifadelerinden ve başka kaynaklardaki bilgilerden hareketle şairin genel olarak psikolojik yapısı saptanmaya çalışılır. </a:t>
            </a:r>
          </a:p>
          <a:p>
            <a:r>
              <a:rPr lang="tr-TR" dirty="0" smtClean="0"/>
              <a:t>Kimi şiirlerin, şairinin kişilik yapısını ve psikolojisini doğrudan yansıttığı görülebilir. Başka bir deyişle bu tür metinlerdeki egemen duyguyu  belirleyen ve besleyen temel etken, şairinin ruh dünyasıdır. Metnin ana duygusunu ve anlam yapısı üzerindeki bu etkisinden dolayı şairin kişilik özelliklerini bilmek bize kolaylık sağlar. </a:t>
            </a:r>
          </a:p>
          <a:p>
            <a:r>
              <a:rPr lang="tr-TR" dirty="0" smtClean="0"/>
              <a:t>Şairin kişilik yapısına ilişkin bilgiler ışığında metne bakmayı </a:t>
            </a:r>
            <a:r>
              <a:rPr lang="tr-TR" dirty="0" err="1" smtClean="0"/>
              <a:t>psikanalitik</a:t>
            </a:r>
            <a:r>
              <a:rPr lang="tr-TR" dirty="0" smtClean="0"/>
              <a:t> çözümleme ile karıştırmamak gerekir.  Burada sözü edilen psikolojik yapıya ilişkin bilgiler, bilinçaltına inilerek değil, kişinin dışarıdan gözlemlenebilen özelliklerine bakılarak elde edilmiştir.  </a:t>
            </a:r>
            <a:endParaRPr lang="tr-TR" dirty="0"/>
          </a:p>
        </p:txBody>
      </p:sp>
    </p:spTree>
    <p:extLst>
      <p:ext uri="{BB962C8B-B14F-4D97-AF65-F5344CB8AC3E}">
        <p14:creationId xmlns:p14="http://schemas.microsoft.com/office/powerpoint/2010/main" val="2402436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Şairin, kişilik yapısı gibi «dünya görüşü» de metnin arka planında ve anlam düzleminde önemli işlevlere sahip olabilir. </a:t>
            </a:r>
          </a:p>
          <a:p>
            <a:r>
              <a:rPr lang="tr-TR" dirty="0" smtClean="0"/>
              <a:t>Burada «dünya görüşü» kavramını salt politik tercih ve duruş anlamında düşünmemek gerekir. Bu kavramı; kişinin insana, başka varlıklara, evrene, varoluşa, insanlar arasındaki ilişkilere vs. bakışını içeren geniş bir tanım alanında düşünmek gerekir. Elbette politik yönü öne çıkan ve şiirlerinde de bu özelliği çok belirgin olan şairler için söz konusu kavramsal daraltmaya gidilebilir; ama bunu genellememek ve her şairi salt bu bağlamda değerlendirmemek gerekir. Şairin olay, olgu ve objeler karşısındaki düşünselliği de yazdığı şiirlerin arka planında ve metninin anlam yapısında önemli bir işlev görür. Bu yöndeki bilgiler de yine şairin kendi açıklamalarından, yakın çevresindeki tanıklıklardan ya da hakkında kaleme alınmış başka yazılardan/ kaynaklardan elde edilebilir. Kuşkusuz bu bilgilerin önemi, incelenecek metin açısından işlevselliği </a:t>
            </a:r>
            <a:r>
              <a:rPr lang="tr-TR" dirty="0" err="1" smtClean="0"/>
              <a:t>bakımındandar</a:t>
            </a:r>
            <a:r>
              <a:rPr lang="tr-TR" dirty="0" smtClean="0"/>
              <a:t>; yoksa amaç, şairi salt bu yönüyle tanıtmak değildir.</a:t>
            </a:r>
            <a:endParaRPr lang="tr-TR" dirty="0"/>
          </a:p>
        </p:txBody>
      </p:sp>
    </p:spTree>
    <p:extLst>
      <p:ext uri="{BB962C8B-B14F-4D97-AF65-F5344CB8AC3E}">
        <p14:creationId xmlns:p14="http://schemas.microsoft.com/office/powerpoint/2010/main" val="179502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evrede saptanması ve üzerinde durulması gereken önemli noktalardan biri de şairin </a:t>
            </a:r>
            <a:r>
              <a:rPr lang="tr-TR" dirty="0" err="1" smtClean="0"/>
              <a:t>poetikasıdır</a:t>
            </a:r>
            <a:r>
              <a:rPr lang="tr-TR" dirty="0" smtClean="0"/>
              <a:t>. </a:t>
            </a:r>
            <a:endParaRPr lang="tr-TR" dirty="0"/>
          </a:p>
          <a:p>
            <a:r>
              <a:rPr lang="tr-TR" dirty="0" smtClean="0"/>
              <a:t>Sözcük; Fransızcada «</a:t>
            </a:r>
            <a:r>
              <a:rPr lang="tr-TR" dirty="0" err="1" smtClean="0"/>
              <a:t>poétique</a:t>
            </a:r>
            <a:r>
              <a:rPr lang="tr-TR" dirty="0" smtClean="0"/>
              <a:t>», İngilizcede «</a:t>
            </a:r>
            <a:r>
              <a:rPr lang="tr-TR" dirty="0" err="1" smtClean="0"/>
              <a:t>poetic</a:t>
            </a:r>
            <a:r>
              <a:rPr lang="tr-TR" dirty="0" smtClean="0"/>
              <a:t>», Almancada «</a:t>
            </a:r>
            <a:r>
              <a:rPr lang="tr-TR" dirty="0" err="1" smtClean="0"/>
              <a:t>poetik</a:t>
            </a:r>
            <a:r>
              <a:rPr lang="tr-TR" dirty="0" smtClean="0"/>
              <a:t>», İtalyancada «</a:t>
            </a:r>
            <a:r>
              <a:rPr lang="tr-TR" dirty="0" err="1" smtClean="0"/>
              <a:t>poetica</a:t>
            </a:r>
            <a:r>
              <a:rPr lang="tr-TR" dirty="0" smtClean="0"/>
              <a:t>», Latincede «</a:t>
            </a:r>
            <a:r>
              <a:rPr lang="tr-TR" dirty="0" err="1" smtClean="0"/>
              <a:t>poetica</a:t>
            </a:r>
            <a:r>
              <a:rPr lang="tr-TR" dirty="0" smtClean="0"/>
              <a:t>», Yunancada «</a:t>
            </a:r>
            <a:r>
              <a:rPr lang="tr-TR" dirty="0" err="1" smtClean="0"/>
              <a:t>poétiké</a:t>
            </a:r>
            <a:r>
              <a:rPr lang="tr-TR" dirty="0" smtClean="0"/>
              <a:t>» gibi karşılıkları bulunan ve «yapmak, üretmek,  yaratmak» gibi anlamları bulunan «</a:t>
            </a:r>
            <a:r>
              <a:rPr lang="tr-TR" dirty="0" err="1" smtClean="0"/>
              <a:t>poiein</a:t>
            </a:r>
            <a:r>
              <a:rPr lang="tr-TR" dirty="0" smtClean="0"/>
              <a:t>» fiilinden türemiştir.</a:t>
            </a:r>
          </a:p>
          <a:p>
            <a:r>
              <a:rPr lang="tr-TR" dirty="0" smtClean="0"/>
              <a:t>Sözcüğü ilk kullanan, Aristoteles’tir. Aristoteles’in günümüze kadar eksik bölümleriyle gelen ve bu bağlamda önemli bir yeri olan yapıtı «</a:t>
            </a:r>
            <a:r>
              <a:rPr lang="tr-TR" dirty="0" err="1" smtClean="0"/>
              <a:t>Poetika</a:t>
            </a:r>
            <a:r>
              <a:rPr lang="tr-TR" dirty="0" smtClean="0"/>
              <a:t>» adını taşır.</a:t>
            </a:r>
            <a:endParaRPr lang="tr-TR" dirty="0"/>
          </a:p>
        </p:txBody>
      </p:sp>
    </p:spTree>
    <p:extLst>
      <p:ext uri="{BB962C8B-B14F-4D97-AF65-F5344CB8AC3E}">
        <p14:creationId xmlns:p14="http://schemas.microsoft.com/office/powerpoint/2010/main" val="821339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Poetika</a:t>
            </a:r>
            <a:r>
              <a:rPr lang="tr-TR" dirty="0" smtClean="0"/>
              <a:t> sözcüğü her ne kadar şiir üzerine yapılan bütün çalışmaları, bu bağlamdaki bütün görüş ve uğraşları kapsayacak biçimde de kullanılıyorsa bile bizim açımızdan sadece metnini inceleyecek olduğumuz şair özelinde kullanılacaktır.</a:t>
            </a:r>
          </a:p>
          <a:p>
            <a:r>
              <a:rPr lang="tr-TR" dirty="0" smtClean="0"/>
              <a:t>Bu açıdan bakıldığında, bir şairin </a:t>
            </a:r>
            <a:r>
              <a:rPr lang="tr-TR" dirty="0" err="1" smtClean="0"/>
              <a:t>poetikası</a:t>
            </a:r>
            <a:r>
              <a:rPr lang="tr-TR" dirty="0" smtClean="0"/>
              <a:t>, onun şiir hakkındaki görüşlerini (şiir anlayışını) ifade eder.</a:t>
            </a:r>
          </a:p>
          <a:p>
            <a:r>
              <a:rPr lang="tr-TR" dirty="0" smtClean="0"/>
              <a:t>Edebiyat tarihinde başlı başına bir yapıt olarak «</a:t>
            </a:r>
            <a:r>
              <a:rPr lang="tr-TR" dirty="0" err="1" smtClean="0"/>
              <a:t>poetika»nı</a:t>
            </a:r>
            <a:r>
              <a:rPr lang="tr-TR" dirty="0" smtClean="0"/>
              <a:t> yazmış şairler de vardır; ama bunların sayısı azdır.</a:t>
            </a:r>
          </a:p>
          <a:p>
            <a:r>
              <a:rPr lang="tr-TR" dirty="0" smtClean="0"/>
              <a:t>Bir şairin </a:t>
            </a:r>
            <a:r>
              <a:rPr lang="tr-TR" dirty="0" err="1" smtClean="0"/>
              <a:t>poetikasını</a:t>
            </a:r>
            <a:r>
              <a:rPr lang="tr-TR" dirty="0" smtClean="0"/>
              <a:t> saptayabilmek için izlenmesi gereken başlıca yolları bilmek gerekir. </a:t>
            </a:r>
            <a:endParaRPr lang="tr-TR" dirty="0"/>
          </a:p>
        </p:txBody>
      </p:sp>
    </p:spTree>
    <p:extLst>
      <p:ext uri="{BB962C8B-B14F-4D97-AF65-F5344CB8AC3E}">
        <p14:creationId xmlns:p14="http://schemas.microsoft.com/office/powerpoint/2010/main" val="99248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Öncelikle, şairin doğrudan «</a:t>
            </a:r>
            <a:r>
              <a:rPr lang="tr-TR" dirty="0" err="1" smtClean="0"/>
              <a:t>şiir»e</a:t>
            </a:r>
            <a:r>
              <a:rPr lang="tr-TR" dirty="0" smtClean="0"/>
              <a:t> ve kendi şiir anlayışına dair görüşleri saptanmalıdır. Süreli yayınlardaki düzyazıları, söyleşileri yanında kitapları da bu bakımdan incelenmelidir.</a:t>
            </a:r>
          </a:p>
          <a:p>
            <a:r>
              <a:rPr lang="tr-TR" dirty="0" smtClean="0"/>
              <a:t>Ayrıntıların belirlenmesi ve somutlaşması açısından bu materyal, daha geniş bir ilişkiler ağı ile okunmalıdır. Bu bağlamda, aşağıda sıralayacağımız maddeler doğrultusunda bir araştırma yapmak gerekir:</a:t>
            </a:r>
          </a:p>
          <a:p>
            <a:r>
              <a:rPr lang="tr-TR" dirty="0" smtClean="0"/>
              <a:t>Şairin genel olarak sanata ve başka sanat türlerine bakışı, bu konudaki görüşleri,</a:t>
            </a:r>
          </a:p>
          <a:p>
            <a:r>
              <a:rPr lang="tr-TR" dirty="0" smtClean="0"/>
              <a:t>Şairin genel olarak edebiyata ve diğer edebî türlere bakışı ve bu konudaki görüşleri,</a:t>
            </a:r>
          </a:p>
          <a:p>
            <a:r>
              <a:rPr lang="tr-TR" dirty="0" smtClean="0"/>
              <a:t>Şairin genel olarak dünya edebiyatına ve özelde Türk edebiyatına bakışı ve bu konudaki görüşleri,</a:t>
            </a:r>
          </a:p>
          <a:p>
            <a:r>
              <a:rPr lang="tr-TR" dirty="0" smtClean="0"/>
              <a:t>Şairin edebî dönem ve akımlara/topluluklara/hareketlere genel olarak bakışı ve bu konudaki görüşleri.</a:t>
            </a:r>
            <a:endParaRPr lang="tr-TR" dirty="0"/>
          </a:p>
        </p:txBody>
      </p:sp>
    </p:spTree>
    <p:extLst>
      <p:ext uri="{BB962C8B-B14F-4D97-AF65-F5344CB8AC3E}">
        <p14:creationId xmlns:p14="http://schemas.microsoft.com/office/powerpoint/2010/main" val="922249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Sanat, bir bakıma kuram-eylem birliğidir.  İncelenecek şiire şairin </a:t>
            </a:r>
            <a:r>
              <a:rPr lang="tr-TR" dirty="0" err="1" smtClean="0"/>
              <a:t>poetikası</a:t>
            </a:r>
            <a:r>
              <a:rPr lang="tr-TR" dirty="0" smtClean="0"/>
              <a:t> ve bu </a:t>
            </a:r>
            <a:r>
              <a:rPr lang="tr-TR" dirty="0" err="1" smtClean="0"/>
              <a:t>poetikanın</a:t>
            </a:r>
            <a:r>
              <a:rPr lang="tr-TR" dirty="0" smtClean="0"/>
              <a:t> pratikteki arayış örnekleri olarak yaklaşıldığında, bu bakımdan ne derece tutarlı olduğu da değerlendirilebilir. </a:t>
            </a:r>
          </a:p>
          <a:p>
            <a:r>
              <a:rPr lang="tr-TR" dirty="0" smtClean="0"/>
              <a:t>Şairin </a:t>
            </a:r>
            <a:r>
              <a:rPr lang="tr-TR" dirty="0" err="1" smtClean="0"/>
              <a:t>poetikasını</a:t>
            </a:r>
            <a:r>
              <a:rPr lang="tr-TR" dirty="0" smtClean="0"/>
              <a:t> bilmek, şiirin dayandığı kuramsal arka planı göz önünde bulundurmayı beraberinde getireceğinden daha sağlam ve tutarlı sonuçlara varmamızda da yardımcı olur.</a:t>
            </a:r>
          </a:p>
          <a:p>
            <a:r>
              <a:rPr lang="tr-TR" dirty="0" err="1" smtClean="0"/>
              <a:t>Poetikasını</a:t>
            </a:r>
            <a:r>
              <a:rPr lang="tr-TR" dirty="0" smtClean="0"/>
              <a:t> doğrudan kaleme almamış ya da şiir hakkındaki görüşlerini doğrudan ifade etmemiş şairlerin </a:t>
            </a:r>
            <a:r>
              <a:rPr lang="tr-TR" dirty="0" err="1" smtClean="0"/>
              <a:t>poetikasını</a:t>
            </a:r>
            <a:r>
              <a:rPr lang="tr-TR" dirty="0" smtClean="0"/>
              <a:t> belirlemede onun başka şiirlerini de ince bir dikkatle okuyup genel bir kanıya ulaşmaya çalışmak gerekir.</a:t>
            </a:r>
            <a:endParaRPr lang="tr-TR" dirty="0"/>
          </a:p>
        </p:txBody>
      </p:sp>
    </p:spTree>
    <p:extLst>
      <p:ext uri="{BB962C8B-B14F-4D97-AF65-F5344CB8AC3E}">
        <p14:creationId xmlns:p14="http://schemas.microsoft.com/office/powerpoint/2010/main" val="13724009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922</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Şairin Yaşamöyküsü, Eserleri ve Poetikası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Şiir İncelemelerinde Temel Kavramlar: </dc:title>
  <dc:creator>pc</dc:creator>
  <cp:lastModifiedBy>pc</cp:lastModifiedBy>
  <cp:revision>13</cp:revision>
  <dcterms:created xsi:type="dcterms:W3CDTF">2020-04-30T19:53:00Z</dcterms:created>
  <dcterms:modified xsi:type="dcterms:W3CDTF">2020-05-04T01:11:33Z</dcterms:modified>
</cp:coreProperties>
</file>