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80" r:id="rId5"/>
    <p:sldId id="259" r:id="rId6"/>
    <p:sldId id="260" r:id="rId7"/>
    <p:sldId id="278" r:id="rId8"/>
    <p:sldId id="261" r:id="rId9"/>
    <p:sldId id="281" r:id="rId10"/>
    <p:sldId id="262" r:id="rId11"/>
    <p:sldId id="282" r:id="rId12"/>
    <p:sldId id="263" r:id="rId13"/>
    <p:sldId id="279" r:id="rId14"/>
    <p:sldId id="264" r:id="rId15"/>
    <p:sldId id="283"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2A54C80-263E-416B-A8E0-580EDEADCBDC}" type="datetimeFigureOut">
              <a:rPr lang="en-US" dirty="0"/>
              <a:t>3/2/2020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3/2/2020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BİLGİ MERKEZLERİNDE YÖNETİM</a:t>
            </a:r>
            <a:endParaRPr lang="tr-TR" dirty="0"/>
          </a:p>
        </p:txBody>
      </p:sp>
      <p:sp>
        <p:nvSpPr>
          <p:cNvPr id="3" name="Alt Başlık 2"/>
          <p:cNvSpPr>
            <a:spLocks noGrp="1"/>
          </p:cNvSpPr>
          <p:nvPr>
            <p:ph type="subTitle" idx="1"/>
          </p:nvPr>
        </p:nvSpPr>
        <p:spPr/>
        <p:txBody>
          <a:bodyPr>
            <a:normAutofit/>
          </a:bodyPr>
          <a:lstStyle/>
          <a:p>
            <a:r>
              <a:rPr lang="tr-TR" sz="2800" dirty="0" smtClean="0"/>
              <a:t>YÖNETİMİN </a:t>
            </a:r>
            <a:r>
              <a:rPr lang="tr-TR" sz="2800" dirty="0" smtClean="0"/>
              <a:t>ÖNEMİ</a:t>
            </a:r>
            <a:endParaRPr lang="tr-TR" sz="2800" dirty="0" smtClean="0"/>
          </a:p>
        </p:txBody>
      </p:sp>
    </p:spTree>
    <p:extLst>
      <p:ext uri="{BB962C8B-B14F-4D97-AF65-F5344CB8AC3E}">
        <p14:creationId xmlns:p14="http://schemas.microsoft.com/office/powerpoint/2010/main" val="2885017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YÖNETİMİN </a:t>
            </a:r>
            <a:r>
              <a:rPr lang="tr-TR" b="1" dirty="0" smtClean="0"/>
              <a:t>ÖNEMİ</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smtClean="0"/>
              <a:t>Kütüphaneler </a:t>
            </a:r>
            <a:r>
              <a:rPr lang="tr-TR" dirty="0"/>
              <a:t>ve bilgi merkezleri yıllar </a:t>
            </a:r>
            <a:r>
              <a:rPr lang="tr-TR" dirty="0" smtClean="0"/>
              <a:t>içerisinde işletme, </a:t>
            </a:r>
            <a:r>
              <a:rPr lang="tr-TR" dirty="0"/>
              <a:t>sanayi ve hükümetten birçok yönetim ilkesini benimsemiş ve uyarlamışlardır. </a:t>
            </a:r>
            <a:endParaRPr lang="tr-TR" dirty="0" smtClean="0"/>
          </a:p>
          <a:p>
            <a:pPr algn="just">
              <a:lnSpc>
                <a:spcPct val="150000"/>
              </a:lnSpc>
            </a:pPr>
            <a:r>
              <a:rPr lang="tr-TR" dirty="0" smtClean="0"/>
              <a:t>Kütüphane </a:t>
            </a:r>
            <a:r>
              <a:rPr lang="tr-TR" dirty="0"/>
              <a:t>yöneticileri, kurumlarının başarılı bir şekilde çalışmasına katkıda bulunacaklarını düşündükleri, kütüphane dünyası dışındaki ilkeleri benimsemeye başlamışlardır</a:t>
            </a:r>
            <a:r>
              <a:rPr lang="tr-TR" dirty="0" smtClean="0"/>
              <a:t>.</a:t>
            </a:r>
            <a:endParaRPr lang="tr-TR" dirty="0"/>
          </a:p>
        </p:txBody>
      </p:sp>
    </p:spTree>
    <p:extLst>
      <p:ext uri="{BB962C8B-B14F-4D97-AF65-F5344CB8AC3E}">
        <p14:creationId xmlns:p14="http://schemas.microsoft.com/office/powerpoint/2010/main" val="8539290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YÖNETİMİN ÖNEMİ</a:t>
            </a:r>
            <a:endParaRPr lang="tr-TR" dirty="0"/>
          </a:p>
        </p:txBody>
      </p:sp>
      <p:sp>
        <p:nvSpPr>
          <p:cNvPr id="3" name="İçerik Yer Tutucusu 2"/>
          <p:cNvSpPr>
            <a:spLocks noGrp="1"/>
          </p:cNvSpPr>
          <p:nvPr>
            <p:ph idx="1"/>
          </p:nvPr>
        </p:nvSpPr>
        <p:spPr/>
        <p:txBody>
          <a:bodyPr>
            <a:normAutofit fontScale="92500" lnSpcReduction="10000"/>
          </a:bodyPr>
          <a:lstStyle/>
          <a:p>
            <a:pPr algn="just">
              <a:lnSpc>
                <a:spcPct val="150000"/>
              </a:lnSpc>
            </a:pPr>
            <a:r>
              <a:rPr lang="tr-TR" dirty="0"/>
              <a:t>Kütüphaneler ve işletmeler arasında önemli bir fark vardır; hemen hemen tüm kütüphaneler kar amacı gütmeyen kuruluşlardır.</a:t>
            </a:r>
          </a:p>
          <a:p>
            <a:pPr algn="just">
              <a:lnSpc>
                <a:spcPct val="150000"/>
              </a:lnSpc>
            </a:pPr>
            <a:r>
              <a:rPr lang="tr-TR" dirty="0"/>
              <a:t>Bununla birlikte, işletmenin niteliği ne olursa olsun, kâr amaçlı olsun veya olmasın, müşterilere veya kullanıcılarına bir ürün sunmalı, çalışanlarına ve işverenlere mutluluk ve öz saygı vermeli, cazip ve sağlıklı çevreye sahip olmak için faaliyet göstermeli, tutarlı ve verimli hizmetler sunmalıdır</a:t>
            </a:r>
            <a:r>
              <a:rPr lang="tr-TR" dirty="0" smtClean="0"/>
              <a:t>.</a:t>
            </a:r>
          </a:p>
          <a:p>
            <a:pPr algn="just">
              <a:lnSpc>
                <a:spcPct val="150000"/>
              </a:lnSpc>
            </a:pPr>
            <a:endParaRPr lang="tr-TR" dirty="0"/>
          </a:p>
          <a:p>
            <a:pPr algn="just">
              <a:lnSpc>
                <a:spcPct val="150000"/>
              </a:lnSpc>
            </a:pPr>
            <a:r>
              <a:rPr lang="tr-TR" dirty="0"/>
              <a:t> </a:t>
            </a:r>
            <a:r>
              <a:rPr lang="tr-TR" dirty="0">
                <a:solidFill>
                  <a:schemeClr val="accent1">
                    <a:lumMod val="50000"/>
                  </a:schemeClr>
                </a:solidFill>
              </a:rPr>
              <a:t>İyi yönetilen bir kütüphane, tüm bu hedefleri kötü yönetilenlerden daha iyi gerçekleştirecektir</a:t>
            </a:r>
            <a:r>
              <a:rPr lang="tr-TR" dirty="0" smtClean="0">
                <a:solidFill>
                  <a:schemeClr val="accent1">
                    <a:lumMod val="50000"/>
                  </a:schemeClr>
                </a:solidFill>
              </a:rPr>
              <a:t>.</a:t>
            </a:r>
            <a:endParaRPr lang="tr-TR" dirty="0">
              <a:solidFill>
                <a:schemeClr val="accent1">
                  <a:lumMod val="50000"/>
                </a:schemeClr>
              </a:solidFill>
            </a:endParaRPr>
          </a:p>
        </p:txBody>
      </p:sp>
    </p:spTree>
    <p:extLst>
      <p:ext uri="{BB962C8B-B14F-4D97-AF65-F5344CB8AC3E}">
        <p14:creationId xmlns:p14="http://schemas.microsoft.com/office/powerpoint/2010/main" val="40519564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YÖNETİMİN ÖNEMİ</a:t>
            </a:r>
            <a:endParaRPr lang="tr-TR" dirty="0"/>
          </a:p>
        </p:txBody>
      </p:sp>
      <p:sp>
        <p:nvSpPr>
          <p:cNvPr id="3" name="İçerik Yer Tutucusu 2"/>
          <p:cNvSpPr>
            <a:spLocks noGrp="1"/>
          </p:cNvSpPr>
          <p:nvPr>
            <p:ph idx="1"/>
          </p:nvPr>
        </p:nvSpPr>
        <p:spPr/>
        <p:txBody>
          <a:bodyPr>
            <a:normAutofit/>
          </a:bodyPr>
          <a:lstStyle/>
          <a:p>
            <a:pPr algn="just"/>
            <a:r>
              <a:rPr lang="tr-TR" dirty="0"/>
              <a:t>Etkili </a:t>
            </a:r>
            <a:r>
              <a:rPr lang="tr-TR" dirty="0" smtClean="0"/>
              <a:t>organizasyonlar;</a:t>
            </a:r>
          </a:p>
          <a:p>
            <a:pPr algn="just"/>
            <a:endParaRPr lang="tr-TR" dirty="0" smtClean="0"/>
          </a:p>
          <a:p>
            <a:pPr lvl="1" algn="just"/>
            <a:r>
              <a:rPr lang="tr-TR" dirty="0" smtClean="0"/>
              <a:t>Kaliteye </a:t>
            </a:r>
            <a:r>
              <a:rPr lang="tr-TR" dirty="0"/>
              <a:t>ve müşteri memnuniyetine odaklanmakta, </a:t>
            </a:r>
            <a:endParaRPr lang="tr-TR" dirty="0" smtClean="0"/>
          </a:p>
          <a:p>
            <a:pPr lvl="1" algn="just"/>
            <a:r>
              <a:rPr lang="tr-TR" dirty="0" smtClean="0"/>
              <a:t>Dış </a:t>
            </a:r>
            <a:r>
              <a:rPr lang="tr-TR" dirty="0"/>
              <a:t>ortamdaki değişikliklere hızlıca yanıt vermekte, </a:t>
            </a:r>
            <a:endParaRPr lang="tr-TR" dirty="0" smtClean="0"/>
          </a:p>
          <a:p>
            <a:pPr lvl="1" algn="just"/>
            <a:r>
              <a:rPr lang="tr-TR" dirty="0" smtClean="0"/>
              <a:t>Yaratıcı </a:t>
            </a:r>
            <a:r>
              <a:rPr lang="tr-TR" dirty="0"/>
              <a:t>ve yenilikçi olmakta ve </a:t>
            </a:r>
            <a:endParaRPr lang="tr-TR" dirty="0" smtClean="0"/>
          </a:p>
          <a:p>
            <a:pPr lvl="1" algn="just"/>
            <a:r>
              <a:rPr lang="tr-TR" dirty="0" smtClean="0"/>
              <a:t>Sürekli </a:t>
            </a:r>
            <a:r>
              <a:rPr lang="tr-TR" dirty="0"/>
              <a:t>öğrenmeyi üstlenmektedirler. </a:t>
            </a:r>
          </a:p>
        </p:txBody>
      </p:sp>
    </p:spTree>
    <p:extLst>
      <p:ext uri="{BB962C8B-B14F-4D97-AF65-F5344CB8AC3E}">
        <p14:creationId xmlns:p14="http://schemas.microsoft.com/office/powerpoint/2010/main" val="5835714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YÖNETİMİN ÖNEMİ</a:t>
            </a:r>
            <a:endParaRPr lang="tr-TR" dirty="0"/>
          </a:p>
        </p:txBody>
      </p:sp>
      <p:sp>
        <p:nvSpPr>
          <p:cNvPr id="3" name="İçerik Yer Tutucusu 2"/>
          <p:cNvSpPr>
            <a:spLocks noGrp="1"/>
          </p:cNvSpPr>
          <p:nvPr>
            <p:ph idx="1"/>
          </p:nvPr>
        </p:nvSpPr>
        <p:spPr/>
        <p:txBody>
          <a:bodyPr>
            <a:normAutofit lnSpcReduction="10000"/>
          </a:bodyPr>
          <a:lstStyle/>
          <a:p>
            <a:pPr algn="just">
              <a:lnSpc>
                <a:spcPct val="150000"/>
              </a:lnSpc>
            </a:pPr>
            <a:r>
              <a:rPr lang="tr-TR" dirty="0"/>
              <a:t>Kütüphaneler, yeniden tanımlanmış bir bilgi edinme dünyasıyla karşılaşacaklarından dolayı, gelecekte başarılı olmak için değişmeye devam etmeleri gerekecektir</a:t>
            </a:r>
            <a:r>
              <a:rPr lang="tr-TR" dirty="0" smtClean="0"/>
              <a:t>.</a:t>
            </a:r>
          </a:p>
          <a:p>
            <a:pPr algn="just">
              <a:lnSpc>
                <a:spcPct val="150000"/>
              </a:lnSpc>
            </a:pPr>
            <a:endParaRPr lang="tr-TR" dirty="0"/>
          </a:p>
          <a:p>
            <a:pPr algn="just">
              <a:lnSpc>
                <a:spcPct val="150000"/>
              </a:lnSpc>
            </a:pPr>
            <a:r>
              <a:rPr lang="tr-TR" dirty="0"/>
              <a:t>Uzun zamandan beri var olan kütüphaneler, geçmişte gerçekleştirdikleri etkili uygulamaları sürdürme eğilimindeydiler. Olgun organizasyonlar genellikle yenilik yapmaya gönülsüzdürler. Olgun organizasyonlar çoğunlukla esnek değildir ve </a:t>
            </a:r>
            <a:r>
              <a:rPr lang="tr-TR" dirty="0" smtClean="0"/>
              <a:t>müşterilerin/kullanıcıların </a:t>
            </a:r>
            <a:r>
              <a:rPr lang="tr-TR" dirty="0"/>
              <a:t>ihtiyaçlarını karşılamaktan yoksundurlar</a:t>
            </a:r>
            <a:r>
              <a:rPr lang="tr-TR" dirty="0" smtClean="0"/>
              <a:t>.</a:t>
            </a:r>
            <a:endParaRPr lang="tr-TR" dirty="0"/>
          </a:p>
        </p:txBody>
      </p:sp>
    </p:spTree>
    <p:extLst>
      <p:ext uri="{BB962C8B-B14F-4D97-AF65-F5344CB8AC3E}">
        <p14:creationId xmlns:p14="http://schemas.microsoft.com/office/powerpoint/2010/main" val="38504525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YÖNETİMİN ÖNEMİ</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smtClean="0"/>
              <a:t>Kütüphaneler </a:t>
            </a:r>
            <a:r>
              <a:rPr lang="tr-TR" dirty="0"/>
              <a:t>son yıllarda muazzam bir değişim </a:t>
            </a:r>
            <a:r>
              <a:rPr lang="tr-TR" dirty="0" smtClean="0"/>
              <a:t>geçirmiştir.</a:t>
            </a:r>
          </a:p>
          <a:p>
            <a:pPr algn="just">
              <a:lnSpc>
                <a:spcPct val="150000"/>
              </a:lnSpc>
            </a:pPr>
            <a:r>
              <a:rPr lang="tr-TR" dirty="0" smtClean="0"/>
              <a:t>Ancak, kütüphaneler gelecekte var olmak istiyorlarsa değişiklikler </a:t>
            </a:r>
            <a:r>
              <a:rPr lang="tr-TR" dirty="0"/>
              <a:t>devam etmeli ve kütüphanelerin yeni yöntem ve tekniklere açık olması gerekmektedir</a:t>
            </a:r>
            <a:r>
              <a:rPr lang="tr-TR" dirty="0" smtClean="0"/>
              <a:t>.</a:t>
            </a:r>
          </a:p>
          <a:p>
            <a:pPr algn="just">
              <a:lnSpc>
                <a:spcPct val="150000"/>
              </a:lnSpc>
            </a:pPr>
            <a:r>
              <a:rPr lang="tr-TR" dirty="0" smtClean="0"/>
              <a:t>Kütüphaneler </a:t>
            </a:r>
            <a:r>
              <a:rPr lang="tr-TR" dirty="0"/>
              <a:t>ve bilgi merkezleri gelecekte ayakta kalabilmek için bilgi endüstrisi ile rekabet edebilmelidirler; bu da değişime açık olmasını, esnekliği ve </a:t>
            </a:r>
            <a:r>
              <a:rPr lang="tr-TR" dirty="0" err="1"/>
              <a:t>uyarlanabilirliği</a:t>
            </a:r>
            <a:r>
              <a:rPr lang="tr-TR" dirty="0"/>
              <a:t> gerektirmektedir</a:t>
            </a:r>
            <a:r>
              <a:rPr lang="tr-TR" dirty="0" smtClean="0"/>
              <a:t>.</a:t>
            </a:r>
            <a:endParaRPr lang="tr-TR" dirty="0"/>
          </a:p>
        </p:txBody>
      </p:sp>
    </p:spTree>
    <p:extLst>
      <p:ext uri="{BB962C8B-B14F-4D97-AF65-F5344CB8AC3E}">
        <p14:creationId xmlns:p14="http://schemas.microsoft.com/office/powerpoint/2010/main" val="29054083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YÖNETİMİN ÖNEMİ</a:t>
            </a:r>
            <a:endParaRPr lang="tr-TR" dirty="0"/>
          </a:p>
        </p:txBody>
      </p:sp>
      <p:sp>
        <p:nvSpPr>
          <p:cNvPr id="3" name="İçerik Yer Tutucusu 2"/>
          <p:cNvSpPr>
            <a:spLocks noGrp="1"/>
          </p:cNvSpPr>
          <p:nvPr>
            <p:ph idx="1"/>
          </p:nvPr>
        </p:nvSpPr>
        <p:spPr/>
        <p:txBody>
          <a:bodyPr/>
          <a:lstStyle/>
          <a:p>
            <a:pPr algn="just">
              <a:lnSpc>
                <a:spcPct val="150000"/>
              </a:lnSpc>
            </a:pPr>
            <a:r>
              <a:rPr lang="tr-TR" dirty="0"/>
              <a:t>Modern kütüphanelerdeki kütüphanecilerin çoğu yöneticidir ve kütüphanelerin nasıl yönetilmesi gerektiği bilmelidirler</a:t>
            </a:r>
            <a:r>
              <a:rPr lang="tr-TR" dirty="0" smtClean="0"/>
              <a:t>.</a:t>
            </a:r>
          </a:p>
          <a:p>
            <a:pPr algn="just">
              <a:lnSpc>
                <a:spcPct val="150000"/>
              </a:lnSpc>
            </a:pPr>
            <a:endParaRPr lang="tr-TR" dirty="0"/>
          </a:p>
          <a:p>
            <a:pPr algn="just">
              <a:lnSpc>
                <a:spcPct val="150000"/>
              </a:lnSpc>
            </a:pPr>
            <a:r>
              <a:rPr lang="tr-TR" dirty="0"/>
              <a:t>Günümüzde, kütüphaneciler artan rekabet, büyüyen küreselleşme, değişen teknoloji ve değişim hızı nedeniyle her zamankinden daha büyük zorluklarla karşı karşıyadırlar</a:t>
            </a:r>
            <a:r>
              <a:rPr lang="tr-TR" dirty="0" smtClean="0"/>
              <a:t>.</a:t>
            </a:r>
            <a:endParaRPr lang="tr-TR" dirty="0"/>
          </a:p>
        </p:txBody>
      </p:sp>
    </p:spTree>
    <p:extLst>
      <p:ext uri="{BB962C8B-B14F-4D97-AF65-F5344CB8AC3E}">
        <p14:creationId xmlns:p14="http://schemas.microsoft.com/office/powerpoint/2010/main" val="9097773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GİRİŞ</a:t>
            </a:r>
            <a:endParaRPr lang="tr-TR" dirty="0"/>
          </a:p>
        </p:txBody>
      </p:sp>
      <p:sp>
        <p:nvSpPr>
          <p:cNvPr id="3" name="İçerik Yer Tutucusu 2"/>
          <p:cNvSpPr>
            <a:spLocks noGrp="1"/>
          </p:cNvSpPr>
          <p:nvPr>
            <p:ph idx="1"/>
          </p:nvPr>
        </p:nvSpPr>
        <p:spPr/>
        <p:txBody>
          <a:bodyPr>
            <a:normAutofit/>
          </a:bodyPr>
          <a:lstStyle/>
          <a:p>
            <a:pPr algn="just"/>
            <a:r>
              <a:rPr lang="tr-TR" dirty="0"/>
              <a:t>Kütüphaneler hemen hemen her alandaki sorumluluk ve faaliyetlerinde değişiklikler yaşamaktadır. </a:t>
            </a:r>
            <a:endParaRPr lang="tr-TR" dirty="0" smtClean="0"/>
          </a:p>
          <a:p>
            <a:pPr algn="just"/>
            <a:r>
              <a:rPr lang="tr-TR" dirty="0" smtClean="0"/>
              <a:t>Her şeyde olduğu gibi, kütüphanelerde </a:t>
            </a:r>
            <a:r>
              <a:rPr lang="tr-TR" dirty="0"/>
              <a:t>ve bilgi hizmetlerinde </a:t>
            </a:r>
            <a:r>
              <a:rPr lang="tr-TR" dirty="0" smtClean="0"/>
              <a:t>de değişmeyen </a:t>
            </a:r>
            <a:r>
              <a:rPr lang="tr-TR" dirty="0"/>
              <a:t>tek şeyin değişim olduğunu söyleyebiliriz. </a:t>
            </a:r>
            <a:endParaRPr lang="tr-TR" dirty="0" smtClean="0"/>
          </a:p>
          <a:p>
            <a:pPr algn="just"/>
            <a:r>
              <a:rPr lang="tr-TR" dirty="0" smtClean="0"/>
              <a:t>Değişimin </a:t>
            </a:r>
            <a:r>
              <a:rPr lang="tr-TR" dirty="0"/>
              <a:t>kaçınılmaz olduğunu kabul etmeli, etkileri ile baş etmeli, sonuçlarını kucaklamalıyız. </a:t>
            </a:r>
            <a:endParaRPr lang="tr-TR" dirty="0" smtClean="0"/>
          </a:p>
          <a:p>
            <a:pPr algn="just"/>
            <a:r>
              <a:rPr lang="tr-TR" dirty="0" smtClean="0"/>
              <a:t>Dış </a:t>
            </a:r>
            <a:r>
              <a:rPr lang="tr-TR" dirty="0"/>
              <a:t>faktörler (politik, ekonomik, sosyal ve teknolojik faktörler) yalnızca </a:t>
            </a:r>
            <a:r>
              <a:rPr lang="tr-TR" dirty="0" smtClean="0"/>
              <a:t>yapılması </a:t>
            </a:r>
            <a:r>
              <a:rPr lang="tr-TR" dirty="0"/>
              <a:t>gerekenleri değil, aynı zamanda neden yapıldığını ve nasıl yapıldığını da etkiler. </a:t>
            </a:r>
            <a:endParaRPr lang="tr-TR" dirty="0" smtClean="0"/>
          </a:p>
          <a:p>
            <a:pPr algn="just"/>
            <a:r>
              <a:rPr lang="tr-TR" dirty="0" smtClean="0"/>
              <a:t>Amaç</a:t>
            </a:r>
            <a:r>
              <a:rPr lang="tr-TR" dirty="0"/>
              <a:t>, devam eden bir organizasyonda yeni yöntemleri ve sistemleri daha etkin bir şekilde uygulamaktır. </a:t>
            </a:r>
            <a:endParaRPr lang="tr-TR" dirty="0" smtClean="0"/>
          </a:p>
        </p:txBody>
      </p:sp>
    </p:spTree>
    <p:extLst>
      <p:ext uri="{BB962C8B-B14F-4D97-AF65-F5344CB8AC3E}">
        <p14:creationId xmlns:p14="http://schemas.microsoft.com/office/powerpoint/2010/main" val="18802299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t>Değişim faktörü, bilgi hizmetleri uygulamasını oluşturan model, yöntem ve teknikler, araçlar, beceri ve diğer bilgi biçimlerini dikkate almayı gerektirir. </a:t>
            </a:r>
            <a:endParaRPr lang="tr-TR" dirty="0" smtClean="0"/>
          </a:p>
          <a:p>
            <a:pPr algn="just"/>
            <a:endParaRPr lang="tr-TR" dirty="0" smtClean="0"/>
          </a:p>
          <a:p>
            <a:pPr algn="just"/>
            <a:r>
              <a:rPr lang="tr-TR" dirty="0" smtClean="0"/>
              <a:t>Bu </a:t>
            </a:r>
            <a:r>
              <a:rPr lang="tr-TR" dirty="0"/>
              <a:t>amaca nasıl </a:t>
            </a:r>
            <a:r>
              <a:rPr lang="tr-TR" dirty="0" smtClean="0"/>
              <a:t>ulaşıldığı, </a:t>
            </a:r>
            <a:r>
              <a:rPr lang="tr-TR" dirty="0"/>
              <a:t>kurumların bu soruları </a:t>
            </a:r>
            <a:r>
              <a:rPr lang="tr-TR" dirty="0" smtClean="0"/>
              <a:t>nasıl planladığına ve </a:t>
            </a:r>
            <a:r>
              <a:rPr lang="tr-TR" dirty="0"/>
              <a:t>sistematik bir şekilde nasıl </a:t>
            </a:r>
            <a:r>
              <a:rPr lang="tr-TR" dirty="0" smtClean="0"/>
              <a:t>yönelttiklerine </a:t>
            </a:r>
            <a:r>
              <a:rPr lang="tr-TR" dirty="0"/>
              <a:t>bağlıdır. </a:t>
            </a:r>
            <a:endParaRPr lang="tr-TR" dirty="0" smtClean="0"/>
          </a:p>
        </p:txBody>
      </p:sp>
    </p:spTree>
    <p:extLst>
      <p:ext uri="{BB962C8B-B14F-4D97-AF65-F5344CB8AC3E}">
        <p14:creationId xmlns:p14="http://schemas.microsoft.com/office/powerpoint/2010/main" val="1112428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Bilgi hizmetlerinin geleceğe dair bir vizyona ihtiyacı vardır. </a:t>
            </a:r>
            <a:endParaRPr lang="tr-TR" dirty="0" smtClean="0"/>
          </a:p>
          <a:p>
            <a:pPr algn="just"/>
            <a:endParaRPr lang="tr-TR" dirty="0"/>
          </a:p>
          <a:p>
            <a:pPr algn="just"/>
            <a:r>
              <a:rPr lang="tr-TR" dirty="0"/>
              <a:t>Bu değişikliği yönetmek, gelecekte odaklanılan, bilgiye dayalı bilgi hizmetleri kuruluşlarının, bilgi arayanların ihtiyaçlarını karşılaması için her formatta herhangi bir biçimde bilgi oluşturması, organize etmesi, analiz etmesi, muhafaza etmesi ve bunlara erişimi sağlamadaki bir misyonunu yerine getirmesinin temel özelliğidir. </a:t>
            </a:r>
          </a:p>
          <a:p>
            <a:pPr algn="just"/>
            <a:r>
              <a:rPr lang="tr-TR" dirty="0"/>
              <a:t>Böyle dinamik bir ortamda yönetim, bilgi hizmetlerinin gelişimini etkileyen güçlü ve zayıf yönleri, fırsatları ve harici/dışsal tehditleri fark etmeyi gerektirir</a:t>
            </a:r>
            <a:r>
              <a:rPr lang="tr-TR" dirty="0" smtClean="0"/>
              <a:t>.</a:t>
            </a:r>
            <a:endParaRPr lang="tr-TR" dirty="0"/>
          </a:p>
        </p:txBody>
      </p:sp>
    </p:spTree>
    <p:extLst>
      <p:ext uri="{BB962C8B-B14F-4D97-AF65-F5344CB8AC3E}">
        <p14:creationId xmlns:p14="http://schemas.microsoft.com/office/powerpoint/2010/main" val="37707933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GÜNÜMÜZ KÜTÜPHANE VE BİLGİ MERKEZLERİNDE YÖNETİM</a:t>
            </a: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pPr algn="just"/>
            <a:r>
              <a:rPr lang="tr-TR" dirty="0" smtClean="0"/>
              <a:t>Büyük </a:t>
            </a:r>
            <a:r>
              <a:rPr lang="tr-TR" dirty="0"/>
              <a:t>bir şehirdeki bir devlet üniversitesinde kütüphane müdürü olduğunuzu düşünün. Şehirdeki bir halk kütüphanesi ile kütüphanenizin, her iki kullanıcı grubuna da hizmet verecek şekilde yeni bir binada birleştirilmesine karar verildi. Siz ve halk kütüphanesinde çalışan meslektaşınız, iki kütüphanenin koleksiyonlarını nasıl birleştireceğinizi planlamalı, hizmetleri ve personeli ortak bir kurumda nasıl yöneteceğinize karar vermelisiniz. </a:t>
            </a:r>
            <a:endParaRPr lang="tr-TR" dirty="0" smtClean="0"/>
          </a:p>
          <a:p>
            <a:pPr algn="just"/>
            <a:endParaRPr lang="tr-TR" dirty="0"/>
          </a:p>
          <a:p>
            <a:pPr algn="just"/>
            <a:r>
              <a:rPr lang="tr-TR" dirty="0" smtClean="0"/>
              <a:t>Çok </a:t>
            </a:r>
            <a:r>
              <a:rPr lang="tr-TR" dirty="0"/>
              <a:t>uluslu bir şirkette, çalışanların ofislerinde nadiren bulunduğu bilgi merkezinin müdürüsünüz. Kütüphaneyi sadece telefonla ve internet üzerinden bilgi sağlayan bir sanal kütüphaneye dönüştürme planları yapmanız istendi.</a:t>
            </a:r>
          </a:p>
          <a:p>
            <a:pPr marL="0" indent="0" algn="just">
              <a:buNone/>
            </a:pPr>
            <a:r>
              <a:rPr lang="tr-TR" dirty="0"/>
              <a:t> </a:t>
            </a:r>
          </a:p>
          <a:p>
            <a:pPr algn="just"/>
            <a:r>
              <a:rPr lang="tr-TR" dirty="0" smtClean="0"/>
              <a:t>Şehir </a:t>
            </a:r>
            <a:r>
              <a:rPr lang="tr-TR" dirty="0"/>
              <a:t>planlamasında yer </a:t>
            </a:r>
            <a:r>
              <a:rPr lang="tr-TR" dirty="0" smtClean="0"/>
              <a:t>alan ve </a:t>
            </a:r>
            <a:r>
              <a:rPr lang="tr-TR" dirty="0"/>
              <a:t>yeni yapılacak bir lise için okul kütüphanecisi olarak işe alındınız. Aniden kendinizi milyon dolarlık işletmenin yöneticisi olarak buldunuz ve bina planlayıcısı, tasarımcı, teknoloji danışmanı ve bütçe yetkilisi olacak yeteneklere sahip olmanız gerektiğini görüyorsunuz. </a:t>
            </a:r>
          </a:p>
          <a:p>
            <a:pPr algn="just"/>
            <a:endParaRPr lang="tr-TR" dirty="0"/>
          </a:p>
        </p:txBody>
      </p:sp>
    </p:spTree>
    <p:extLst>
      <p:ext uri="{BB962C8B-B14F-4D97-AF65-F5344CB8AC3E}">
        <p14:creationId xmlns:p14="http://schemas.microsoft.com/office/powerpoint/2010/main" val="29240207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t>Zorlu </a:t>
            </a:r>
            <a:r>
              <a:rPr lang="tr-TR" dirty="0"/>
              <a:t>sorunlarla karşı karşıya olan bir kütüphanede yönetici olduğunuzu düşünün. </a:t>
            </a:r>
            <a:endParaRPr lang="tr-TR" dirty="0" smtClean="0"/>
          </a:p>
          <a:p>
            <a:pPr algn="just"/>
            <a:endParaRPr lang="tr-TR" dirty="0" smtClean="0"/>
          </a:p>
          <a:p>
            <a:pPr algn="just"/>
            <a:r>
              <a:rPr lang="tr-TR" dirty="0" smtClean="0"/>
              <a:t>Günümüz </a:t>
            </a:r>
            <a:r>
              <a:rPr lang="tr-TR" dirty="0"/>
              <a:t>kütüphaneleri hızla değişen bir çevrede bulunan karmaşık organizasyonlardır. </a:t>
            </a:r>
            <a:r>
              <a:rPr lang="tr-TR" dirty="0" smtClean="0"/>
              <a:t>Böyle </a:t>
            </a:r>
            <a:r>
              <a:rPr lang="tr-TR" dirty="0"/>
              <a:t>bir ortamda yönetici olmak hem yönetim becerileri hem de ağır </a:t>
            </a:r>
            <a:r>
              <a:rPr lang="tr-TR" dirty="0" smtClean="0"/>
              <a:t>çalışma şartlarını gerektirmektedir. </a:t>
            </a:r>
          </a:p>
          <a:p>
            <a:pPr algn="just"/>
            <a:endParaRPr lang="tr-TR" dirty="0" smtClean="0"/>
          </a:p>
          <a:p>
            <a:pPr algn="just"/>
            <a:r>
              <a:rPr lang="tr-TR" dirty="0" smtClean="0"/>
              <a:t>Ancak</a:t>
            </a:r>
            <a:r>
              <a:rPr lang="tr-TR" dirty="0"/>
              <a:t>, aynı zamanda son derece ödüllendirici de olabilir. Yönetici olan bireyler, örgütlerinde gerçek bir farklılık yaratma fırsatı bulmaktadırlar. </a:t>
            </a:r>
            <a:endParaRPr lang="tr-TR" dirty="0" smtClean="0"/>
          </a:p>
        </p:txBody>
      </p:sp>
    </p:spTree>
    <p:extLst>
      <p:ext uri="{BB962C8B-B14F-4D97-AF65-F5344CB8AC3E}">
        <p14:creationId xmlns:p14="http://schemas.microsoft.com/office/powerpoint/2010/main" val="42207362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t>Üst düzey yöneticiler </a:t>
            </a:r>
            <a:r>
              <a:rPr lang="tr-TR" dirty="0"/>
              <a:t>tüm organizasyonun gidişatını belirler ve vasat olan ile üstün olan arasında fark yaratır. </a:t>
            </a:r>
            <a:endParaRPr lang="tr-TR" dirty="0" smtClean="0"/>
          </a:p>
          <a:p>
            <a:pPr algn="just"/>
            <a:endParaRPr lang="tr-TR" dirty="0"/>
          </a:p>
          <a:p>
            <a:pPr algn="just"/>
            <a:r>
              <a:rPr lang="tr-TR" b="1" dirty="0"/>
              <a:t>Alt düzey yöneticiler </a:t>
            </a:r>
            <a:r>
              <a:rPr lang="tr-TR" dirty="0"/>
              <a:t>denetledikleri kişilerin çalışmalarını daha verimli bir şekilde yerine getirmelerine olanak sağlar. </a:t>
            </a:r>
            <a:endParaRPr lang="tr-TR" dirty="0" smtClean="0"/>
          </a:p>
          <a:p>
            <a:pPr algn="just"/>
            <a:endParaRPr lang="tr-TR" dirty="0"/>
          </a:p>
          <a:p>
            <a:pPr algn="just"/>
            <a:r>
              <a:rPr lang="tr-TR" dirty="0"/>
              <a:t>Günümüzün yeni organizasyonlarında, yönetim sorumluluğu her seviyede bulunur ve çoğu kütüphaneci, en azından alt düzeyde bazı yönetim sorumluklarına sahiptir.</a:t>
            </a:r>
          </a:p>
          <a:p>
            <a:pPr marL="0" indent="0">
              <a:buNone/>
            </a:pPr>
            <a:endParaRPr lang="tr-TR" dirty="0"/>
          </a:p>
        </p:txBody>
      </p:sp>
    </p:spTree>
    <p:extLst>
      <p:ext uri="{BB962C8B-B14F-4D97-AF65-F5344CB8AC3E}">
        <p14:creationId xmlns:p14="http://schemas.microsoft.com/office/powerpoint/2010/main" val="2097106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YÖNETİM</a:t>
            </a:r>
            <a:endParaRPr lang="tr-TR" dirty="0"/>
          </a:p>
        </p:txBody>
      </p:sp>
      <p:sp>
        <p:nvSpPr>
          <p:cNvPr id="3" name="İçerik Yer Tutucusu 2"/>
          <p:cNvSpPr>
            <a:spLocks noGrp="1"/>
          </p:cNvSpPr>
          <p:nvPr>
            <p:ph idx="1"/>
          </p:nvPr>
        </p:nvSpPr>
        <p:spPr>
          <a:xfrm>
            <a:off x="677334" y="1930400"/>
            <a:ext cx="8596668" cy="4316471"/>
          </a:xfrm>
        </p:spPr>
        <p:txBody>
          <a:bodyPr>
            <a:normAutofit/>
          </a:bodyPr>
          <a:lstStyle/>
          <a:p>
            <a:pPr algn="just">
              <a:lnSpc>
                <a:spcPct val="150000"/>
              </a:lnSpc>
            </a:pPr>
            <a:r>
              <a:rPr lang="tr-TR" dirty="0"/>
              <a:t>Yönetim, herhangi bir organizasyon türünün etkili bir şekilde çalışmasını sağlamada en temel becerilerden biridir</a:t>
            </a:r>
            <a:r>
              <a:rPr lang="tr-TR" dirty="0" smtClean="0"/>
              <a:t>.</a:t>
            </a:r>
            <a:r>
              <a:rPr lang="tr-TR" dirty="0"/>
              <a:t> </a:t>
            </a:r>
          </a:p>
          <a:p>
            <a:pPr algn="just">
              <a:lnSpc>
                <a:spcPct val="150000"/>
              </a:lnSpc>
            </a:pPr>
            <a:r>
              <a:rPr lang="tr-TR" dirty="0"/>
              <a:t>Birçok büyük kütüphane antik zamanda gelişmiştir ve bu kurumlar günümüzde de önemini sürdürmektedir. </a:t>
            </a:r>
            <a:endParaRPr lang="tr-TR" dirty="0" smtClean="0"/>
          </a:p>
          <a:p>
            <a:pPr algn="just">
              <a:lnSpc>
                <a:spcPct val="150000"/>
              </a:lnSpc>
            </a:pPr>
            <a:r>
              <a:rPr lang="tr-TR" dirty="0" smtClean="0"/>
              <a:t>Kütüphaneler </a:t>
            </a:r>
            <a:r>
              <a:rPr lang="tr-TR" dirty="0"/>
              <a:t>çeşitli uluslar ve kültürler tarafından geliştirilmiş olsa da hepsi ortak bir özelliği paylaşmaktadır: herhangi bir ortama kaydedilen bilgilere erişim </a:t>
            </a:r>
            <a:r>
              <a:rPr lang="tr-TR" dirty="0" smtClean="0"/>
              <a:t>sağlamak.</a:t>
            </a:r>
            <a:endParaRPr lang="tr-TR" dirty="0"/>
          </a:p>
        </p:txBody>
      </p:sp>
    </p:spTree>
    <p:extLst>
      <p:ext uri="{BB962C8B-B14F-4D97-AF65-F5344CB8AC3E}">
        <p14:creationId xmlns:p14="http://schemas.microsoft.com/office/powerpoint/2010/main" val="19845426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YÖNETİM</a:t>
            </a:r>
          </a:p>
        </p:txBody>
      </p:sp>
      <p:sp>
        <p:nvSpPr>
          <p:cNvPr id="3" name="İçerik Yer Tutucusu 2"/>
          <p:cNvSpPr>
            <a:spLocks noGrp="1"/>
          </p:cNvSpPr>
          <p:nvPr>
            <p:ph idx="1"/>
          </p:nvPr>
        </p:nvSpPr>
        <p:spPr/>
        <p:txBody>
          <a:bodyPr>
            <a:normAutofit lnSpcReduction="10000"/>
          </a:bodyPr>
          <a:lstStyle/>
          <a:p>
            <a:pPr algn="just">
              <a:lnSpc>
                <a:spcPct val="150000"/>
              </a:lnSpc>
            </a:pPr>
            <a:r>
              <a:rPr lang="tr-TR" dirty="0"/>
              <a:t>Kullanıcıların bilgiye etkin bir şekilde erişimini mümkün kılmak için ve yöneticilere uygun çalışma ortamları yaratmak için başarılı yönetim süreçleri uygulanmalıdır.</a:t>
            </a:r>
          </a:p>
          <a:p>
            <a:pPr algn="just">
              <a:lnSpc>
                <a:spcPct val="150000"/>
              </a:lnSpc>
            </a:pPr>
            <a:r>
              <a:rPr lang="tr-TR" dirty="0"/>
              <a:t>Tarım çağından bilgi çağına kadar kütüphane ve bilgi hizmetlerinin sahip olduğu bilgileri yönetim bilimi çarpıcı bir şekilde değişmiştir. Ancak bu çağa kadar geçen uzun zamanda, herhangi bir kurumun kullanıcılarının isteği ve ihtiyaç duyduğu değişikliklere cevap vermesi, bu ihtiyaçları karşılamak için bir ürün veya hizmet sunumunda yaratıcı ve yenilikçi olması günümüzde olduğu kadar önemli </a:t>
            </a:r>
            <a:r>
              <a:rPr lang="tr-TR" dirty="0" smtClean="0"/>
              <a:t>olmamıştı</a:t>
            </a:r>
            <a:r>
              <a:rPr lang="tr-TR" dirty="0"/>
              <a:t>.</a:t>
            </a:r>
          </a:p>
        </p:txBody>
      </p:sp>
    </p:spTree>
    <p:extLst>
      <p:ext uri="{BB962C8B-B14F-4D97-AF65-F5344CB8AC3E}">
        <p14:creationId xmlns:p14="http://schemas.microsoft.com/office/powerpoint/2010/main" val="606878951"/>
      </p:ext>
    </p:extLst>
  </p:cSld>
  <p:clrMapOvr>
    <a:masterClrMapping/>
  </p:clrMapOvr>
  <p:timing>
    <p:tnLst>
      <p:par>
        <p:cTn id="1" dur="indefinite" restart="never" nodeType="tmRoot"/>
      </p:par>
    </p:tnLst>
  </p:timing>
</p:sld>
</file>

<file path=ppt/theme/theme1.xml><?xml version="1.0" encoding="utf-8"?>
<a:theme xmlns:a="http://schemas.openxmlformats.org/drawingml/2006/main" name="Kristal">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530</TotalTime>
  <Words>806</Words>
  <Application>Microsoft Office PowerPoint</Application>
  <PresentationFormat>Geniş ekran</PresentationFormat>
  <Paragraphs>65</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Trebuchet MS</vt:lpstr>
      <vt:lpstr>Wingdings 3</vt:lpstr>
      <vt:lpstr>Kristal</vt:lpstr>
      <vt:lpstr>BİLGİ MERKEZLERİNDE YÖNETİM</vt:lpstr>
      <vt:lpstr>GİRİŞ</vt:lpstr>
      <vt:lpstr>PowerPoint Sunusu</vt:lpstr>
      <vt:lpstr>PowerPoint Sunusu</vt:lpstr>
      <vt:lpstr>GÜNÜMÜZ KÜTÜPHANE VE BİLGİ MERKEZLERİNDE YÖNETİM </vt:lpstr>
      <vt:lpstr>PowerPoint Sunusu</vt:lpstr>
      <vt:lpstr>PowerPoint Sunusu</vt:lpstr>
      <vt:lpstr>YÖNETİM</vt:lpstr>
      <vt:lpstr>YÖNETİM</vt:lpstr>
      <vt:lpstr>YÖNETİMİN ÖNEMİ</vt:lpstr>
      <vt:lpstr>YÖNETİMİN ÖNEMİ</vt:lpstr>
      <vt:lpstr>YÖNETİMİN ÖNEMİ</vt:lpstr>
      <vt:lpstr>YÖNETİMİN ÖNEMİ</vt:lpstr>
      <vt:lpstr>YÖNETİMİN ÖNEMİ</vt:lpstr>
      <vt:lpstr>YÖNETİMİN ÖNEMİ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 MERKEZLERİNDE ORGANİZASYON</dc:title>
  <dc:creator>dogan_atilgan</dc:creator>
  <cp:lastModifiedBy>dogan_atilgan</cp:lastModifiedBy>
  <cp:revision>41</cp:revision>
  <dcterms:created xsi:type="dcterms:W3CDTF">2016-04-21T07:36:22Z</dcterms:created>
  <dcterms:modified xsi:type="dcterms:W3CDTF">2020-03-02T08:22:14Z</dcterms:modified>
</cp:coreProperties>
</file>