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5" r:id="rId2"/>
    <p:sldId id="284" r:id="rId3"/>
    <p:sldId id="317" r:id="rId4"/>
    <p:sldId id="283" r:id="rId5"/>
    <p:sldId id="265" r:id="rId6"/>
    <p:sldId id="321" r:id="rId7"/>
    <p:sldId id="322" r:id="rId8"/>
    <p:sldId id="328" r:id="rId9"/>
    <p:sldId id="280" r:id="rId10"/>
    <p:sldId id="334" r:id="rId11"/>
    <p:sldId id="335" r:id="rId12"/>
    <p:sldId id="337" r:id="rId13"/>
    <p:sldId id="331" r:id="rId14"/>
    <p:sldId id="271" r:id="rId15"/>
    <p:sldId id="273" r:id="rId16"/>
    <p:sldId id="332" r:id="rId17"/>
    <p:sldId id="333" r:id="rId18"/>
    <p:sldId id="287" r:id="rId19"/>
    <p:sldId id="26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0"/>
    <p:restoredTop sz="94681"/>
  </p:normalViewPr>
  <p:slideViewPr>
    <p:cSldViewPr snapToGrid="0" snapToObjects="1">
      <p:cViewPr varScale="1">
        <p:scale>
          <a:sx n="114" d="100"/>
          <a:sy n="114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4601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0933" y="2273337"/>
            <a:ext cx="8679915" cy="1748729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+mn-lt"/>
              </a:rPr>
              <a:t>GIDALARDA TEMEL İŞLEMLER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7421" y="2479095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998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78553-E666-9A42-92A7-3756B382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SI BİRİMİNDE HESAPLAMALAR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14F1E9-E881-8D4B-B1E9-38E0E3F2D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 </a:t>
            </a:r>
            <a:r>
              <a:rPr lang="tr-TR" dirty="0" err="1"/>
              <a:t>cp</a:t>
            </a:r>
            <a:r>
              <a:rPr lang="tr-TR" dirty="0"/>
              <a:t> ; 10</a:t>
            </a:r>
            <a:r>
              <a:rPr lang="tr-TR" baseline="30000" dirty="0"/>
              <a:t>-3 </a:t>
            </a:r>
            <a:r>
              <a:rPr lang="tr-TR" dirty="0" err="1"/>
              <a:t>Pa.s</a:t>
            </a:r>
            <a:r>
              <a:rPr lang="tr-TR" dirty="0"/>
              <a:t>  ise</a:t>
            </a:r>
          </a:p>
          <a:p>
            <a:r>
              <a:rPr lang="tr-TR" dirty="0"/>
              <a:t>20 </a:t>
            </a:r>
            <a:r>
              <a:rPr lang="tr-TR" dirty="0" err="1"/>
              <a:t>cp</a:t>
            </a:r>
            <a:r>
              <a:rPr lang="tr-TR" dirty="0"/>
              <a:t> x 10</a:t>
            </a:r>
            <a:r>
              <a:rPr lang="tr-TR" baseline="30000" dirty="0"/>
              <a:t>-3 </a:t>
            </a:r>
            <a:r>
              <a:rPr lang="tr-TR" dirty="0" err="1"/>
              <a:t>Pa.s</a:t>
            </a:r>
            <a:r>
              <a:rPr lang="tr-TR" dirty="0"/>
              <a:t>/ 1 </a:t>
            </a:r>
            <a:r>
              <a:rPr lang="tr-TR" dirty="0" err="1"/>
              <a:t>cp</a:t>
            </a:r>
            <a:r>
              <a:rPr lang="tr-TR" dirty="0"/>
              <a:t> ; 2 x 10</a:t>
            </a:r>
            <a:r>
              <a:rPr lang="tr-TR" baseline="30000" dirty="0"/>
              <a:t>-2</a:t>
            </a:r>
            <a:r>
              <a:rPr lang="tr-TR" dirty="0"/>
              <a:t> </a:t>
            </a:r>
            <a:r>
              <a:rPr lang="tr-TR" dirty="0" err="1"/>
              <a:t>Pa.s</a:t>
            </a:r>
            <a:endParaRPr lang="tr-TR" dirty="0"/>
          </a:p>
          <a:p>
            <a:pPr marL="0" indent="0">
              <a:buNone/>
            </a:pPr>
            <a:endParaRPr lang="tr-TR" baseline="30000" dirty="0"/>
          </a:p>
        </p:txBody>
      </p:sp>
    </p:spTree>
    <p:extLst>
      <p:ext uri="{BB962C8B-B14F-4D97-AF65-F5344CB8AC3E}">
        <p14:creationId xmlns:p14="http://schemas.microsoft.com/office/powerpoint/2010/main" val="2705842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D119B91-65D3-DE4A-9493-E44C6E268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</a:t>
            </a:r>
            <a:br>
              <a:rPr lang="tr-TR" dirty="0"/>
            </a:br>
            <a:r>
              <a:rPr lang="tr-TR" dirty="0"/>
              <a:t>EV ÖDEVİ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CF9C41-1C93-394F-A7F9-94A5B9AE9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SORU; </a:t>
            </a:r>
            <a:r>
              <a:rPr lang="tr-TR" dirty="0"/>
              <a:t>Bir süt üretim tesisinde yağı azaltılmış süt elde edilmiştir. Sütün yağı alındıktan sonraki kompozisyonu aşağıdaki gibi ise, %4.5 yağ içeren başlangıç kompozisyonu nasıldır?</a:t>
            </a:r>
          </a:p>
          <a:p>
            <a:r>
              <a:rPr lang="tr-TR" dirty="0"/>
              <a:t>%90.5 su</a:t>
            </a:r>
          </a:p>
          <a:p>
            <a:r>
              <a:rPr lang="tr-TR" dirty="0"/>
              <a:t>%3.5 protein</a:t>
            </a:r>
          </a:p>
          <a:p>
            <a:r>
              <a:rPr lang="tr-TR" dirty="0"/>
              <a:t>%5.1 karbonhidrat</a:t>
            </a:r>
          </a:p>
          <a:p>
            <a:r>
              <a:rPr lang="tr-TR" dirty="0"/>
              <a:t>%0.1 yağ</a:t>
            </a:r>
          </a:p>
          <a:p>
            <a:r>
              <a:rPr lang="tr-TR" dirty="0"/>
              <a:t>%0.8 kül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b="1" dirty="0"/>
              <a:t>Önemli not: </a:t>
            </a:r>
            <a:r>
              <a:rPr lang="tr-TR" dirty="0"/>
              <a:t>yağ alım işlemi süresince diğer ürünlerde kayıp olmadığını varsayınız.</a:t>
            </a:r>
          </a:p>
        </p:txBody>
      </p:sp>
    </p:spTree>
    <p:extLst>
      <p:ext uri="{BB962C8B-B14F-4D97-AF65-F5344CB8AC3E}">
        <p14:creationId xmlns:p14="http://schemas.microsoft.com/office/powerpoint/2010/main" val="3235696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D119B91-65D3-DE4A-9493-E44C6E268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</a:t>
            </a:r>
            <a:br>
              <a:rPr lang="tr-TR" dirty="0"/>
            </a:br>
            <a:r>
              <a:rPr lang="tr-TR" dirty="0"/>
              <a:t>EV ÖDEVİ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CF9C41-1C93-394F-A7F9-94A5B9AE9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SORU; </a:t>
            </a:r>
            <a:r>
              <a:rPr lang="tr-TR" dirty="0"/>
              <a:t>Bir et işleme tesisinde kıyma üretilmektedir. Son üründe %15 yağ olması istenmektedir. Bu amaçla %23 yağlı kemiksiz sığır eti ve %5 yağlı kemiksiz sığır eti kullanılacaktır. Kullanılacak ürünlerin oranlarını hesaplayınız.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 err="1"/>
              <a:t>Pearson</a:t>
            </a:r>
            <a:r>
              <a:rPr lang="tr-TR" dirty="0"/>
              <a:t> karesi;</a:t>
            </a:r>
          </a:p>
          <a:p>
            <a:r>
              <a:rPr lang="tr-TR" dirty="0"/>
              <a:t>%23 …..                  ……… 10</a:t>
            </a:r>
          </a:p>
          <a:p>
            <a:r>
              <a:rPr lang="tr-TR" dirty="0"/>
              <a:t>                     15</a:t>
            </a:r>
          </a:p>
          <a:p>
            <a:r>
              <a:rPr lang="tr-TR" dirty="0"/>
              <a:t>%5 …….                 ………  8</a:t>
            </a:r>
          </a:p>
        </p:txBody>
      </p:sp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id="{D12A52ED-8D34-8740-B61F-C6737DEFA407}"/>
              </a:ext>
            </a:extLst>
          </p:cNvPr>
          <p:cNvCxnSpPr/>
          <p:nvPr/>
        </p:nvCxnSpPr>
        <p:spPr>
          <a:xfrm>
            <a:off x="6311590" y="4806367"/>
            <a:ext cx="312234" cy="289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id="{5FBC50EC-460C-1B47-91BD-9301A01920B0}"/>
              </a:ext>
            </a:extLst>
          </p:cNvPr>
          <p:cNvCxnSpPr>
            <a:cxnSpLocks/>
          </p:cNvCxnSpPr>
          <p:nvPr/>
        </p:nvCxnSpPr>
        <p:spPr>
          <a:xfrm flipV="1">
            <a:off x="6854284" y="4823571"/>
            <a:ext cx="312234" cy="3012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>
            <a:extLst>
              <a:ext uri="{FF2B5EF4-FFF2-40B4-BE49-F238E27FC236}">
                <a16:creationId xmlns:a16="http://schemas.microsoft.com/office/drawing/2014/main" id="{67F186B4-5AC3-0E45-B9B5-64FDEDE96195}"/>
              </a:ext>
            </a:extLst>
          </p:cNvPr>
          <p:cNvCxnSpPr>
            <a:cxnSpLocks/>
          </p:cNvCxnSpPr>
          <p:nvPr/>
        </p:nvCxnSpPr>
        <p:spPr>
          <a:xfrm flipV="1">
            <a:off x="6384787" y="5434360"/>
            <a:ext cx="252762" cy="289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id="{DDBA01B2-B812-1140-A8D7-B7EA81BDEB04}"/>
              </a:ext>
            </a:extLst>
          </p:cNvPr>
          <p:cNvCxnSpPr/>
          <p:nvPr/>
        </p:nvCxnSpPr>
        <p:spPr>
          <a:xfrm>
            <a:off x="6854284" y="5434359"/>
            <a:ext cx="312234" cy="289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78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7D1EF-D206-5244-ADAF-C931D4EE9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KONSANTRASYON HESAPLAMA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AAA27-3B4D-174D-8D03-877A1987C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>
                <a:latin typeface="Arial"/>
                <a:cs typeface="Arial"/>
              </a:rPr>
              <a:t>Aşağıda </a:t>
            </a:r>
            <a:r>
              <a:rPr lang="tr-TR" sz="2400" spc="-5" dirty="0">
                <a:latin typeface="Arial"/>
                <a:cs typeface="Arial"/>
              </a:rPr>
              <a:t>özellikleri </a:t>
            </a:r>
            <a:r>
              <a:rPr lang="tr-TR" sz="2400" dirty="0">
                <a:latin typeface="Arial"/>
                <a:cs typeface="Arial"/>
              </a:rPr>
              <a:t>verilen şeker  çözeltisinin </a:t>
            </a:r>
            <a:r>
              <a:rPr lang="tr-TR" sz="2400" spc="-5" dirty="0">
                <a:latin typeface="Arial"/>
                <a:cs typeface="Arial"/>
              </a:rPr>
              <a:t>konsantrasyonunu Windows  </a:t>
            </a:r>
            <a:r>
              <a:rPr lang="tr-TR" sz="2400" dirty="0">
                <a:latin typeface="Arial"/>
                <a:cs typeface="Arial"/>
              </a:rPr>
              <a:t>Excel </a:t>
            </a:r>
            <a:r>
              <a:rPr lang="tr-TR" sz="2400" spc="-5" dirty="0">
                <a:latin typeface="Arial"/>
                <a:cs typeface="Arial"/>
              </a:rPr>
              <a:t>programında </a:t>
            </a:r>
            <a:r>
              <a:rPr lang="tr-TR" sz="2400" dirty="0">
                <a:latin typeface="Arial"/>
                <a:cs typeface="Arial"/>
              </a:rPr>
              <a:t>çalışma sayfası </a:t>
            </a:r>
            <a:r>
              <a:rPr lang="tr-TR" sz="2400" spc="-5" dirty="0">
                <a:latin typeface="Arial"/>
                <a:cs typeface="Arial"/>
              </a:rPr>
              <a:t>oluşturarak hesaplayınız.  </a:t>
            </a:r>
          </a:p>
          <a:p>
            <a:r>
              <a:rPr lang="tr-TR" sz="2400" dirty="0">
                <a:latin typeface="Arial"/>
                <a:cs typeface="Arial"/>
              </a:rPr>
              <a:t>Şeker çözeltisi, </a:t>
            </a:r>
            <a:r>
              <a:rPr lang="tr-TR" sz="2400" spc="-5" dirty="0">
                <a:latin typeface="Arial"/>
                <a:cs typeface="Arial"/>
              </a:rPr>
              <a:t>10 </a:t>
            </a:r>
            <a:r>
              <a:rPr lang="tr-TR" sz="2400" dirty="0">
                <a:latin typeface="Arial"/>
                <a:cs typeface="Arial"/>
              </a:rPr>
              <a:t>kg sakarozu </a:t>
            </a:r>
            <a:r>
              <a:rPr lang="tr-TR" sz="2400" spc="-5" dirty="0">
                <a:latin typeface="Arial"/>
                <a:cs typeface="Arial"/>
              </a:rPr>
              <a:t>90 </a:t>
            </a:r>
            <a:r>
              <a:rPr lang="tr-TR" sz="2400" dirty="0">
                <a:latin typeface="Arial"/>
                <a:cs typeface="Arial"/>
              </a:rPr>
              <a:t>kg</a:t>
            </a:r>
            <a:r>
              <a:rPr lang="tr-TR" sz="2400" spc="-155" dirty="0">
                <a:latin typeface="Arial"/>
                <a:cs typeface="Arial"/>
              </a:rPr>
              <a:t> </a:t>
            </a:r>
            <a:r>
              <a:rPr lang="tr-TR" sz="2400" dirty="0">
                <a:latin typeface="Arial"/>
                <a:cs typeface="Arial"/>
              </a:rPr>
              <a:t>suda  çözerek</a:t>
            </a:r>
            <a:r>
              <a:rPr lang="tr-TR" sz="2400" spc="-10" dirty="0">
                <a:latin typeface="Arial"/>
                <a:cs typeface="Arial"/>
              </a:rPr>
              <a:t> </a:t>
            </a:r>
            <a:r>
              <a:rPr lang="tr-TR" sz="2400" spc="-5" dirty="0">
                <a:latin typeface="Arial"/>
                <a:cs typeface="Arial"/>
              </a:rPr>
              <a:t>hazırlanmaktadır.	</a:t>
            </a:r>
          </a:p>
          <a:p>
            <a:r>
              <a:rPr lang="tr-TR" sz="2400" dirty="0">
                <a:latin typeface="Arial"/>
                <a:cs typeface="Arial"/>
              </a:rPr>
              <a:t>Şeker  çözeltisinin </a:t>
            </a:r>
            <a:r>
              <a:rPr lang="tr-TR" sz="2400" spc="-5" dirty="0">
                <a:latin typeface="Arial"/>
                <a:cs typeface="Arial"/>
              </a:rPr>
              <a:t>yoğunluğu</a:t>
            </a:r>
            <a:r>
              <a:rPr lang="tr-TR" sz="2400" spc="-25" dirty="0">
                <a:latin typeface="Arial"/>
                <a:cs typeface="Arial"/>
              </a:rPr>
              <a:t> </a:t>
            </a:r>
            <a:r>
              <a:rPr lang="tr-TR" sz="2400" spc="-5" dirty="0">
                <a:latin typeface="Arial"/>
                <a:cs typeface="Arial"/>
              </a:rPr>
              <a:t>1040</a:t>
            </a:r>
            <a:r>
              <a:rPr lang="tr-TR" sz="2400" spc="5" dirty="0">
                <a:latin typeface="Arial"/>
                <a:cs typeface="Arial"/>
              </a:rPr>
              <a:t> </a:t>
            </a:r>
            <a:r>
              <a:rPr lang="tr-TR" sz="2400" spc="-5" dirty="0">
                <a:latin typeface="Arial"/>
                <a:cs typeface="Arial"/>
              </a:rPr>
              <a:t>kg/m</a:t>
            </a:r>
            <a:r>
              <a:rPr lang="tr-TR" sz="2400" spc="-7" baseline="25132" dirty="0">
                <a:latin typeface="Arial"/>
                <a:cs typeface="Arial"/>
              </a:rPr>
              <a:t>3</a:t>
            </a:r>
            <a:r>
              <a:rPr lang="tr-TR" sz="2400" spc="-5" dirty="0">
                <a:latin typeface="Arial"/>
                <a:cs typeface="Arial"/>
              </a:rPr>
              <a:t>’tür.	</a:t>
            </a:r>
          </a:p>
          <a:p>
            <a:r>
              <a:rPr lang="tr-TR" sz="2400" dirty="0">
                <a:latin typeface="Arial"/>
                <a:cs typeface="Arial"/>
              </a:rPr>
              <a:t>Bu  </a:t>
            </a:r>
            <a:r>
              <a:rPr lang="tr-TR" sz="2400" spc="-5" dirty="0">
                <a:latin typeface="Arial"/>
                <a:cs typeface="Arial"/>
              </a:rPr>
              <a:t>çözeltinin </a:t>
            </a:r>
            <a:r>
              <a:rPr lang="tr-TR" sz="2400" dirty="0">
                <a:latin typeface="Arial"/>
                <a:cs typeface="Arial"/>
              </a:rPr>
              <a:t>konsantrasyonu </a:t>
            </a:r>
            <a:r>
              <a:rPr lang="tr-TR" sz="2400" spc="-5" dirty="0">
                <a:latin typeface="Arial"/>
                <a:cs typeface="Arial"/>
              </a:rPr>
              <a:t>aşağıda </a:t>
            </a:r>
            <a:r>
              <a:rPr lang="tr-TR" sz="2400" dirty="0">
                <a:latin typeface="Arial"/>
                <a:cs typeface="Arial"/>
              </a:rPr>
              <a:t>verilen  </a:t>
            </a:r>
            <a:r>
              <a:rPr lang="tr-TR" sz="2400" spc="-5" dirty="0">
                <a:latin typeface="Arial"/>
                <a:cs typeface="Arial"/>
              </a:rPr>
              <a:t>konsantrasyon birimleriyle ifade</a:t>
            </a:r>
            <a:r>
              <a:rPr lang="tr-TR" sz="2400" spc="-50" dirty="0">
                <a:latin typeface="Arial"/>
                <a:cs typeface="Arial"/>
              </a:rPr>
              <a:t> </a:t>
            </a:r>
            <a:r>
              <a:rPr lang="tr-TR" sz="2400" spc="-5" dirty="0">
                <a:latin typeface="Arial"/>
                <a:cs typeface="Arial"/>
              </a:rPr>
              <a:t>ediniz.</a:t>
            </a:r>
            <a:endParaRPr lang="tr-TR" sz="2400" dirty="0">
              <a:latin typeface="Arial"/>
              <a:cs typeface="Arial"/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8788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78553-E666-9A42-92A7-3756B382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HESAPLAMA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B564CB9-54CE-6B47-8733-5872F648FC27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5857565" y="1174750"/>
          <a:ext cx="4446162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6162">
                  <a:extLst>
                    <a:ext uri="{9D8B030D-6E8A-4147-A177-3AD203B41FA5}">
                      <a16:colId xmlns:a16="http://schemas.microsoft.com/office/drawing/2014/main" val="2797031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161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99085" indent="-286385">
                        <a:spcBef>
                          <a:spcPts val="770"/>
                        </a:spcBef>
                        <a:buClr>
                          <a:srgbClr val="9DC2D6"/>
                        </a:buClr>
                        <a:buSzPct val="80357"/>
                        <a:buFont typeface="Wingdings"/>
                        <a:buChar char=""/>
                        <a:tabLst>
                          <a:tab pos="299720" algn="l"/>
                        </a:tabLst>
                      </a:pPr>
                      <a:r>
                        <a:rPr lang="tr-TR" sz="1800" spc="-5" dirty="0">
                          <a:latin typeface="Arial"/>
                          <a:cs typeface="Arial"/>
                        </a:rPr>
                        <a:t>Kütle/kütle oranı</a:t>
                      </a:r>
                      <a:r>
                        <a:rPr lang="tr-TR" sz="180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tr-TR" sz="1800" spc="-5" dirty="0">
                          <a:latin typeface="Arial"/>
                          <a:cs typeface="Arial"/>
                        </a:rPr>
                        <a:t>(w/w)</a:t>
                      </a:r>
                      <a:endParaRPr lang="tr-TR" sz="1800" dirty="0">
                        <a:latin typeface="Arial"/>
                        <a:cs typeface="Arial"/>
                      </a:endParaRP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917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99085" indent="-286385">
                        <a:spcBef>
                          <a:spcPts val="675"/>
                        </a:spcBef>
                        <a:buClr>
                          <a:srgbClr val="9DC2D6"/>
                        </a:buClr>
                        <a:buSzPct val="80357"/>
                        <a:buFont typeface="Wingdings"/>
                        <a:buChar char=""/>
                        <a:tabLst>
                          <a:tab pos="299720" algn="l"/>
                        </a:tabLst>
                      </a:pPr>
                      <a:r>
                        <a:rPr lang="tr-TR" sz="1800" spc="-5" dirty="0">
                          <a:latin typeface="Arial"/>
                          <a:cs typeface="Arial"/>
                        </a:rPr>
                        <a:t>Kütle/hacim oranı (w/v,</a:t>
                      </a:r>
                      <a:r>
                        <a:rPr lang="tr-TR" sz="180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tr-TR" sz="1800" spc="-5" dirty="0">
                          <a:latin typeface="Arial"/>
                          <a:cs typeface="Arial"/>
                        </a:rPr>
                        <a:t>kg/L)</a:t>
                      </a:r>
                      <a:endParaRPr lang="tr-TR" sz="1800" dirty="0">
                        <a:latin typeface="Arial"/>
                        <a:cs typeface="Arial"/>
                      </a:endParaRP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468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99085" indent="-286385">
                        <a:spcBef>
                          <a:spcPts val="670"/>
                        </a:spcBef>
                        <a:buClr>
                          <a:srgbClr val="9DC2D6"/>
                        </a:buClr>
                        <a:buSzPct val="80357"/>
                        <a:buFont typeface="Wingdings"/>
                        <a:buChar char=""/>
                        <a:tabLst>
                          <a:tab pos="299720" algn="l"/>
                        </a:tabLst>
                      </a:pPr>
                      <a:r>
                        <a:rPr lang="tr-TR" sz="1800" spc="-5" dirty="0">
                          <a:latin typeface="Arial"/>
                          <a:cs typeface="Arial"/>
                        </a:rPr>
                        <a:t>°</a:t>
                      </a:r>
                      <a:r>
                        <a:rPr lang="tr-TR" sz="1800" spc="-5" dirty="0" err="1">
                          <a:latin typeface="Arial"/>
                          <a:cs typeface="Arial"/>
                        </a:rPr>
                        <a:t>Briks</a:t>
                      </a:r>
                      <a:endParaRPr lang="tr-TR" sz="1800" dirty="0">
                        <a:latin typeface="Arial"/>
                        <a:cs typeface="Arial"/>
                      </a:endParaRP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144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99085" indent="-286385">
                        <a:spcBef>
                          <a:spcPts val="675"/>
                        </a:spcBef>
                        <a:buClr>
                          <a:srgbClr val="9DC2D6"/>
                        </a:buClr>
                        <a:buSzPct val="80357"/>
                        <a:buFont typeface="Wingdings"/>
                        <a:buChar char=""/>
                        <a:tabLst>
                          <a:tab pos="299720" algn="l"/>
                        </a:tabLst>
                      </a:pPr>
                      <a:r>
                        <a:rPr lang="tr-TR" sz="1800" spc="-5" dirty="0" err="1">
                          <a:latin typeface="Arial"/>
                          <a:cs typeface="Arial"/>
                        </a:rPr>
                        <a:t>Molarite</a:t>
                      </a:r>
                      <a:r>
                        <a:rPr lang="tr-TR" sz="1800" spc="-5" dirty="0">
                          <a:latin typeface="Arial"/>
                          <a:cs typeface="Arial"/>
                        </a:rPr>
                        <a:t> (M)</a:t>
                      </a:r>
                      <a:endParaRPr lang="tr-TR" sz="1800" dirty="0">
                        <a:latin typeface="Arial"/>
                        <a:cs typeface="Arial"/>
                      </a:endParaRP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099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99085" indent="-286385">
                        <a:spcBef>
                          <a:spcPts val="670"/>
                        </a:spcBef>
                        <a:buClr>
                          <a:srgbClr val="9DC2D6"/>
                        </a:buClr>
                        <a:buSzPct val="80357"/>
                        <a:buFont typeface="Wingdings"/>
                        <a:buChar char=""/>
                        <a:tabLst>
                          <a:tab pos="299720" algn="l"/>
                        </a:tabLst>
                      </a:pPr>
                      <a:r>
                        <a:rPr lang="tr-TR" sz="1800" spc="-5" dirty="0" err="1">
                          <a:latin typeface="Arial"/>
                          <a:cs typeface="Arial"/>
                        </a:rPr>
                        <a:t>mol</a:t>
                      </a:r>
                      <a:r>
                        <a:rPr lang="tr-TR"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tr-TR" sz="1800" dirty="0">
                          <a:latin typeface="Arial"/>
                          <a:cs typeface="Arial"/>
                        </a:rPr>
                        <a:t>fraksiyonu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478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99085" marR="0" lvl="0" indent="-2863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>
                          <a:srgbClr val="9DC2D6"/>
                        </a:buClr>
                        <a:buSzPct val="80357"/>
                        <a:buFont typeface="Wingdings"/>
                        <a:buChar char=""/>
                        <a:tabLst>
                          <a:tab pos="299720" algn="l"/>
                        </a:tabLst>
                        <a:defRPr/>
                      </a:pPr>
                      <a:r>
                        <a:rPr lang="tr-TR" sz="1800" kern="1200" spc="-5" dirty="0" err="1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Molalite</a:t>
                      </a:r>
                      <a:r>
                        <a:rPr lang="tr-TR" sz="1800" kern="1200" spc="-5" dirty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(m)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574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62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78553-E666-9A42-92A7-3756B382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HESAPLAMA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ACF1197-FD80-AB46-85A6-BA2E277F8512}"/>
              </a:ext>
            </a:extLst>
          </p:cNvPr>
          <p:cNvSpPr/>
          <p:nvPr/>
        </p:nvSpPr>
        <p:spPr>
          <a:xfrm>
            <a:off x="4905374" y="1287775"/>
            <a:ext cx="6581775" cy="4580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>
              <a:spcBef>
                <a:spcPts val="675"/>
              </a:spcBef>
              <a:buClr>
                <a:srgbClr val="9DC2D6"/>
              </a:buClr>
              <a:buSzPct val="80357"/>
              <a:tabLst>
                <a:tab pos="299720" algn="l"/>
              </a:tabLst>
            </a:pPr>
            <a:r>
              <a:rPr lang="tr-TR" sz="2800" spc="-5" dirty="0">
                <a:latin typeface="Arial"/>
                <a:cs typeface="Arial"/>
              </a:rPr>
              <a:t>Verilen 6 konsantrasyonu yine aynı  programı kullanarak aşağıda özellikleri verilen  </a:t>
            </a:r>
            <a:r>
              <a:rPr lang="tr-TR" sz="2800" dirty="0">
                <a:latin typeface="Arial"/>
                <a:cs typeface="Arial"/>
              </a:rPr>
              <a:t>şeker </a:t>
            </a:r>
            <a:r>
              <a:rPr lang="tr-TR" sz="2800" spc="-5" dirty="0">
                <a:latin typeface="Arial"/>
                <a:cs typeface="Arial"/>
              </a:rPr>
              <a:t>çözeltileri </a:t>
            </a:r>
            <a:r>
              <a:rPr lang="tr-TR" sz="2800" dirty="0">
                <a:latin typeface="Arial"/>
                <a:cs typeface="Arial"/>
              </a:rPr>
              <a:t>için </a:t>
            </a:r>
            <a:r>
              <a:rPr lang="tr-TR" sz="2800" spc="-5" dirty="0">
                <a:latin typeface="Arial"/>
                <a:cs typeface="Arial"/>
              </a:rPr>
              <a:t>yeniden hesaplayınız. </a:t>
            </a:r>
          </a:p>
          <a:p>
            <a:pPr marL="12700" marR="5080">
              <a:spcBef>
                <a:spcPts val="675"/>
              </a:spcBef>
              <a:buClr>
                <a:srgbClr val="9DC2D6"/>
              </a:buClr>
              <a:buSzPct val="80357"/>
              <a:tabLst>
                <a:tab pos="299720" algn="l"/>
              </a:tabLst>
            </a:pPr>
            <a:r>
              <a:rPr lang="tr-TR" sz="2800" spc="-10" dirty="0">
                <a:latin typeface="Arial"/>
                <a:cs typeface="Arial"/>
              </a:rPr>
              <a:t>a)  </a:t>
            </a:r>
            <a:r>
              <a:rPr lang="tr-TR" sz="2800" spc="-5" dirty="0">
                <a:latin typeface="Arial"/>
                <a:cs typeface="Arial"/>
              </a:rPr>
              <a:t>20 kg </a:t>
            </a:r>
            <a:r>
              <a:rPr lang="tr-TR" sz="2800" dirty="0">
                <a:latin typeface="Arial"/>
                <a:cs typeface="Arial"/>
              </a:rPr>
              <a:t>sakarozun </a:t>
            </a:r>
            <a:r>
              <a:rPr lang="tr-TR" sz="2800" spc="-5" dirty="0">
                <a:latin typeface="Arial"/>
                <a:cs typeface="Arial"/>
              </a:rPr>
              <a:t>80 kg suda çözünmesi ile  hazırlanan şeker çözeltisi (</a:t>
            </a:r>
            <a:r>
              <a:rPr lang="el-GR" sz="2800" spc="-5" dirty="0">
                <a:latin typeface="Arial"/>
                <a:cs typeface="Arial"/>
              </a:rPr>
              <a:t>δ=1083 </a:t>
            </a:r>
            <a:r>
              <a:rPr lang="tr-TR" sz="2800" spc="5" dirty="0">
                <a:latin typeface="Arial"/>
                <a:cs typeface="Arial"/>
              </a:rPr>
              <a:t>kg/m</a:t>
            </a:r>
            <a:r>
              <a:rPr lang="tr-TR" sz="2800" spc="7" baseline="25525" dirty="0">
                <a:latin typeface="Arial"/>
                <a:cs typeface="Arial"/>
              </a:rPr>
              <a:t>3</a:t>
            </a:r>
            <a:r>
              <a:rPr lang="tr-TR" sz="2800" spc="5" dirty="0">
                <a:latin typeface="Arial"/>
                <a:cs typeface="Arial"/>
              </a:rPr>
              <a:t>), </a:t>
            </a:r>
          </a:p>
          <a:p>
            <a:pPr marL="12700" marR="5080">
              <a:spcBef>
                <a:spcPts val="675"/>
              </a:spcBef>
              <a:buClr>
                <a:srgbClr val="9DC2D6"/>
              </a:buClr>
              <a:buSzPct val="80357"/>
              <a:tabLst>
                <a:tab pos="299720" algn="l"/>
              </a:tabLst>
            </a:pPr>
            <a:r>
              <a:rPr lang="tr-TR" sz="2800" spc="-5" dirty="0">
                <a:latin typeface="Arial"/>
                <a:cs typeface="Arial"/>
              </a:rPr>
              <a:t>b)  30 </a:t>
            </a:r>
            <a:r>
              <a:rPr lang="tr-TR" sz="2800" dirty="0">
                <a:latin typeface="Arial"/>
                <a:cs typeface="Arial"/>
              </a:rPr>
              <a:t>kg </a:t>
            </a:r>
            <a:r>
              <a:rPr lang="tr-TR" sz="2800" spc="-5" dirty="0">
                <a:latin typeface="Arial"/>
                <a:cs typeface="Arial"/>
              </a:rPr>
              <a:t>sakarozun 70 </a:t>
            </a:r>
            <a:r>
              <a:rPr lang="tr-TR" sz="2800" dirty="0">
                <a:latin typeface="Arial"/>
                <a:cs typeface="Arial"/>
              </a:rPr>
              <a:t>kg suda </a:t>
            </a:r>
            <a:r>
              <a:rPr lang="tr-TR" sz="2800" spc="-5" dirty="0">
                <a:latin typeface="Arial"/>
                <a:cs typeface="Arial"/>
              </a:rPr>
              <a:t>çözünmesi ile  hazırlanan şeker çözeltisi (</a:t>
            </a:r>
            <a:r>
              <a:rPr lang="el-GR" sz="2800" spc="-5" dirty="0">
                <a:latin typeface="Arial"/>
                <a:cs typeface="Arial"/>
              </a:rPr>
              <a:t>δ=1129</a:t>
            </a:r>
            <a:r>
              <a:rPr lang="el-GR" sz="2800" spc="40" dirty="0">
                <a:latin typeface="Arial"/>
                <a:cs typeface="Arial"/>
              </a:rPr>
              <a:t> </a:t>
            </a:r>
            <a:r>
              <a:rPr lang="tr-TR" sz="2800" spc="5" dirty="0">
                <a:latin typeface="Arial"/>
                <a:cs typeface="Arial"/>
              </a:rPr>
              <a:t>kg/m</a:t>
            </a:r>
            <a:r>
              <a:rPr lang="tr-TR" sz="2800" spc="7" baseline="25525" dirty="0">
                <a:latin typeface="Arial"/>
                <a:cs typeface="Arial"/>
              </a:rPr>
              <a:t>3</a:t>
            </a:r>
            <a:r>
              <a:rPr lang="tr-TR" sz="2800" spc="5" dirty="0">
                <a:latin typeface="Arial"/>
                <a:cs typeface="Arial"/>
              </a:rPr>
              <a:t>).</a:t>
            </a:r>
            <a:endParaRPr lang="tr-TR"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0986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700246DA-E155-9048-8995-CF3FFF8B2C98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657226" y="900112"/>
          <a:ext cx="11029949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:a16="http://schemas.microsoft.com/office/drawing/2014/main" val="172583447"/>
                    </a:ext>
                  </a:extLst>
                </a:gridCol>
                <a:gridCol w="6916491">
                  <a:extLst>
                    <a:ext uri="{9D8B030D-6E8A-4147-A177-3AD203B41FA5}">
                      <a16:colId xmlns:a16="http://schemas.microsoft.com/office/drawing/2014/main" val="3694294701"/>
                    </a:ext>
                  </a:extLst>
                </a:gridCol>
                <a:gridCol w="3513383">
                  <a:extLst>
                    <a:ext uri="{9D8B030D-6E8A-4147-A177-3AD203B41FA5}">
                      <a16:colId xmlns:a16="http://schemas.microsoft.com/office/drawing/2014/main" val="42285669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10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18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SAKKAROZ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471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985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YOĞUNLUK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1040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714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686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HACİM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= (B2➕B3)/B4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0681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KONSANTRASYON (W/W)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= B2/(B2➕B3)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308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KONSANTRASYON (W/V)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= B2/B6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617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BRİKS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= B2/ (B2➕B3)*100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764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MOLARİTE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=B8/342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564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MOL FRAKSİYONU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=(B2/342)/(B3/18*B2/342)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867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MOLALİTE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tx1"/>
                          </a:solidFill>
                        </a:rPr>
                        <a:t>=(B2 * 1000) / (B3 * 342)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721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9728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700246DA-E155-9048-8995-CF3FFF8B2C98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342901" y="153987"/>
          <a:ext cx="11520486" cy="6497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912">
                  <a:extLst>
                    <a:ext uri="{9D8B030D-6E8A-4147-A177-3AD203B41FA5}">
                      <a16:colId xmlns:a16="http://schemas.microsoft.com/office/drawing/2014/main" val="2514887021"/>
                    </a:ext>
                  </a:extLst>
                </a:gridCol>
                <a:gridCol w="2814637">
                  <a:extLst>
                    <a:ext uri="{9D8B030D-6E8A-4147-A177-3AD203B41FA5}">
                      <a16:colId xmlns:a16="http://schemas.microsoft.com/office/drawing/2014/main" val="3694294701"/>
                    </a:ext>
                  </a:extLst>
                </a:gridCol>
                <a:gridCol w="2100262">
                  <a:extLst>
                    <a:ext uri="{9D8B030D-6E8A-4147-A177-3AD203B41FA5}">
                      <a16:colId xmlns:a16="http://schemas.microsoft.com/office/drawing/2014/main" val="3723609267"/>
                    </a:ext>
                  </a:extLst>
                </a:gridCol>
                <a:gridCol w="2157413">
                  <a:extLst>
                    <a:ext uri="{9D8B030D-6E8A-4147-A177-3AD203B41FA5}">
                      <a16:colId xmlns:a16="http://schemas.microsoft.com/office/drawing/2014/main" val="4228566901"/>
                    </a:ext>
                  </a:extLst>
                </a:gridCol>
                <a:gridCol w="1957387">
                  <a:extLst>
                    <a:ext uri="{9D8B030D-6E8A-4147-A177-3AD203B41FA5}">
                      <a16:colId xmlns:a16="http://schemas.microsoft.com/office/drawing/2014/main" val="1034041260"/>
                    </a:ext>
                  </a:extLst>
                </a:gridCol>
                <a:gridCol w="2047875">
                  <a:extLst>
                    <a:ext uri="{9D8B030D-6E8A-4147-A177-3AD203B41FA5}">
                      <a16:colId xmlns:a16="http://schemas.microsoft.com/office/drawing/2014/main" val="3288596033"/>
                    </a:ext>
                  </a:extLst>
                </a:gridCol>
              </a:tblGrid>
              <a:tr h="246063">
                <a:tc>
                  <a:txBody>
                    <a:bodyPr/>
                    <a:lstStyle/>
                    <a:p>
                      <a:endParaRPr lang="tr-T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105296"/>
                  </a:ext>
                </a:extLst>
              </a:tr>
              <a:tr h="359479"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SAKKAROZ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471396"/>
                  </a:ext>
                </a:extLst>
              </a:tr>
              <a:tr h="359479"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985851"/>
                  </a:ext>
                </a:extLst>
              </a:tr>
              <a:tr h="359479"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YOĞUNLUK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1040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1083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1129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kg/m</a:t>
                      </a:r>
                      <a:r>
                        <a:rPr lang="tr-TR" sz="1800" baseline="300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714256"/>
                  </a:ext>
                </a:extLst>
              </a:tr>
              <a:tr h="359479"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686991"/>
                  </a:ext>
                </a:extLst>
              </a:tr>
              <a:tr h="359479"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HACİM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 (A2➕A3)/A4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/>
                          <a:ea typeface="+mn-ea"/>
                          <a:cs typeface="+mn-cs"/>
                        </a:rPr>
                        <a:t>= (B2➕B3)/B4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Rockwell" panose="02060603020205020403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/>
                          <a:ea typeface="+mn-ea"/>
                          <a:cs typeface="+mn-cs"/>
                        </a:rPr>
                        <a:t>= (C2➕C3)/C4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tr-TR" sz="1800" baseline="30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0681916"/>
                  </a:ext>
                </a:extLst>
              </a:tr>
              <a:tr h="620471"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KONSANTRASYON (W/W)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 A2/(A2➕A3)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/>
                          <a:ea typeface="+mn-ea"/>
                          <a:cs typeface="+mn-cs"/>
                        </a:rPr>
                        <a:t>= B2/(B2➕B3)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/>
                          <a:ea typeface="+mn-ea"/>
                          <a:cs typeface="+mn-cs"/>
                        </a:rPr>
                        <a:t>= C2/(C2➕C3)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kg çözünür katı </a:t>
                      </a:r>
                    </a:p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/ kg çözelti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308419"/>
                  </a:ext>
                </a:extLst>
              </a:tr>
              <a:tr h="6204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KONSANTRASYON (W/V)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 A2/A6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 B2/B6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 C2/C6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kg çözünür katı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/ m</a:t>
                      </a:r>
                      <a:r>
                        <a:rPr lang="tr-TR" sz="1800" baseline="30000" dirty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çözelti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617555"/>
                  </a:ext>
                </a:extLst>
              </a:tr>
              <a:tr h="886387"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spc="-5" dirty="0">
                          <a:latin typeface="Arial"/>
                          <a:cs typeface="Arial"/>
                        </a:rPr>
                        <a:t>°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BRİKS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/>
                          <a:ea typeface="+mn-ea"/>
                          <a:cs typeface="+mn-cs"/>
                        </a:rPr>
                        <a:t>= A2/ (A2➕A3)*100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/>
                          <a:ea typeface="+mn-ea"/>
                          <a:cs typeface="+mn-cs"/>
                        </a:rPr>
                        <a:t>= B2/ (B2➕B3)*100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Rockwell" panose="02060603020205020403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/>
                          <a:ea typeface="+mn-ea"/>
                          <a:cs typeface="+mn-cs"/>
                        </a:rPr>
                        <a:t>= C2/ (C2➕C3)*100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kg çözünür katı </a:t>
                      </a:r>
                    </a:p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/ kg çözelti  * 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764335"/>
                  </a:ext>
                </a:extLst>
              </a:tr>
              <a:tr h="886387"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MOLARİTE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=A8/342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=B8/342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=C8/342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>
                          <a:solidFill>
                            <a:schemeClr val="tx1"/>
                          </a:solidFill>
                        </a:rPr>
                        <a:t>Mol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 çözünür katı / litre çözelti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564871"/>
                  </a:ext>
                </a:extLst>
              </a:tr>
              <a:tr h="620471"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MOL FRAKSİYONU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=(A2/342)/(A3/18➕A2/342)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=(B2/342)/(B3/18➕B2/342)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=(C2/342)/(C3/18➕C2/342)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867980"/>
                  </a:ext>
                </a:extLst>
              </a:tr>
              <a:tr h="620471"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MOLALİTE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=(A2 * 1000) / (A3 * 342)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=(B2 * 1000) / (B3 * 342)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=(C2 * 1000) / (C3 * 342)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</a:rPr>
                        <a:t>Mol</a:t>
                      </a:r>
                      <a:r>
                        <a:rPr lang="tr-TR" sz="1800" dirty="0">
                          <a:solidFill>
                            <a:schemeClr val="tx1"/>
                          </a:solidFill>
                        </a:rPr>
                        <a:t> çözünür katı / kg çözücü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721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5473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214312" y="120637"/>
            <a:ext cx="11832722" cy="67409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spcBef>
                <a:spcPts val="105"/>
              </a:spcBef>
              <a:buClr>
                <a:srgbClr val="779F92"/>
              </a:buClr>
              <a:buSzPct val="75000"/>
              <a:buFont typeface="Wingdings"/>
              <a:buChar char=""/>
              <a:tabLst>
                <a:tab pos="355600" algn="l"/>
                <a:tab pos="2339975" algn="l"/>
              </a:tabLst>
            </a:pPr>
            <a:r>
              <a:rPr lang="tr-TR" sz="3200" b="1" dirty="0">
                <a:latin typeface="Arial"/>
                <a:cs typeface="Arial"/>
              </a:rPr>
              <a:t>SORU; </a:t>
            </a:r>
            <a:r>
              <a:rPr lang="tr-TR" sz="3200" spc="-5" dirty="0">
                <a:latin typeface="Arial"/>
                <a:cs typeface="Arial"/>
              </a:rPr>
              <a:t>Bir çiğ süt örneğinde </a:t>
            </a:r>
            <a:r>
              <a:rPr lang="tr-TR" sz="3200" spc="5" dirty="0" err="1">
                <a:latin typeface="Arial"/>
                <a:cs typeface="Arial"/>
              </a:rPr>
              <a:t>aflatoksin</a:t>
            </a:r>
            <a:r>
              <a:rPr lang="tr-TR" sz="3200" spc="5" dirty="0">
                <a:latin typeface="Arial"/>
                <a:cs typeface="Arial"/>
              </a:rPr>
              <a:t> M1  </a:t>
            </a:r>
            <a:r>
              <a:rPr sz="3200" spc="-5" dirty="0" err="1">
                <a:latin typeface="Arial"/>
                <a:cs typeface="Arial"/>
              </a:rPr>
              <a:t>konsantrasyonunu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i="1" spc="-5" dirty="0">
                <a:latin typeface="Arial"/>
                <a:cs typeface="Arial"/>
              </a:rPr>
              <a:t>ppb </a:t>
            </a:r>
            <a:r>
              <a:rPr sz="3200" dirty="0">
                <a:latin typeface="Arial"/>
                <a:cs typeface="Arial"/>
              </a:rPr>
              <a:t>cinsinden </a:t>
            </a:r>
            <a:r>
              <a:rPr sz="3200" spc="-5" dirty="0">
                <a:latin typeface="Arial"/>
                <a:cs typeface="Arial"/>
              </a:rPr>
              <a:t>ifade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ediniz.</a:t>
            </a:r>
            <a:endParaRPr sz="3200" dirty="0">
              <a:latin typeface="Arial"/>
              <a:cs typeface="Arial"/>
            </a:endParaRPr>
          </a:p>
          <a:p>
            <a:pPr>
              <a:spcBef>
                <a:spcPts val="30"/>
              </a:spcBef>
              <a:buClr>
                <a:srgbClr val="779F92"/>
              </a:buClr>
            </a:pPr>
            <a:endParaRPr sz="4650" dirty="0">
              <a:latin typeface="Times New Roman"/>
              <a:cs typeface="Times New Roman"/>
            </a:endParaRPr>
          </a:p>
          <a:p>
            <a:pPr marL="527050" indent="-514350">
              <a:buClr>
                <a:srgbClr val="779F92"/>
              </a:buClr>
              <a:buSzPct val="75000"/>
              <a:buAutoNum type="alphaLcParenR"/>
              <a:tabLst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1 L </a:t>
            </a:r>
            <a:r>
              <a:rPr lang="tr-TR" sz="2800" dirty="0">
                <a:latin typeface="Arial"/>
                <a:cs typeface="Arial"/>
              </a:rPr>
              <a:t>süt</a:t>
            </a:r>
            <a:r>
              <a:rPr sz="2800" dirty="0">
                <a:latin typeface="Arial"/>
                <a:cs typeface="Arial"/>
              </a:rPr>
              <a:t> </a:t>
            </a:r>
            <a:r>
              <a:rPr lang="tr-TR" sz="2800" dirty="0">
                <a:latin typeface="Arial"/>
                <a:cs typeface="Arial"/>
              </a:rPr>
              <a:t>0,0</a:t>
            </a:r>
            <a:r>
              <a:rPr sz="2800" dirty="0">
                <a:latin typeface="Arial"/>
                <a:cs typeface="Arial"/>
              </a:rPr>
              <a:t>1 mg </a:t>
            </a:r>
            <a:r>
              <a:rPr lang="tr-TR" sz="2800" spc="10" dirty="0" err="1">
                <a:latin typeface="Arial"/>
                <a:cs typeface="Arial"/>
              </a:rPr>
              <a:t>aflatoksin</a:t>
            </a:r>
            <a:r>
              <a:rPr lang="tr-TR" sz="2800" spc="10" dirty="0">
                <a:latin typeface="Arial"/>
                <a:cs typeface="Arial"/>
              </a:rPr>
              <a:t> tespit edilmişse </a:t>
            </a:r>
            <a:r>
              <a:rPr sz="2800" dirty="0">
                <a:latin typeface="Arial"/>
                <a:cs typeface="Arial"/>
              </a:rPr>
              <a:t>?</a:t>
            </a:r>
            <a:endParaRPr lang="tr-TR" sz="2800" dirty="0">
              <a:latin typeface="Arial"/>
              <a:cs typeface="Arial"/>
            </a:endParaRPr>
          </a:p>
          <a:p>
            <a:pPr marL="527050" indent="-514350">
              <a:buClr>
                <a:srgbClr val="779F92"/>
              </a:buClr>
              <a:buSzPct val="75000"/>
              <a:buAutoNum type="alphaLcParenR"/>
              <a:tabLst>
                <a:tab pos="355600" algn="l"/>
              </a:tabLst>
            </a:pPr>
            <a:r>
              <a:rPr lang="tr-TR" sz="2800" spc="-5" dirty="0">
                <a:latin typeface="Arial"/>
                <a:cs typeface="Arial"/>
              </a:rPr>
              <a:t>2</a:t>
            </a:r>
            <a:r>
              <a:rPr sz="2800" spc="-5" dirty="0">
                <a:latin typeface="Arial"/>
                <a:cs typeface="Arial"/>
              </a:rPr>
              <a:t>00 mL </a:t>
            </a:r>
            <a:r>
              <a:rPr lang="tr-TR" sz="2800" dirty="0">
                <a:latin typeface="Arial"/>
                <a:cs typeface="Arial"/>
              </a:rPr>
              <a:t>süt</a:t>
            </a:r>
            <a:r>
              <a:rPr sz="2800" dirty="0">
                <a:latin typeface="Arial"/>
                <a:cs typeface="Arial"/>
              </a:rPr>
              <a:t> </a:t>
            </a:r>
            <a:r>
              <a:rPr lang="tr-TR" sz="2800" dirty="0">
                <a:latin typeface="Arial"/>
                <a:cs typeface="Arial"/>
              </a:rPr>
              <a:t>0,3</a:t>
            </a:r>
            <a:r>
              <a:rPr sz="2800" dirty="0">
                <a:latin typeface="Arial"/>
                <a:cs typeface="Arial"/>
              </a:rPr>
              <a:t> </a:t>
            </a:r>
            <a:r>
              <a:rPr lang="tr-TR" sz="2800" dirty="0"/>
              <a:t>µ</a:t>
            </a:r>
            <a:r>
              <a:rPr sz="2800" dirty="0">
                <a:latin typeface="Arial"/>
                <a:cs typeface="Arial"/>
              </a:rPr>
              <a:t>g </a:t>
            </a:r>
            <a:r>
              <a:rPr lang="tr-TR" sz="2800" spc="10" dirty="0" err="1">
                <a:latin typeface="Arial"/>
                <a:cs typeface="Arial"/>
              </a:rPr>
              <a:t>aflatoksin</a:t>
            </a:r>
            <a:r>
              <a:rPr lang="tr-TR" sz="2800" spc="10" dirty="0">
                <a:latin typeface="Arial"/>
                <a:cs typeface="Arial"/>
              </a:rPr>
              <a:t> tespit edilmişse</a:t>
            </a:r>
            <a:r>
              <a:rPr sz="2800" spc="-4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?</a:t>
            </a:r>
            <a:endParaRPr lang="tr-TR" sz="2800" dirty="0">
              <a:latin typeface="Arial"/>
              <a:cs typeface="Arial"/>
            </a:endParaRPr>
          </a:p>
          <a:p>
            <a:pPr marL="12700">
              <a:spcBef>
                <a:spcPts val="770"/>
              </a:spcBef>
              <a:buClr>
                <a:srgbClr val="779F92"/>
              </a:buClr>
              <a:buSzPct val="75000"/>
              <a:tabLst>
                <a:tab pos="355600" algn="l"/>
              </a:tabLst>
            </a:pPr>
            <a:endParaRPr lang="tr-TR" sz="2800" dirty="0">
              <a:latin typeface="Arial"/>
              <a:cs typeface="Arial"/>
            </a:endParaRPr>
          </a:p>
          <a:p>
            <a:pPr marL="12700">
              <a:spcBef>
                <a:spcPts val="770"/>
              </a:spcBef>
              <a:buClr>
                <a:srgbClr val="779F92"/>
              </a:buClr>
              <a:buSzPct val="75000"/>
              <a:tabLst>
                <a:tab pos="355600" algn="l"/>
              </a:tabLst>
            </a:pPr>
            <a:endParaRPr lang="tr-TR" sz="2800" dirty="0">
              <a:latin typeface="Arial"/>
              <a:cs typeface="Arial"/>
            </a:endParaRPr>
          </a:p>
          <a:p>
            <a:pPr marL="12700">
              <a:spcBef>
                <a:spcPts val="770"/>
              </a:spcBef>
              <a:buClr>
                <a:srgbClr val="779F92"/>
              </a:buClr>
              <a:buSzPct val="75000"/>
              <a:tabLst>
                <a:tab pos="355600" algn="l"/>
              </a:tabLst>
            </a:pPr>
            <a:endParaRPr lang="tr-TR" sz="2800" dirty="0">
              <a:latin typeface="Arial"/>
              <a:cs typeface="Arial"/>
            </a:endParaRPr>
          </a:p>
          <a:p>
            <a:pPr marL="12700">
              <a:spcBef>
                <a:spcPts val="770"/>
              </a:spcBef>
              <a:buClr>
                <a:srgbClr val="779F92"/>
              </a:buClr>
              <a:buSzPct val="75000"/>
              <a:tabLst>
                <a:tab pos="355600" algn="l"/>
              </a:tabLst>
            </a:pPr>
            <a:endParaRPr lang="tr-TR" sz="2800" dirty="0">
              <a:latin typeface="Arial"/>
              <a:cs typeface="Arial"/>
            </a:endParaRPr>
          </a:p>
          <a:p>
            <a:pPr marL="12700">
              <a:spcBef>
                <a:spcPts val="770"/>
              </a:spcBef>
              <a:buClr>
                <a:srgbClr val="779F92"/>
              </a:buClr>
              <a:buSzPct val="75000"/>
              <a:tabLst>
                <a:tab pos="355600" algn="l"/>
              </a:tabLst>
            </a:pPr>
            <a:endParaRPr lang="tr-TR" sz="2800" dirty="0">
              <a:latin typeface="Arial"/>
              <a:cs typeface="Arial"/>
            </a:endParaRPr>
          </a:p>
          <a:p>
            <a:pPr marL="355600" indent="-342900">
              <a:spcBef>
                <a:spcPts val="770"/>
              </a:spcBef>
              <a:buClr>
                <a:srgbClr val="779F92"/>
              </a:buClr>
              <a:buSzPct val="75000"/>
              <a:buFont typeface="Wingdings"/>
              <a:buChar char=""/>
              <a:tabLst>
                <a:tab pos="355600" algn="l"/>
              </a:tabLst>
            </a:pPr>
            <a:r>
              <a:rPr lang="tr-TR" sz="2800" dirty="0">
                <a:latin typeface="Arial"/>
                <a:cs typeface="Arial"/>
              </a:rPr>
              <a:t>Önemli not; Sütün yoğunluğunu (20 C’de) 1,028 g/cm</a:t>
            </a:r>
            <a:r>
              <a:rPr lang="tr-TR" sz="2800" baseline="30000" dirty="0">
                <a:latin typeface="Arial"/>
                <a:cs typeface="Arial"/>
              </a:rPr>
              <a:t>3 </a:t>
            </a:r>
            <a:r>
              <a:rPr lang="tr-TR" sz="2800" dirty="0">
                <a:latin typeface="Arial"/>
                <a:cs typeface="Arial"/>
              </a:rPr>
              <a:t>alınız.</a:t>
            </a:r>
          </a:p>
          <a:p>
            <a:pPr marL="355600" indent="-342900">
              <a:spcBef>
                <a:spcPts val="770"/>
              </a:spcBef>
              <a:buClr>
                <a:srgbClr val="779F92"/>
              </a:buClr>
              <a:buSzPct val="75000"/>
              <a:buFont typeface="Wingdings"/>
              <a:buChar char=""/>
              <a:tabLst>
                <a:tab pos="355600" algn="l"/>
              </a:tabLst>
            </a:pPr>
            <a:r>
              <a:rPr lang="tr-TR" sz="2800" dirty="0">
                <a:latin typeface="Arial"/>
                <a:cs typeface="Arial"/>
              </a:rPr>
              <a:t>Mevzuata  göre çiğ sütte bulunabilecek </a:t>
            </a:r>
            <a:r>
              <a:rPr lang="tr-TR" sz="2800" dirty="0" err="1">
                <a:latin typeface="Arial"/>
                <a:cs typeface="Arial"/>
              </a:rPr>
              <a:t>aflatoxin</a:t>
            </a:r>
            <a:r>
              <a:rPr lang="tr-TR" sz="2800" dirty="0">
                <a:latin typeface="Arial"/>
                <a:cs typeface="Arial"/>
              </a:rPr>
              <a:t> miktarı maksimum; 0,05 </a:t>
            </a:r>
            <a:r>
              <a:rPr lang="tr-TR" sz="2800" i="1" dirty="0" err="1">
                <a:latin typeface="Arial"/>
                <a:cs typeface="Arial"/>
              </a:rPr>
              <a:t>ppb</a:t>
            </a:r>
            <a:r>
              <a:rPr lang="tr-TR" sz="2800" dirty="0" err="1">
                <a:latin typeface="Arial"/>
                <a:cs typeface="Arial"/>
              </a:rPr>
              <a:t>’dir</a:t>
            </a:r>
            <a:r>
              <a:rPr lang="tr-TR" sz="2800" dirty="0">
                <a:latin typeface="Arial"/>
                <a:cs typeface="Arial"/>
              </a:rPr>
              <a:t>. 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13517880" y="389010"/>
            <a:ext cx="914400" cy="182101"/>
          </a:xfrm>
          <a:prstGeom prst="rect">
            <a:avLst/>
          </a:prstGeom>
        </p:spPr>
        <p:txBody>
          <a:bodyPr vert="horz" wrap="square" lIns="0" tIns="27940" rIns="0" bIns="0" rtlCol="0" anchor="ctr">
            <a:spAutoFit/>
          </a:bodyPr>
          <a:lstStyle/>
          <a:p>
            <a:pPr marL="25400">
              <a:spcBef>
                <a:spcPts val="220"/>
              </a:spcBef>
            </a:pPr>
            <a:fld id="{81D60167-4931-47E6-BA6A-407CBD079E47}" type="slidenum">
              <a:rPr dirty="0"/>
              <a:pPr marL="25400">
                <a:spcBef>
                  <a:spcPts val="220"/>
                </a:spcBef>
              </a:pPr>
              <a:t>18</a:t>
            </a:fld>
            <a:endParaRPr dirty="0"/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4B14F425-CF84-7645-BDFB-7985B29A0F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9434" y="1040897"/>
            <a:ext cx="49276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7994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ject 29"/>
          <p:cNvSpPr txBox="1"/>
          <p:nvPr/>
        </p:nvSpPr>
        <p:spPr>
          <a:xfrm>
            <a:off x="4722446" y="2172352"/>
            <a:ext cx="7111922" cy="23262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89305" algn="ctr"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Çözünmüş</a:t>
            </a:r>
            <a:endParaRPr sz="2400" dirty="0">
              <a:latin typeface="Arial"/>
              <a:cs typeface="Arial"/>
            </a:endParaRPr>
          </a:p>
          <a:p>
            <a:pPr marR="789305" algn="ctr"/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maddenin</a:t>
            </a:r>
            <a:endParaRPr sz="2400" dirty="0">
              <a:latin typeface="Arial"/>
              <a:cs typeface="Arial"/>
            </a:endParaRPr>
          </a:p>
          <a:p>
            <a:pPr marL="12700" algn="ctr">
              <a:spcBef>
                <a:spcPts val="2285"/>
              </a:spcBef>
            </a:pPr>
            <a:r>
              <a:rPr sz="3200" spc="-5" dirty="0" err="1">
                <a:latin typeface="Arial"/>
                <a:cs typeface="Arial"/>
              </a:rPr>
              <a:t>Mol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sayısı / 1 L</a:t>
            </a:r>
            <a:r>
              <a:rPr sz="3200" spc="-105" dirty="0">
                <a:latin typeface="Arial"/>
                <a:cs typeface="Arial"/>
              </a:rPr>
              <a:t> </a:t>
            </a:r>
            <a:r>
              <a:rPr sz="3200" dirty="0" err="1">
                <a:latin typeface="Arial"/>
                <a:cs typeface="Arial"/>
              </a:rPr>
              <a:t>çözelti</a:t>
            </a:r>
            <a:r>
              <a:rPr lang="tr-TR"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(mol/L)</a:t>
            </a:r>
            <a:endParaRPr lang="tr-TR" sz="3200" spc="-5" dirty="0">
              <a:latin typeface="Arial"/>
              <a:cs typeface="Arial"/>
            </a:endParaRPr>
          </a:p>
          <a:p>
            <a:pPr marL="12700" algn="ctr">
              <a:spcBef>
                <a:spcPts val="2285"/>
              </a:spcBef>
            </a:pPr>
            <a:endParaRPr lang="tr-TR" sz="3200" spc="-5" dirty="0">
              <a:solidFill>
                <a:schemeClr val="accent4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2" name="Unvan 31">
            <a:extLst>
              <a:ext uri="{FF2B5EF4-FFF2-40B4-BE49-F238E27FC236}">
                <a16:creationId xmlns:a16="http://schemas.microsoft.com/office/drawing/2014/main" id="{7E24051D-B166-D34D-8E94-A41B7935B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spc="-5" dirty="0" err="1">
                <a:solidFill>
                  <a:schemeClr val="bg1"/>
                </a:solidFill>
                <a:latin typeface="Arial"/>
                <a:cs typeface="Arial"/>
              </a:rPr>
              <a:t>Molaritesi</a:t>
            </a:r>
            <a:r>
              <a:rPr lang="tr-TR" b="1" i="1" spc="-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tr-TR" b="1" i="1" dirty="0">
                <a:solidFill>
                  <a:schemeClr val="bg1"/>
                </a:solidFill>
                <a:latin typeface="Arial"/>
                <a:cs typeface="Arial"/>
              </a:rPr>
              <a:t>(M) 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4" name="Metin kutusu 33">
            <a:extLst>
              <a:ext uri="{FF2B5EF4-FFF2-40B4-BE49-F238E27FC236}">
                <a16:creationId xmlns:a16="http://schemas.microsoft.com/office/drawing/2014/main" id="{7196AB99-DECE-6C4E-A334-C78969467958}"/>
              </a:ext>
            </a:extLst>
          </p:cNvPr>
          <p:cNvSpPr txBox="1"/>
          <p:nvPr/>
        </p:nvSpPr>
        <p:spPr>
          <a:xfrm>
            <a:off x="777953" y="1710687"/>
            <a:ext cx="3709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Arial"/>
                <a:cs typeface="Arial"/>
              </a:rPr>
              <a:t>ÇÖZÜNMÜŞ MADDENİN</a:t>
            </a:r>
          </a:p>
        </p:txBody>
      </p:sp>
      <p:sp>
        <p:nvSpPr>
          <p:cNvPr id="35" name="object 11">
            <a:extLst>
              <a:ext uri="{FF2B5EF4-FFF2-40B4-BE49-F238E27FC236}">
                <a16:creationId xmlns:a16="http://schemas.microsoft.com/office/drawing/2014/main" id="{DC563962-EFE9-4240-B354-E7FC5E851B4E}"/>
              </a:ext>
            </a:extLst>
          </p:cNvPr>
          <p:cNvSpPr txBox="1">
            <a:spLocks/>
          </p:cNvSpPr>
          <p:nvPr/>
        </p:nvSpPr>
        <p:spPr>
          <a:xfrm>
            <a:off x="4073754" y="2349925"/>
            <a:ext cx="8409305" cy="57467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600" u="heavy" spc="-90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tr-TR" sz="3600" u="heavy" spc="-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Hacme dayalı konsantrasyon</a:t>
            </a:r>
            <a:r>
              <a:rPr lang="tr-TR" sz="3600" u="heavy" spc="-4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 </a:t>
            </a:r>
            <a:r>
              <a:rPr lang="tr-TR" sz="3600" u="heavy" spc="-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terimleri</a:t>
            </a:r>
            <a:endParaRPr lang="tr-TR" sz="36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23596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ject 29"/>
          <p:cNvSpPr txBox="1"/>
          <p:nvPr/>
        </p:nvSpPr>
        <p:spPr>
          <a:xfrm>
            <a:off x="4722446" y="2480089"/>
            <a:ext cx="7111922" cy="23262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89305" algn="ctr"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Çözünmüş</a:t>
            </a:r>
            <a:endParaRPr sz="2400" dirty="0">
              <a:latin typeface="Arial"/>
              <a:cs typeface="Arial"/>
            </a:endParaRPr>
          </a:p>
          <a:p>
            <a:pPr marR="789305" algn="ctr"/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maddenin</a:t>
            </a:r>
            <a:endParaRPr sz="2400" dirty="0">
              <a:latin typeface="Arial"/>
              <a:cs typeface="Arial"/>
            </a:endParaRPr>
          </a:p>
          <a:p>
            <a:pPr marL="12700" algn="ctr">
              <a:spcBef>
                <a:spcPts val="2285"/>
              </a:spcBef>
            </a:pPr>
            <a:r>
              <a:rPr lang="tr-TR" sz="3200" spc="-5" dirty="0">
                <a:latin typeface="Arial"/>
                <a:cs typeface="Arial"/>
              </a:rPr>
              <a:t>Eşdeğer miktar </a:t>
            </a:r>
            <a:r>
              <a:rPr sz="3200" dirty="0">
                <a:latin typeface="Arial"/>
                <a:cs typeface="Arial"/>
              </a:rPr>
              <a:t>/ 1 L</a:t>
            </a:r>
            <a:r>
              <a:rPr sz="3200" spc="-105" dirty="0">
                <a:latin typeface="Arial"/>
                <a:cs typeface="Arial"/>
              </a:rPr>
              <a:t> </a:t>
            </a:r>
            <a:r>
              <a:rPr sz="3200" dirty="0" err="1">
                <a:latin typeface="Arial"/>
                <a:cs typeface="Arial"/>
              </a:rPr>
              <a:t>çözelti</a:t>
            </a:r>
            <a:r>
              <a:rPr lang="tr-TR"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(mol/L)</a:t>
            </a:r>
            <a:endParaRPr lang="tr-TR" sz="3200" spc="-5" dirty="0">
              <a:latin typeface="Arial"/>
              <a:cs typeface="Arial"/>
            </a:endParaRPr>
          </a:p>
          <a:p>
            <a:pPr marL="12700" algn="ctr">
              <a:spcBef>
                <a:spcPts val="2285"/>
              </a:spcBef>
            </a:pPr>
            <a:endParaRPr lang="tr-TR" sz="3200" spc="-5" dirty="0">
              <a:solidFill>
                <a:schemeClr val="accent4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2" name="Unvan 31">
            <a:extLst>
              <a:ext uri="{FF2B5EF4-FFF2-40B4-BE49-F238E27FC236}">
                <a16:creationId xmlns:a16="http://schemas.microsoft.com/office/drawing/2014/main" id="{7E24051D-B166-D34D-8E94-A41B7935B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spc="-5" dirty="0" err="1">
                <a:solidFill>
                  <a:schemeClr val="bg1"/>
                </a:solidFill>
                <a:latin typeface="Arial"/>
                <a:cs typeface="Arial"/>
              </a:rPr>
              <a:t>Normalitesi</a:t>
            </a:r>
            <a:r>
              <a:rPr lang="tr-TR" b="1" i="1" spc="-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tr-TR" b="1" i="1" dirty="0">
                <a:solidFill>
                  <a:schemeClr val="bg1"/>
                </a:solidFill>
                <a:latin typeface="Arial"/>
                <a:cs typeface="Arial"/>
              </a:rPr>
              <a:t>(N) 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4" name="Metin kutusu 33">
            <a:extLst>
              <a:ext uri="{FF2B5EF4-FFF2-40B4-BE49-F238E27FC236}">
                <a16:creationId xmlns:a16="http://schemas.microsoft.com/office/drawing/2014/main" id="{7196AB99-DECE-6C4E-A334-C78969467958}"/>
              </a:ext>
            </a:extLst>
          </p:cNvPr>
          <p:cNvSpPr txBox="1"/>
          <p:nvPr/>
        </p:nvSpPr>
        <p:spPr>
          <a:xfrm>
            <a:off x="777953" y="1710687"/>
            <a:ext cx="3709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Arial"/>
                <a:cs typeface="Arial"/>
              </a:rPr>
              <a:t>ÇÖZÜNMÜŞ MADDENİN</a:t>
            </a:r>
          </a:p>
        </p:txBody>
      </p:sp>
      <p:sp>
        <p:nvSpPr>
          <p:cNvPr id="5" name="object 11">
            <a:extLst>
              <a:ext uri="{FF2B5EF4-FFF2-40B4-BE49-F238E27FC236}">
                <a16:creationId xmlns:a16="http://schemas.microsoft.com/office/drawing/2014/main" id="{4FCFB1EC-E921-1C49-AA20-58BE9FD5C513}"/>
              </a:ext>
            </a:extLst>
          </p:cNvPr>
          <p:cNvSpPr txBox="1">
            <a:spLocks/>
          </p:cNvSpPr>
          <p:nvPr/>
        </p:nvSpPr>
        <p:spPr>
          <a:xfrm>
            <a:off x="4161043" y="2480089"/>
            <a:ext cx="8409305" cy="57467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600" u="heavy" spc="-90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tr-TR" sz="3600" u="heavy" spc="-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Hacme dayalı konsantrasyon</a:t>
            </a:r>
            <a:r>
              <a:rPr lang="tr-TR" sz="3600" u="heavy" spc="-4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 </a:t>
            </a:r>
            <a:r>
              <a:rPr lang="tr-TR" sz="3600" u="heavy" spc="-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terimleri</a:t>
            </a:r>
            <a:endParaRPr lang="tr-TR" sz="36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77351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57378" y="3000063"/>
            <a:ext cx="4614673" cy="505908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dirty="0">
                <a:solidFill>
                  <a:schemeClr val="bg1"/>
                </a:solidFill>
                <a:uFill>
                  <a:solidFill>
                    <a:srgbClr val="D50092"/>
                  </a:solidFill>
                </a:uFill>
                <a:latin typeface="Arial"/>
                <a:cs typeface="Arial"/>
              </a:rPr>
              <a:t>KONSANTRASYON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729163" y="1623674"/>
            <a:ext cx="7015556" cy="149079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spcBef>
                <a:spcPts val="105"/>
              </a:spcBef>
              <a:buClr>
                <a:srgbClr val="779F92"/>
              </a:buClr>
              <a:buSzPct val="75000"/>
              <a:buFont typeface="Wingdings"/>
              <a:buChar char="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Belli bir hacim/ağırlıktaki çözeltide/materyalde  bulunan </a:t>
            </a:r>
            <a:r>
              <a:rPr sz="3200" b="1" spc="-5" dirty="0">
                <a:solidFill>
                  <a:schemeClr val="accent4">
                    <a:lumMod val="75000"/>
                  </a:schemeClr>
                </a:solidFill>
                <a:latin typeface="Arial"/>
                <a:cs typeface="Arial"/>
              </a:rPr>
              <a:t>MADDE MİKTARININ</a:t>
            </a:r>
            <a:r>
              <a:rPr sz="3200" b="1" spc="-55" dirty="0">
                <a:solidFill>
                  <a:schemeClr val="accent4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ölçüsüdür.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63821" y="3478546"/>
            <a:ext cx="2107565" cy="178181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spcBef>
                <a:spcPts val="870"/>
              </a:spcBef>
              <a:buClr>
                <a:srgbClr val="FF0000"/>
              </a:buClr>
              <a:buFont typeface="Wingdings"/>
              <a:buChar char="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Molarite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spcBef>
                <a:spcPts val="765"/>
              </a:spcBef>
              <a:buClr>
                <a:srgbClr val="FF0000"/>
              </a:buClr>
              <a:buFont typeface="Wingdings"/>
              <a:buChar char=""/>
              <a:tabLst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Norm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lite</a:t>
            </a:r>
          </a:p>
          <a:p>
            <a:pPr marL="355600" indent="-342900">
              <a:spcBef>
                <a:spcPts val="770"/>
              </a:spcBef>
              <a:buClr>
                <a:srgbClr val="FF0000"/>
              </a:buClr>
              <a:buFont typeface="Wingdings"/>
              <a:buChar char="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Molalite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24675" y="3391567"/>
            <a:ext cx="5267325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6550" indent="-323850">
              <a:spcBef>
                <a:spcPts val="105"/>
              </a:spcBef>
              <a:buClr>
                <a:srgbClr val="FF0000"/>
              </a:buClr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spc="-10" dirty="0">
                <a:latin typeface="Arial"/>
                <a:cs typeface="Arial"/>
              </a:rPr>
              <a:t>ppm</a:t>
            </a:r>
            <a:endParaRPr sz="3200" dirty="0">
              <a:latin typeface="Arial"/>
              <a:cs typeface="Arial"/>
            </a:endParaRPr>
          </a:p>
          <a:p>
            <a:pPr marL="336550" indent="-323850">
              <a:buClr>
                <a:srgbClr val="FF0000"/>
              </a:buClr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spc="-10" dirty="0">
                <a:latin typeface="Arial"/>
                <a:cs typeface="Arial"/>
              </a:rPr>
              <a:t>ppb</a:t>
            </a:r>
            <a:endParaRPr sz="3200" dirty="0">
              <a:latin typeface="Arial"/>
              <a:cs typeface="Arial"/>
            </a:endParaRPr>
          </a:p>
          <a:p>
            <a:pPr marL="336550" indent="-323850">
              <a:buClr>
                <a:srgbClr val="FF0000"/>
              </a:buClr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spc="-5" dirty="0">
                <a:latin typeface="Arial"/>
                <a:cs typeface="Arial"/>
              </a:rPr>
              <a:t>Kütle </a:t>
            </a:r>
            <a:r>
              <a:rPr sz="3200" dirty="0">
                <a:latin typeface="Arial"/>
                <a:cs typeface="Arial"/>
              </a:rPr>
              <a:t>fraksiyonu-kütle</a:t>
            </a:r>
            <a:r>
              <a:rPr sz="3200" spc="-1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oranı</a:t>
            </a:r>
            <a:endParaRPr sz="3200" dirty="0">
              <a:latin typeface="Arial"/>
              <a:cs typeface="Arial"/>
            </a:endParaRPr>
          </a:p>
          <a:p>
            <a:pPr marL="336550" indent="-323850">
              <a:buClr>
                <a:srgbClr val="FF0000"/>
              </a:buClr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spc="-5" dirty="0">
                <a:latin typeface="Arial"/>
                <a:cs typeface="Arial"/>
              </a:rPr>
              <a:t>Mol fraksiyonu-mol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oranı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7066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4161043" y="1856853"/>
            <a:ext cx="8409305" cy="57467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u="heavy" spc="-90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tr-TR" sz="3600" u="heavy" spc="-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Kütleye</a:t>
            </a:r>
            <a:r>
              <a:rPr sz="3600" u="heavy" spc="-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 dayalı </a:t>
            </a:r>
            <a:r>
              <a:rPr sz="3600" u="heavy" spc="-5" dirty="0" err="1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konsantrasyon</a:t>
            </a:r>
            <a:r>
              <a:rPr sz="3600" u="heavy" spc="-4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 </a:t>
            </a:r>
            <a:r>
              <a:rPr sz="3600" u="heavy" spc="-5" dirty="0" err="1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terimleri</a:t>
            </a:r>
            <a:endParaRPr sz="36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264186" y="2431528"/>
            <a:ext cx="8731058" cy="374782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4945" algn="ctr"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mg </a:t>
            </a:r>
            <a:r>
              <a:rPr sz="3200" spc="-5" dirty="0">
                <a:latin typeface="Arial"/>
                <a:cs typeface="Arial"/>
              </a:rPr>
              <a:t>madde </a:t>
            </a:r>
            <a:r>
              <a:rPr sz="3200" spc="-5" dirty="0" err="1">
                <a:latin typeface="Arial"/>
                <a:cs typeface="Arial"/>
              </a:rPr>
              <a:t>miktarı</a:t>
            </a:r>
            <a:r>
              <a:rPr sz="3200" spc="-5" dirty="0">
                <a:latin typeface="Arial"/>
                <a:cs typeface="Arial"/>
              </a:rPr>
              <a:t>/</a:t>
            </a:r>
            <a:r>
              <a:rPr sz="3200" dirty="0">
                <a:latin typeface="Arial"/>
                <a:cs typeface="Arial"/>
              </a:rPr>
              <a:t>1 kg</a:t>
            </a:r>
            <a:r>
              <a:rPr lang="tr-TR" sz="3200" dirty="0">
                <a:latin typeface="Arial"/>
                <a:cs typeface="Arial"/>
              </a:rPr>
              <a:t> (1000 g)</a:t>
            </a:r>
            <a:r>
              <a:rPr sz="3200" dirty="0">
                <a:latin typeface="Arial"/>
                <a:cs typeface="Arial"/>
              </a:rPr>
              <a:t> </a:t>
            </a:r>
            <a:r>
              <a:rPr lang="tr-TR" sz="3200" dirty="0">
                <a:latin typeface="Arial"/>
                <a:cs typeface="Arial"/>
              </a:rPr>
              <a:t> </a:t>
            </a:r>
            <a:r>
              <a:rPr sz="3200" dirty="0" err="1">
                <a:latin typeface="Arial"/>
                <a:cs typeface="Arial"/>
              </a:rPr>
              <a:t>çözelti</a:t>
            </a:r>
            <a:r>
              <a:rPr sz="3200" dirty="0">
                <a:latin typeface="Arial"/>
                <a:cs typeface="Arial"/>
              </a:rPr>
              <a:t>  </a:t>
            </a:r>
            <a:endParaRPr lang="tr-TR" sz="3200" dirty="0">
              <a:latin typeface="Arial"/>
              <a:cs typeface="Arial"/>
            </a:endParaRPr>
          </a:p>
          <a:p>
            <a:pPr marL="1464945">
              <a:spcBef>
                <a:spcPts val="105"/>
              </a:spcBef>
            </a:pPr>
            <a:r>
              <a:rPr lang="tr-TR" sz="3200" spc="-5" dirty="0">
                <a:latin typeface="Arial"/>
                <a:cs typeface="Arial"/>
              </a:rPr>
              <a:t>      </a:t>
            </a:r>
            <a:r>
              <a:rPr sz="3200" spc="-5" dirty="0">
                <a:latin typeface="Arial"/>
                <a:cs typeface="Arial"/>
              </a:rPr>
              <a:t>(Seyreltik çözeltilerde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 err="1">
                <a:latin typeface="Arial"/>
                <a:cs typeface="Arial"/>
              </a:rPr>
              <a:t>kullanılır</a:t>
            </a:r>
            <a:r>
              <a:rPr sz="3200" spc="-5" dirty="0">
                <a:latin typeface="Arial"/>
                <a:cs typeface="Arial"/>
              </a:rPr>
              <a:t>)</a:t>
            </a:r>
            <a:endParaRPr lang="tr-TR" sz="3200" spc="-5" dirty="0">
              <a:latin typeface="Arial"/>
              <a:cs typeface="Arial"/>
            </a:endParaRPr>
          </a:p>
          <a:p>
            <a:pPr marL="1464945">
              <a:spcBef>
                <a:spcPts val="105"/>
              </a:spcBef>
            </a:pPr>
            <a:r>
              <a:rPr lang="tr-TR" sz="3200" dirty="0">
                <a:latin typeface="Arial"/>
                <a:cs typeface="Arial"/>
              </a:rPr>
              <a:t>						mg/kg</a:t>
            </a:r>
          </a:p>
          <a:p>
            <a:pPr marL="1464945">
              <a:spcBef>
                <a:spcPts val="105"/>
              </a:spcBef>
            </a:pPr>
            <a:r>
              <a:rPr lang="tr-TR" sz="3200" dirty="0">
                <a:solidFill>
                  <a:srgbClr val="FF0000"/>
                </a:solidFill>
                <a:latin typeface="Arial"/>
                <a:cs typeface="Arial"/>
              </a:rPr>
              <a:t>Yani; </a:t>
            </a:r>
            <a:r>
              <a:rPr lang="tr-TR" sz="3200" dirty="0" err="1">
                <a:solidFill>
                  <a:srgbClr val="FF0000"/>
                </a:solidFill>
                <a:latin typeface="Arial"/>
                <a:cs typeface="Arial"/>
              </a:rPr>
              <a:t>ppm</a:t>
            </a:r>
            <a:r>
              <a:rPr lang="tr-TR" sz="3200" dirty="0">
                <a:solidFill>
                  <a:srgbClr val="FF0000"/>
                </a:solidFill>
                <a:latin typeface="Arial"/>
                <a:cs typeface="Arial"/>
              </a:rPr>
              <a:t> = </a:t>
            </a:r>
            <a:r>
              <a:rPr lang="tr-TR" sz="3200" u="sng" dirty="0">
                <a:solidFill>
                  <a:srgbClr val="FF0000"/>
                </a:solidFill>
                <a:latin typeface="Arial"/>
                <a:cs typeface="Arial"/>
              </a:rPr>
              <a:t>çözünen maddenin g x 10</a:t>
            </a:r>
            <a:r>
              <a:rPr lang="tr-TR" sz="3200" u="sng" baseline="30000" dirty="0">
                <a:solidFill>
                  <a:srgbClr val="FF0000"/>
                </a:solidFill>
                <a:latin typeface="Arial"/>
                <a:cs typeface="Arial"/>
              </a:rPr>
              <a:t>6</a:t>
            </a:r>
          </a:p>
          <a:p>
            <a:pPr marL="1464945">
              <a:spcBef>
                <a:spcPts val="105"/>
              </a:spcBef>
            </a:pPr>
            <a:r>
              <a:rPr lang="tr-TR" sz="3200" dirty="0">
                <a:solidFill>
                  <a:srgbClr val="FF0000"/>
                </a:solidFill>
                <a:latin typeface="Arial"/>
                <a:cs typeface="Arial"/>
              </a:rPr>
              <a:t>                           çözeltinin g </a:t>
            </a:r>
            <a:endParaRPr lang="tr-TR" sz="32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464945">
              <a:spcBef>
                <a:spcPts val="105"/>
              </a:spcBef>
            </a:pPr>
            <a:endParaRPr sz="4650" dirty="0">
              <a:latin typeface="Times New Roman"/>
              <a:cs typeface="Times New Roman"/>
            </a:endParaRPr>
          </a:p>
          <a:p>
            <a:pPr marL="12700"/>
            <a:r>
              <a:rPr sz="3200" dirty="0">
                <a:latin typeface="Arial"/>
                <a:cs typeface="Arial"/>
              </a:rPr>
              <a:t>1 g = 10</a:t>
            </a:r>
            <a:r>
              <a:rPr sz="3150" baseline="25132" dirty="0">
                <a:latin typeface="Arial"/>
                <a:cs typeface="Arial"/>
              </a:rPr>
              <a:t>3 </a:t>
            </a:r>
            <a:r>
              <a:rPr sz="3200" dirty="0">
                <a:latin typeface="Arial"/>
                <a:cs typeface="Arial"/>
              </a:rPr>
              <a:t>mg = </a:t>
            </a:r>
            <a:r>
              <a:rPr sz="3200" spc="5" dirty="0">
                <a:latin typeface="Arial"/>
                <a:cs typeface="Arial"/>
              </a:rPr>
              <a:t>10</a:t>
            </a:r>
            <a:r>
              <a:rPr sz="3150" spc="7" baseline="25132" dirty="0">
                <a:latin typeface="Arial"/>
                <a:cs typeface="Arial"/>
              </a:rPr>
              <a:t>6 </a:t>
            </a:r>
            <a:r>
              <a:rPr sz="3200" spc="-5" dirty="0">
                <a:latin typeface="Arial"/>
                <a:cs typeface="Arial"/>
              </a:rPr>
              <a:t>μg </a:t>
            </a:r>
            <a:r>
              <a:rPr sz="3200" dirty="0">
                <a:latin typeface="Arial"/>
                <a:cs typeface="Arial"/>
              </a:rPr>
              <a:t>= 10</a:t>
            </a:r>
            <a:r>
              <a:rPr sz="3150" baseline="25132" dirty="0">
                <a:latin typeface="Arial"/>
                <a:cs typeface="Arial"/>
              </a:rPr>
              <a:t>9 </a:t>
            </a:r>
            <a:r>
              <a:rPr sz="3200" spc="-5" dirty="0">
                <a:latin typeface="Arial"/>
                <a:cs typeface="Arial"/>
              </a:rPr>
              <a:t>ηg </a:t>
            </a:r>
            <a:r>
              <a:rPr sz="3200" dirty="0">
                <a:latin typeface="Arial"/>
                <a:cs typeface="Arial"/>
              </a:rPr>
              <a:t>= 10</a:t>
            </a:r>
            <a:r>
              <a:rPr sz="3150" baseline="25132" dirty="0">
                <a:latin typeface="Arial"/>
                <a:cs typeface="Arial"/>
              </a:rPr>
              <a:t>12</a:t>
            </a:r>
            <a:r>
              <a:rPr sz="3150" spc="817" baseline="25132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pg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1" name="Dikdörtgen 30">
            <a:extLst>
              <a:ext uri="{FF2B5EF4-FFF2-40B4-BE49-F238E27FC236}">
                <a16:creationId xmlns:a16="http://schemas.microsoft.com/office/drawing/2014/main" id="{EC2B4C86-DECA-F44F-84AC-C3558E9698FC}"/>
              </a:ext>
            </a:extLst>
          </p:cNvPr>
          <p:cNvSpPr/>
          <p:nvPr/>
        </p:nvSpPr>
        <p:spPr>
          <a:xfrm>
            <a:off x="-412747" y="2784542"/>
            <a:ext cx="4477188" cy="966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464945" algn="ctr">
              <a:spcBef>
                <a:spcPts val="105"/>
              </a:spcBef>
            </a:pPr>
            <a:r>
              <a:rPr lang="tr-TR" sz="2800" b="1" i="1" dirty="0" err="1">
                <a:solidFill>
                  <a:schemeClr val="bg1"/>
                </a:solidFill>
                <a:latin typeface="Arial"/>
                <a:cs typeface="Arial"/>
              </a:rPr>
              <a:t>Parts</a:t>
            </a:r>
            <a:r>
              <a:rPr lang="tr-TR" sz="2800" b="1" i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tr-TR" sz="2800" b="1" i="1" dirty="0" err="1">
                <a:solidFill>
                  <a:schemeClr val="bg1"/>
                </a:solidFill>
                <a:latin typeface="Arial"/>
                <a:cs typeface="Arial"/>
              </a:rPr>
              <a:t>per</a:t>
            </a:r>
            <a:r>
              <a:rPr lang="tr-TR" sz="2800" b="1" i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tr-TR" sz="2800" b="1" i="1" dirty="0" err="1">
                <a:solidFill>
                  <a:schemeClr val="bg1"/>
                </a:solidFill>
                <a:latin typeface="Arial"/>
                <a:cs typeface="Arial"/>
              </a:rPr>
              <a:t>million</a:t>
            </a:r>
            <a:endParaRPr lang="tr-TR" sz="2800" b="1" i="1" dirty="0">
              <a:solidFill>
                <a:schemeClr val="bg1"/>
              </a:solidFill>
              <a:latin typeface="Arial"/>
              <a:cs typeface="Arial"/>
            </a:endParaRPr>
          </a:p>
          <a:p>
            <a:pPr marL="1464945" algn="ctr">
              <a:spcBef>
                <a:spcPts val="105"/>
              </a:spcBef>
            </a:pPr>
            <a:r>
              <a:rPr lang="tr-TR" sz="2800" b="1" i="1" dirty="0">
                <a:solidFill>
                  <a:schemeClr val="bg1"/>
                </a:solidFill>
                <a:latin typeface="Arial"/>
                <a:cs typeface="Arial"/>
              </a:rPr>
              <a:t> (</a:t>
            </a:r>
            <a:r>
              <a:rPr lang="tr-TR" sz="2800" b="1" i="1" dirty="0" err="1">
                <a:solidFill>
                  <a:schemeClr val="bg1"/>
                </a:solidFill>
                <a:latin typeface="Arial"/>
                <a:cs typeface="Arial"/>
              </a:rPr>
              <a:t>ppm</a:t>
            </a:r>
            <a:r>
              <a:rPr lang="tr-TR" sz="2800" b="1" i="1" dirty="0">
                <a:solidFill>
                  <a:schemeClr val="bg1"/>
                </a:solidFill>
                <a:latin typeface="Arial"/>
                <a:cs typeface="Arial"/>
              </a:rPr>
              <a:t>)</a:t>
            </a:r>
            <a:endParaRPr lang="tr-TR" sz="28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3" name="Dikdörtgen 32">
            <a:extLst>
              <a:ext uri="{FF2B5EF4-FFF2-40B4-BE49-F238E27FC236}">
                <a16:creationId xmlns:a16="http://schemas.microsoft.com/office/drawing/2014/main" id="{F7D1537E-0589-094F-B835-C8A8166EE822}"/>
              </a:ext>
            </a:extLst>
          </p:cNvPr>
          <p:cNvSpPr/>
          <p:nvPr/>
        </p:nvSpPr>
        <p:spPr>
          <a:xfrm>
            <a:off x="769520" y="1693034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Arial"/>
                <a:cs typeface="Arial"/>
              </a:rPr>
              <a:t>ÇÖZÜNMÜŞ MADDENİN</a:t>
            </a:r>
          </a:p>
        </p:txBody>
      </p:sp>
    </p:spTree>
    <p:extLst>
      <p:ext uri="{BB962C8B-B14F-4D97-AF65-F5344CB8AC3E}">
        <p14:creationId xmlns:p14="http://schemas.microsoft.com/office/powerpoint/2010/main" val="315363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4648764" y="2555492"/>
            <a:ext cx="8691245" cy="17934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703070">
              <a:spcBef>
                <a:spcPts val="865"/>
              </a:spcBef>
              <a:tabLst>
                <a:tab pos="3508375" algn="l"/>
                <a:tab pos="4982210" algn="l"/>
                <a:tab pos="6561455" algn="l"/>
              </a:tabLst>
            </a:pPr>
            <a:r>
              <a:rPr sz="3200" dirty="0">
                <a:latin typeface="Arial"/>
                <a:cs typeface="Arial"/>
              </a:rPr>
              <a:t>mg	</a:t>
            </a:r>
            <a:r>
              <a:rPr sz="3200" spc="-5" dirty="0">
                <a:latin typeface="Arial"/>
                <a:cs typeface="Arial"/>
              </a:rPr>
              <a:t>μg	ηg	</a:t>
            </a:r>
            <a:r>
              <a:rPr sz="3200" spc="-10" dirty="0">
                <a:latin typeface="Arial"/>
                <a:cs typeface="Arial"/>
              </a:rPr>
              <a:t>pg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spcBef>
                <a:spcPts val="770"/>
              </a:spcBef>
              <a:buClr>
                <a:srgbClr val="779F92"/>
              </a:buClr>
              <a:buSzPct val="75000"/>
              <a:buFont typeface="Wingdings"/>
              <a:buChar char=""/>
              <a:tabLst>
                <a:tab pos="355600" algn="l"/>
                <a:tab pos="2734310" algn="l"/>
                <a:tab pos="3199765" algn="l"/>
                <a:tab pos="4325620" algn="l"/>
                <a:tab pos="4789170" algn="l"/>
                <a:tab pos="5916930" algn="l"/>
                <a:tab pos="6380480" algn="l"/>
              </a:tabLst>
            </a:pPr>
            <a:r>
              <a:rPr sz="3200" i="1" spc="-5" dirty="0">
                <a:latin typeface="Arial"/>
                <a:cs typeface="Arial"/>
              </a:rPr>
              <a:t>ppm</a:t>
            </a:r>
            <a:r>
              <a:rPr sz="3200" i="1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––––	</a:t>
            </a:r>
            <a:r>
              <a:rPr sz="3200" dirty="0">
                <a:latin typeface="Arial"/>
                <a:cs typeface="Arial"/>
              </a:rPr>
              <a:t>=	</a:t>
            </a:r>
            <a:r>
              <a:rPr sz="3200" spc="-5" dirty="0">
                <a:latin typeface="Arial"/>
                <a:cs typeface="Arial"/>
              </a:rPr>
              <a:t>––––	</a:t>
            </a:r>
            <a:r>
              <a:rPr sz="3200" dirty="0">
                <a:latin typeface="Arial"/>
                <a:cs typeface="Arial"/>
              </a:rPr>
              <a:t>=	</a:t>
            </a:r>
            <a:r>
              <a:rPr sz="3200" spc="-5" dirty="0">
                <a:latin typeface="Arial"/>
                <a:cs typeface="Arial"/>
              </a:rPr>
              <a:t>––––	</a:t>
            </a:r>
            <a:r>
              <a:rPr sz="3200" dirty="0">
                <a:latin typeface="Arial"/>
                <a:cs typeface="Arial"/>
              </a:rPr>
              <a:t>=	</a:t>
            </a:r>
            <a:r>
              <a:rPr sz="3200" spc="-10" dirty="0">
                <a:latin typeface="Arial"/>
                <a:cs typeface="Arial"/>
              </a:rPr>
              <a:t>––––</a:t>
            </a:r>
            <a:endParaRPr sz="3200" dirty="0">
              <a:latin typeface="Arial"/>
              <a:cs typeface="Arial"/>
            </a:endParaRPr>
          </a:p>
          <a:p>
            <a:pPr marL="1815464">
              <a:spcBef>
                <a:spcPts val="770"/>
              </a:spcBef>
              <a:tabLst>
                <a:tab pos="3484879" algn="l"/>
                <a:tab pos="4838700" algn="l"/>
                <a:tab pos="6529070" algn="l"/>
              </a:tabLst>
            </a:pPr>
            <a:r>
              <a:rPr sz="3200" dirty="0">
                <a:latin typeface="Arial"/>
                <a:cs typeface="Arial"/>
              </a:rPr>
              <a:t>kg	g	mg	</a:t>
            </a:r>
            <a:r>
              <a:rPr sz="3200" spc="-5" dirty="0" err="1">
                <a:latin typeface="Arial"/>
                <a:cs typeface="Arial"/>
              </a:rPr>
              <a:t>μg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3615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4181909" y="1636528"/>
            <a:ext cx="8409305" cy="57467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u="heavy" spc="-90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tr-TR" sz="3600" u="heavy" spc="-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Kütleye</a:t>
            </a:r>
            <a:r>
              <a:rPr sz="3600" u="heavy" spc="-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 dayalı </a:t>
            </a:r>
            <a:r>
              <a:rPr sz="3600" u="heavy" spc="-5" dirty="0" err="1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konsantrasyon</a:t>
            </a:r>
            <a:r>
              <a:rPr sz="3600" u="heavy" spc="-4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 </a:t>
            </a:r>
            <a:r>
              <a:rPr sz="3600" u="heavy" spc="-5" dirty="0" err="1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terimleri</a:t>
            </a:r>
            <a:endParaRPr sz="36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032402" y="2466934"/>
            <a:ext cx="9373044" cy="409919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4945" algn="ctr">
              <a:spcBef>
                <a:spcPts val="105"/>
              </a:spcBef>
            </a:pPr>
            <a:r>
              <a:rPr lang="el-GR" sz="3200" dirty="0">
                <a:latin typeface="Arial"/>
                <a:cs typeface="Arial"/>
              </a:rPr>
              <a:t>μ</a:t>
            </a:r>
            <a:r>
              <a:rPr lang="tr-TR" sz="3200" dirty="0">
                <a:latin typeface="Arial"/>
                <a:cs typeface="Arial"/>
              </a:rPr>
              <a:t>g </a:t>
            </a:r>
            <a:r>
              <a:rPr sz="3200" spc="-5" dirty="0" err="1">
                <a:latin typeface="Arial"/>
                <a:cs typeface="Arial"/>
              </a:rPr>
              <a:t>madde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5" dirty="0" err="1">
                <a:latin typeface="Arial"/>
                <a:cs typeface="Arial"/>
              </a:rPr>
              <a:t>miktarı</a:t>
            </a:r>
            <a:r>
              <a:rPr sz="3200" spc="-5" dirty="0">
                <a:latin typeface="Arial"/>
                <a:cs typeface="Arial"/>
              </a:rPr>
              <a:t>/</a:t>
            </a:r>
            <a:r>
              <a:rPr sz="3200" dirty="0">
                <a:latin typeface="Arial"/>
                <a:cs typeface="Arial"/>
              </a:rPr>
              <a:t>1 kg</a:t>
            </a:r>
            <a:r>
              <a:rPr lang="tr-TR" sz="3200" dirty="0">
                <a:latin typeface="Arial"/>
                <a:cs typeface="Arial"/>
              </a:rPr>
              <a:t> (1000 g)</a:t>
            </a:r>
            <a:r>
              <a:rPr sz="3200" dirty="0">
                <a:latin typeface="Arial"/>
                <a:cs typeface="Arial"/>
              </a:rPr>
              <a:t> </a:t>
            </a:r>
            <a:r>
              <a:rPr lang="tr-TR" sz="3200" dirty="0">
                <a:latin typeface="Arial"/>
                <a:cs typeface="Arial"/>
              </a:rPr>
              <a:t>     </a:t>
            </a:r>
            <a:r>
              <a:rPr sz="3200" dirty="0" err="1">
                <a:latin typeface="Arial"/>
                <a:cs typeface="Arial"/>
              </a:rPr>
              <a:t>çözelti</a:t>
            </a:r>
            <a:r>
              <a:rPr sz="3200" dirty="0">
                <a:latin typeface="Arial"/>
                <a:cs typeface="Arial"/>
              </a:rPr>
              <a:t>  </a:t>
            </a:r>
            <a:endParaRPr lang="tr-TR" sz="3200" dirty="0">
              <a:latin typeface="Arial"/>
              <a:cs typeface="Arial"/>
            </a:endParaRPr>
          </a:p>
          <a:p>
            <a:pPr marL="1464945" algn="ctr"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(Seyreltik çözeltilerde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 err="1">
                <a:latin typeface="Arial"/>
                <a:cs typeface="Arial"/>
              </a:rPr>
              <a:t>kullanılır</a:t>
            </a:r>
            <a:r>
              <a:rPr sz="3200" spc="-5" dirty="0">
                <a:latin typeface="Arial"/>
                <a:cs typeface="Arial"/>
              </a:rPr>
              <a:t>)</a:t>
            </a:r>
            <a:endParaRPr lang="tr-TR" sz="3200" spc="-5" dirty="0">
              <a:latin typeface="Arial"/>
              <a:cs typeface="Arial"/>
            </a:endParaRPr>
          </a:p>
          <a:p>
            <a:pPr marL="1464945" algn="ctr">
              <a:spcBef>
                <a:spcPts val="105"/>
              </a:spcBef>
            </a:pPr>
            <a:endParaRPr lang="tr-TR" sz="3200" spc="-5" dirty="0">
              <a:latin typeface="Arial"/>
              <a:cs typeface="Arial"/>
            </a:endParaRPr>
          </a:p>
          <a:p>
            <a:pPr marL="1464945">
              <a:spcBef>
                <a:spcPts val="105"/>
              </a:spcBef>
            </a:pPr>
            <a:r>
              <a:rPr lang="tr-TR" sz="3200" dirty="0">
                <a:solidFill>
                  <a:srgbClr val="FF0000"/>
                </a:solidFill>
                <a:latin typeface="Arial"/>
                <a:cs typeface="Arial"/>
              </a:rPr>
              <a:t>  Yani; </a:t>
            </a:r>
            <a:r>
              <a:rPr lang="tr-TR" sz="3200" dirty="0" err="1">
                <a:solidFill>
                  <a:srgbClr val="FF0000"/>
                </a:solidFill>
                <a:latin typeface="Arial"/>
                <a:cs typeface="Arial"/>
              </a:rPr>
              <a:t>ppb</a:t>
            </a:r>
            <a:r>
              <a:rPr lang="tr-TR" sz="3200" dirty="0">
                <a:solidFill>
                  <a:srgbClr val="FF0000"/>
                </a:solidFill>
                <a:latin typeface="Arial"/>
                <a:cs typeface="Arial"/>
              </a:rPr>
              <a:t> = </a:t>
            </a:r>
            <a:r>
              <a:rPr lang="tr-TR" sz="3200" u="sng" dirty="0">
                <a:solidFill>
                  <a:srgbClr val="FF0000"/>
                </a:solidFill>
                <a:latin typeface="Arial"/>
                <a:cs typeface="Arial"/>
              </a:rPr>
              <a:t>çözünen maddenin g x 10</a:t>
            </a:r>
            <a:r>
              <a:rPr lang="tr-TR" sz="3200" u="sng" baseline="30000" dirty="0">
                <a:solidFill>
                  <a:srgbClr val="FF0000"/>
                </a:solidFill>
                <a:latin typeface="Arial"/>
                <a:cs typeface="Arial"/>
              </a:rPr>
              <a:t>9</a:t>
            </a:r>
          </a:p>
          <a:p>
            <a:pPr marL="1464945">
              <a:spcBef>
                <a:spcPts val="105"/>
              </a:spcBef>
            </a:pPr>
            <a:r>
              <a:rPr lang="tr-TR" sz="3200" dirty="0">
                <a:solidFill>
                  <a:srgbClr val="FF0000"/>
                </a:solidFill>
                <a:latin typeface="Arial"/>
                <a:cs typeface="Arial"/>
              </a:rPr>
              <a:t>                           çözeltinin g </a:t>
            </a:r>
          </a:p>
          <a:p>
            <a:pPr marL="1464945">
              <a:spcBef>
                <a:spcPts val="105"/>
              </a:spcBef>
            </a:pPr>
            <a:r>
              <a:rPr lang="tr-TR" sz="3200" dirty="0">
                <a:solidFill>
                  <a:srgbClr val="FF0000"/>
                </a:solidFill>
                <a:latin typeface="Arial"/>
                <a:cs typeface="Arial"/>
              </a:rPr>
              <a:t>								</a:t>
            </a:r>
            <a:r>
              <a:rPr lang="el-GR" sz="2800" dirty="0">
                <a:latin typeface="Arial"/>
                <a:cs typeface="Arial"/>
              </a:rPr>
              <a:t>μ</a:t>
            </a:r>
            <a:r>
              <a:rPr lang="tr-TR" sz="2800" dirty="0">
                <a:latin typeface="Arial"/>
                <a:cs typeface="Arial"/>
              </a:rPr>
              <a:t>g</a:t>
            </a:r>
          </a:p>
          <a:p>
            <a:pPr marL="1483360">
              <a:spcBef>
                <a:spcPts val="770"/>
              </a:spcBef>
            </a:pPr>
            <a:r>
              <a:rPr lang="tr-TR" sz="2800" i="1" spc="-5" dirty="0">
                <a:latin typeface="Arial"/>
                <a:cs typeface="Arial"/>
              </a:rPr>
              <a:t>					</a:t>
            </a:r>
            <a:r>
              <a:rPr lang="tr-TR" sz="2800" i="1" spc="-5" dirty="0" err="1">
                <a:latin typeface="Arial"/>
                <a:cs typeface="Arial"/>
              </a:rPr>
              <a:t>ppb</a:t>
            </a:r>
            <a:r>
              <a:rPr lang="tr-TR" sz="2800" i="1" spc="-5" dirty="0">
                <a:latin typeface="Arial"/>
                <a:cs typeface="Arial"/>
              </a:rPr>
              <a:t> </a:t>
            </a:r>
            <a:r>
              <a:rPr lang="tr-TR" sz="2800" dirty="0">
                <a:latin typeface="Arial"/>
                <a:cs typeface="Arial"/>
              </a:rPr>
              <a:t>=</a:t>
            </a:r>
            <a:r>
              <a:rPr lang="tr-TR" sz="2800" spc="-20" dirty="0">
                <a:latin typeface="Arial"/>
                <a:cs typeface="Arial"/>
              </a:rPr>
              <a:t> </a:t>
            </a:r>
            <a:r>
              <a:rPr lang="tr-TR" sz="2800" spc="-10" dirty="0">
                <a:latin typeface="Arial"/>
                <a:cs typeface="Arial"/>
              </a:rPr>
              <a:t>–––– </a:t>
            </a:r>
            <a:endParaRPr lang="tr-TR" sz="2800" dirty="0">
              <a:latin typeface="Arial"/>
              <a:cs typeface="Arial"/>
            </a:endParaRPr>
          </a:p>
          <a:p>
            <a:pPr marL="447040" algn="ctr">
              <a:spcBef>
                <a:spcPts val="770"/>
              </a:spcBef>
            </a:pPr>
            <a:r>
              <a:rPr lang="tr-TR" sz="2800" spc="5" dirty="0">
                <a:latin typeface="Arial"/>
                <a:cs typeface="Arial"/>
              </a:rPr>
              <a:t>		kg</a:t>
            </a:r>
            <a:endParaRPr lang="tr-TR" sz="2800" dirty="0">
              <a:latin typeface="Times New Roman"/>
              <a:cs typeface="Times New Roman"/>
            </a:endParaRPr>
          </a:p>
        </p:txBody>
      </p:sp>
      <p:sp>
        <p:nvSpPr>
          <p:cNvPr id="31" name="Dikdörtgen 30">
            <a:extLst>
              <a:ext uri="{FF2B5EF4-FFF2-40B4-BE49-F238E27FC236}">
                <a16:creationId xmlns:a16="http://schemas.microsoft.com/office/drawing/2014/main" id="{EC2B4C86-DECA-F44F-84AC-C3558E9698FC}"/>
              </a:ext>
            </a:extLst>
          </p:cNvPr>
          <p:cNvSpPr/>
          <p:nvPr/>
        </p:nvSpPr>
        <p:spPr>
          <a:xfrm>
            <a:off x="-363054" y="2784542"/>
            <a:ext cx="4377802" cy="966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464945" algn="ctr">
              <a:spcBef>
                <a:spcPts val="105"/>
              </a:spcBef>
            </a:pPr>
            <a:r>
              <a:rPr lang="tr-TR" sz="2800" b="1" i="1" dirty="0" err="1">
                <a:solidFill>
                  <a:schemeClr val="bg1"/>
                </a:solidFill>
                <a:latin typeface="Arial"/>
                <a:cs typeface="Arial"/>
              </a:rPr>
              <a:t>Parts</a:t>
            </a:r>
            <a:r>
              <a:rPr lang="tr-TR" sz="2800" b="1" i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tr-TR" sz="2800" b="1" i="1" dirty="0" err="1">
                <a:solidFill>
                  <a:schemeClr val="bg1"/>
                </a:solidFill>
                <a:latin typeface="Arial"/>
                <a:cs typeface="Arial"/>
              </a:rPr>
              <a:t>per</a:t>
            </a:r>
            <a:r>
              <a:rPr lang="tr-TR" sz="2800" b="1" i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tr-TR" sz="2800" b="1" i="1" dirty="0" err="1">
                <a:solidFill>
                  <a:schemeClr val="bg1"/>
                </a:solidFill>
                <a:latin typeface="Arial"/>
                <a:cs typeface="Arial"/>
              </a:rPr>
              <a:t>billion</a:t>
            </a:r>
            <a:endParaRPr lang="tr-TR" sz="2800" b="1" i="1" dirty="0">
              <a:solidFill>
                <a:schemeClr val="bg1"/>
              </a:solidFill>
              <a:latin typeface="Arial"/>
              <a:cs typeface="Arial"/>
            </a:endParaRPr>
          </a:p>
          <a:p>
            <a:pPr marL="1464945" algn="ctr">
              <a:spcBef>
                <a:spcPts val="105"/>
              </a:spcBef>
            </a:pPr>
            <a:r>
              <a:rPr lang="tr-TR" sz="2800" b="1" i="1" dirty="0">
                <a:solidFill>
                  <a:schemeClr val="bg1"/>
                </a:solidFill>
                <a:latin typeface="Arial"/>
                <a:cs typeface="Arial"/>
              </a:rPr>
              <a:t> (</a:t>
            </a:r>
            <a:r>
              <a:rPr lang="tr-TR" sz="2800" b="1" i="1" dirty="0" err="1">
                <a:solidFill>
                  <a:schemeClr val="bg1"/>
                </a:solidFill>
                <a:latin typeface="Arial"/>
                <a:cs typeface="Arial"/>
              </a:rPr>
              <a:t>ppb</a:t>
            </a:r>
            <a:r>
              <a:rPr lang="tr-TR" sz="2800" b="1" i="1" dirty="0">
                <a:solidFill>
                  <a:schemeClr val="bg1"/>
                </a:solidFill>
                <a:latin typeface="Arial"/>
                <a:cs typeface="Arial"/>
              </a:rPr>
              <a:t>)</a:t>
            </a:r>
            <a:endParaRPr lang="tr-TR" sz="28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3" name="Dikdörtgen 32">
            <a:extLst>
              <a:ext uri="{FF2B5EF4-FFF2-40B4-BE49-F238E27FC236}">
                <a16:creationId xmlns:a16="http://schemas.microsoft.com/office/drawing/2014/main" id="{F7D1537E-0589-094F-B835-C8A8166EE822}"/>
              </a:ext>
            </a:extLst>
          </p:cNvPr>
          <p:cNvSpPr/>
          <p:nvPr/>
        </p:nvSpPr>
        <p:spPr>
          <a:xfrm>
            <a:off x="769520" y="1693034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Arial"/>
                <a:cs typeface="Arial"/>
              </a:rPr>
              <a:t>ÇÖZÜNMÜŞ MADDENİN</a:t>
            </a:r>
          </a:p>
        </p:txBody>
      </p:sp>
    </p:spTree>
    <p:extLst>
      <p:ext uri="{BB962C8B-B14F-4D97-AF65-F5344CB8AC3E}">
        <p14:creationId xmlns:p14="http://schemas.microsoft.com/office/powerpoint/2010/main" val="1603791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 txBox="1"/>
          <p:nvPr/>
        </p:nvSpPr>
        <p:spPr>
          <a:xfrm>
            <a:off x="3061844" y="2989980"/>
            <a:ext cx="8629649" cy="122148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4945" algn="ctr">
              <a:spcBef>
                <a:spcPts val="105"/>
              </a:spcBef>
            </a:pPr>
            <a:r>
              <a:rPr lang="tr-TR" sz="3200" dirty="0">
                <a:latin typeface="Arial"/>
                <a:cs typeface="Arial"/>
              </a:rPr>
              <a:t>g </a:t>
            </a:r>
            <a:r>
              <a:rPr sz="3200" spc="-5" dirty="0" err="1">
                <a:latin typeface="Arial"/>
                <a:cs typeface="Arial"/>
              </a:rPr>
              <a:t>madde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5" dirty="0" err="1">
                <a:latin typeface="Arial"/>
                <a:cs typeface="Arial"/>
              </a:rPr>
              <a:t>miktarı</a:t>
            </a:r>
            <a:r>
              <a:rPr sz="3200" spc="-5" dirty="0">
                <a:latin typeface="Arial"/>
                <a:cs typeface="Arial"/>
              </a:rPr>
              <a:t>/</a:t>
            </a:r>
            <a:r>
              <a:rPr lang="tr-TR" sz="3200" dirty="0">
                <a:latin typeface="Arial"/>
                <a:cs typeface="Arial"/>
              </a:rPr>
              <a:t>100 g </a:t>
            </a:r>
            <a:r>
              <a:rPr lang="tr-TR" sz="3200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sulu</a:t>
            </a:r>
            <a:r>
              <a:rPr lang="tr-TR" sz="3200" dirty="0">
                <a:latin typeface="Arial"/>
                <a:cs typeface="Arial"/>
              </a:rPr>
              <a:t> </a:t>
            </a:r>
            <a:r>
              <a:rPr sz="3200" dirty="0" err="1">
                <a:latin typeface="Arial"/>
                <a:cs typeface="Arial"/>
              </a:rPr>
              <a:t>çözelti</a:t>
            </a:r>
            <a:r>
              <a:rPr sz="3200" dirty="0">
                <a:latin typeface="Arial"/>
                <a:cs typeface="Arial"/>
              </a:rPr>
              <a:t>  </a:t>
            </a:r>
            <a:endParaRPr lang="tr-TR" sz="3200" dirty="0">
              <a:latin typeface="Arial"/>
              <a:cs typeface="Arial"/>
            </a:endParaRPr>
          </a:p>
          <a:p>
            <a:pPr>
              <a:spcBef>
                <a:spcPts val="25"/>
              </a:spcBef>
            </a:pPr>
            <a:endParaRPr lang="tr-TR" sz="4650" dirty="0">
              <a:latin typeface="Times New Roman"/>
              <a:cs typeface="Times New Roman"/>
            </a:endParaRPr>
          </a:p>
        </p:txBody>
      </p:sp>
      <p:sp>
        <p:nvSpPr>
          <p:cNvPr id="31" name="Dikdörtgen 30">
            <a:extLst>
              <a:ext uri="{FF2B5EF4-FFF2-40B4-BE49-F238E27FC236}">
                <a16:creationId xmlns:a16="http://schemas.microsoft.com/office/drawing/2014/main" id="{EC2B4C86-DECA-F44F-84AC-C3558E9698FC}"/>
              </a:ext>
            </a:extLst>
          </p:cNvPr>
          <p:cNvSpPr/>
          <p:nvPr/>
        </p:nvSpPr>
        <p:spPr>
          <a:xfrm>
            <a:off x="-448849" y="2879576"/>
            <a:ext cx="46433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64945" algn="ctr">
              <a:spcBef>
                <a:spcPts val="105"/>
              </a:spcBef>
            </a:pPr>
            <a:r>
              <a:rPr lang="tr-TR" sz="2800" b="1" i="1" spc="-5" dirty="0" err="1">
                <a:solidFill>
                  <a:schemeClr val="bg1"/>
                </a:solidFill>
                <a:latin typeface="Arial"/>
                <a:cs typeface="Arial"/>
              </a:rPr>
              <a:t>Briks</a:t>
            </a:r>
            <a:r>
              <a:rPr lang="tr-TR" sz="2800" b="1" i="1" spc="-5" dirty="0">
                <a:solidFill>
                  <a:schemeClr val="bg1"/>
                </a:solidFill>
                <a:latin typeface="Arial"/>
                <a:cs typeface="Arial"/>
              </a:rPr>
              <a:t> derecesi  (º</a:t>
            </a:r>
            <a:r>
              <a:rPr lang="tr-TR" sz="2800" b="1" i="1" spc="-5" dirty="0" err="1">
                <a:solidFill>
                  <a:schemeClr val="bg1"/>
                </a:solidFill>
                <a:latin typeface="Arial"/>
                <a:cs typeface="Arial"/>
              </a:rPr>
              <a:t>Bx</a:t>
            </a:r>
            <a:r>
              <a:rPr lang="tr-TR" sz="2800" b="1" i="1" spc="-5" dirty="0">
                <a:solidFill>
                  <a:schemeClr val="bg1"/>
                </a:solidFill>
                <a:latin typeface="Arial"/>
                <a:cs typeface="Arial"/>
              </a:rPr>
              <a:t>):</a:t>
            </a:r>
            <a:endParaRPr lang="tr-TR" sz="28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3" name="Dikdörtgen 32">
            <a:extLst>
              <a:ext uri="{FF2B5EF4-FFF2-40B4-BE49-F238E27FC236}">
                <a16:creationId xmlns:a16="http://schemas.microsoft.com/office/drawing/2014/main" id="{F7D1537E-0589-094F-B835-C8A8166EE822}"/>
              </a:ext>
            </a:extLst>
          </p:cNvPr>
          <p:cNvSpPr/>
          <p:nvPr/>
        </p:nvSpPr>
        <p:spPr>
          <a:xfrm>
            <a:off x="769520" y="1693034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Arial"/>
                <a:cs typeface="Arial"/>
              </a:rPr>
              <a:t>ÇÖZÜNMÜŞ MADDENİN</a:t>
            </a:r>
          </a:p>
        </p:txBody>
      </p:sp>
      <p:sp>
        <p:nvSpPr>
          <p:cNvPr id="6" name="object 11">
            <a:extLst>
              <a:ext uri="{FF2B5EF4-FFF2-40B4-BE49-F238E27FC236}">
                <a16:creationId xmlns:a16="http://schemas.microsoft.com/office/drawing/2014/main" id="{3E82BF23-F207-904D-88CB-6E0428857D51}"/>
              </a:ext>
            </a:extLst>
          </p:cNvPr>
          <p:cNvSpPr txBox="1">
            <a:spLocks/>
          </p:cNvSpPr>
          <p:nvPr/>
        </p:nvSpPr>
        <p:spPr>
          <a:xfrm>
            <a:off x="3972266" y="2174598"/>
            <a:ext cx="8409305" cy="57467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600" u="heavy" spc="-90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tr-TR" sz="3600" u="heavy" spc="-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Kütleye dayalı konsantrasyon</a:t>
            </a:r>
            <a:r>
              <a:rPr lang="tr-TR" sz="3600" u="heavy" spc="-4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 </a:t>
            </a:r>
            <a:r>
              <a:rPr lang="tr-TR" sz="3600" u="heavy" spc="-5" dirty="0">
                <a:solidFill>
                  <a:schemeClr val="tx1"/>
                </a:solidFill>
                <a:uFill>
                  <a:solidFill>
                    <a:srgbClr val="FF0066"/>
                  </a:solidFill>
                </a:uFill>
              </a:rPr>
              <a:t>terimleri</a:t>
            </a:r>
            <a:endParaRPr lang="tr-TR" sz="36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94905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78553-E666-9A42-92A7-3756B382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SI BİRİMİNDE HESAPLAMALAR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14F1E9-E881-8D4B-B1E9-38E0E3F2D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20 </a:t>
            </a:r>
            <a:r>
              <a:rPr lang="tr-TR" dirty="0" err="1"/>
              <a:t>cp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viskozite</a:t>
            </a:r>
            <a:r>
              <a:rPr lang="tr-TR" dirty="0"/>
              <a:t> değerini </a:t>
            </a:r>
            <a:r>
              <a:rPr lang="tr-TR" dirty="0" err="1"/>
              <a:t>Pa.s</a:t>
            </a:r>
            <a:r>
              <a:rPr lang="tr-TR" dirty="0"/>
              <a:t> cinsinden belirtiniz.</a:t>
            </a:r>
          </a:p>
          <a:p>
            <a:pPr marL="0" indent="0">
              <a:buNone/>
            </a:pPr>
            <a:endParaRPr lang="tr-TR" baseline="30000" dirty="0"/>
          </a:p>
        </p:txBody>
      </p:sp>
    </p:spTree>
    <p:extLst>
      <p:ext uri="{BB962C8B-B14F-4D97-AF65-F5344CB8AC3E}">
        <p14:creationId xmlns:p14="http://schemas.microsoft.com/office/powerpoint/2010/main" val="346954096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1494</TotalTime>
  <Words>955</Words>
  <Application>Microsoft Macintosh PowerPoint</Application>
  <PresentationFormat>Geniş ekran</PresentationFormat>
  <Paragraphs>213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Arial</vt:lpstr>
      <vt:lpstr>Calibri Light</vt:lpstr>
      <vt:lpstr>Rockwell</vt:lpstr>
      <vt:lpstr>Times New Roman</vt:lpstr>
      <vt:lpstr>Wingdings</vt:lpstr>
      <vt:lpstr>Atlas</vt:lpstr>
      <vt:lpstr>GIDALARDA TEMEL İŞLEMLER</vt:lpstr>
      <vt:lpstr>Molaritesi (M) </vt:lpstr>
      <vt:lpstr>Normalitesi (N) </vt:lpstr>
      <vt:lpstr>KONSANTRASYON</vt:lpstr>
      <vt:lpstr> Kütleye dayalı konsantrasyon terimleri</vt:lpstr>
      <vt:lpstr>PowerPoint Sunusu</vt:lpstr>
      <vt:lpstr> Kütleye dayalı konsantrasyon terimleri</vt:lpstr>
      <vt:lpstr>PowerPoint Sunusu</vt:lpstr>
      <vt:lpstr>SI BİRİMİNDE HESAPLAMALAR</vt:lpstr>
      <vt:lpstr>SI BİRİMİNDE HESAPLAMALAR</vt:lpstr>
      <vt:lpstr>SORU  EV ÖDEVİ 1</vt:lpstr>
      <vt:lpstr>SORU  EV ÖDEVİ 2</vt:lpstr>
      <vt:lpstr>KONSANTRASYON HESAPLAMA</vt:lpstr>
      <vt:lpstr>HESAPLAMA</vt:lpstr>
      <vt:lpstr>HESAPLAMA</vt:lpstr>
      <vt:lpstr>PowerPoint Sunusu</vt:lpstr>
      <vt:lpstr>PowerPoint Sunusu</vt:lpstr>
      <vt:lpstr>PowerPoint Sunusu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109</cp:revision>
  <dcterms:created xsi:type="dcterms:W3CDTF">2019-02-18T12:54:52Z</dcterms:created>
  <dcterms:modified xsi:type="dcterms:W3CDTF">2020-01-27T19:13:21Z</dcterms:modified>
</cp:coreProperties>
</file>