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7"/>
  </p:notesMasterIdLst>
  <p:sldIdLst>
    <p:sldId id="434" r:id="rId3"/>
    <p:sldId id="385" r:id="rId4"/>
    <p:sldId id="404" r:id="rId5"/>
    <p:sldId id="420" r:id="rId6"/>
    <p:sldId id="421" r:id="rId7"/>
    <p:sldId id="405" r:id="rId8"/>
    <p:sldId id="406" r:id="rId9"/>
    <p:sldId id="407" r:id="rId10"/>
    <p:sldId id="422" r:id="rId11"/>
    <p:sldId id="408" r:id="rId12"/>
    <p:sldId id="423" r:id="rId13"/>
    <p:sldId id="409" r:id="rId14"/>
    <p:sldId id="425" r:id="rId15"/>
    <p:sldId id="41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20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6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FD233-FFF7-44C3-8988-A570884D6C19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8B8A3-9EF2-4FC4-8514-A8B03B607D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5631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134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8137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2579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503556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8105293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599" y="1156759"/>
            <a:ext cx="10945284" cy="1470025"/>
          </a:xfrm>
        </p:spPr>
        <p:txBody>
          <a:bodyPr lIns="91440" anchor="ctr"/>
          <a:lstStyle>
            <a:lvl1pPr algn="ctr">
              <a:defRPr sz="4400">
                <a:solidFill>
                  <a:srgbClr val="FFFF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9040" y="266065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54629" y="6000750"/>
            <a:ext cx="11011728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4008453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503556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38199321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011728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11637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01" y="1474788"/>
            <a:ext cx="5312833" cy="4525962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633" y="1474788"/>
            <a:ext cx="5429251" cy="4525962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458951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866090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86357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503556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87614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488688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613532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0630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able Placeholder 2"/>
          <p:cNvSpPr>
            <a:spLocks noGrp="1"/>
          </p:cNvSpPr>
          <p:nvPr>
            <p:ph type="tbl" idx="1"/>
          </p:nvPr>
        </p:nvSpPr>
        <p:spPr>
          <a:xfrm>
            <a:off x="863601" y="1260000"/>
            <a:ext cx="10945284" cy="4741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endParaRPr lang="en-US" noProof="0" dirty="0" smtClean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9360000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80534" y="101601"/>
            <a:ext cx="10938932" cy="968375"/>
          </a:xfrm>
        </p:spPr>
        <p:txBody>
          <a:bodyPr/>
          <a:lstStyle>
            <a:lvl1pPr>
              <a:defRPr sz="3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5450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458951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57673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10339"/>
            <a:ext cx="6675967" cy="347662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473820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30922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718" y="174626"/>
            <a:ext cx="10166349" cy="796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011728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 smtClean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92804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718" y="174626"/>
            <a:ext cx="10166349" cy="796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14525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542" y="354174"/>
            <a:ext cx="10720917" cy="461665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461000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2860"/>
            <a:ext cx="10363200" cy="510909"/>
          </a:xfrm>
        </p:spPr>
        <p:txBody>
          <a:bodyPr/>
          <a:lstStyle>
            <a:lvl1pPr>
              <a:defRPr sz="32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effectLst/>
              </a:defRPr>
            </a:lvl1pPr>
            <a:lvl2pPr>
              <a:defRPr sz="22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9770" y="6379532"/>
            <a:ext cx="6690783" cy="41467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16368543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2860"/>
            <a:ext cx="10363200" cy="510909"/>
          </a:xfrm>
        </p:spPr>
        <p:txBody>
          <a:bodyPr/>
          <a:lstStyle>
            <a:lvl1pPr>
              <a:defRPr sz="32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effectLst/>
              </a:defRPr>
            </a:lvl1pPr>
            <a:lvl2pPr>
              <a:defRPr sz="22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9770" y="6379532"/>
            <a:ext cx="6690783" cy="41467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05523925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599" y="1156759"/>
            <a:ext cx="10945284" cy="1470025"/>
          </a:xfrm>
        </p:spPr>
        <p:txBody>
          <a:bodyPr lIns="91440" anchor="ctr"/>
          <a:lstStyle>
            <a:lvl1pPr algn="ctr">
              <a:defRPr sz="4400">
                <a:solidFill>
                  <a:srgbClr val="FFFF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9040" y="266065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4785" y="6510338"/>
            <a:ext cx="5643033" cy="347662"/>
          </a:xfr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02261656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4785" y="6510338"/>
            <a:ext cx="5643033" cy="347662"/>
          </a:xfr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065934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922222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370807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00406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651561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7269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560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1038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5742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6863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2968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0953C-71CD-4ADC-9D15-65324C265E56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8937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51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6"/>
          <p:cNvSpPr>
            <a:spLocks noChangeArrowheads="1"/>
          </p:cNvSpPr>
          <p:nvPr/>
        </p:nvSpPr>
        <p:spPr bwMode="auto">
          <a:xfrm rot="10800000" flipV="1">
            <a:off x="0" y="1063625"/>
            <a:ext cx="12192000" cy="77788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80534" y="101601"/>
            <a:ext cx="10938932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534" y="1260475"/>
            <a:ext cx="10938932" cy="474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 rot="10800000" flipV="1">
            <a:off x="1" y="0"/>
            <a:ext cx="531284" cy="6858000"/>
          </a:xfrm>
          <a:prstGeom prst="rect">
            <a:avLst/>
          </a:prstGeom>
          <a:gradFill rotWithShape="1">
            <a:gsLst>
              <a:gs pos="0">
                <a:srgbClr val="00AEDB"/>
              </a:gs>
              <a:gs pos="100000">
                <a:srgbClr val="3942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0"/>
            <a:ext cx="7112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782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228600" indent="-22860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0"/>
        <a:buChar char="w"/>
        <a:defRPr sz="2400"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1pPr>
      <a:lvl2pPr marL="685800" indent="-22860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130000"/>
        <a:buChar char="•"/>
        <a:defRPr sz="2000"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2pPr>
      <a:lvl3pPr marL="1255713" indent="-22225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charset="0"/>
        <a:buChar char="–"/>
        <a:defRPr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3pPr>
      <a:lvl4pPr marL="1828800" indent="-231775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bg1"/>
        </a:buClr>
        <a:buFont typeface="Arial Narrow" charset="0"/>
        <a:buChar char="•"/>
        <a:defRPr sz="1600"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4pPr>
      <a:lvl5pPr marL="2400300" indent="-22860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bg1"/>
        </a:buClr>
        <a:buFont typeface="Arial" charset="0"/>
        <a:buChar char="–"/>
        <a:defRPr sz="1600" b="0">
          <a:solidFill>
            <a:schemeClr val="bg1"/>
          </a:solidFill>
          <a:effectLst/>
          <a:latin typeface="Arial" charset="0"/>
          <a:ea typeface="MS PGothic" pitchFamily="34" charset="-128"/>
          <a:cs typeface="MS PGothic" charset="0"/>
        </a:defRPr>
      </a:lvl5pPr>
      <a:lvl6pPr marL="28575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6pPr>
      <a:lvl7pPr marL="33147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7pPr>
      <a:lvl8pPr marL="37719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8pPr>
      <a:lvl9pPr marL="42291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408">
          <p15:clr>
            <a:srgbClr val="F26B43"/>
          </p15:clr>
        </p15:guide>
        <p15:guide id="2" pos="55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İMMÜN </a:t>
            </a:r>
            <a:r>
              <a:rPr lang="tr-TR" dirty="0" smtClean="0">
                <a:solidFill>
                  <a:srgbClr val="FF0000"/>
                </a:solidFill>
              </a:rPr>
              <a:t>YETMEZLİKLER-2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 err="1" smtClean="0"/>
              <a:t>Prof.Dr</a:t>
            </a:r>
            <a:r>
              <a:rPr lang="tr-TR" sz="1600" dirty="0" smtClean="0"/>
              <a:t>. Göksal Keskin</a:t>
            </a:r>
          </a:p>
          <a:p>
            <a:r>
              <a:rPr lang="tr-TR" sz="1600" dirty="0" smtClean="0"/>
              <a:t>2017-2018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xmlns="" val="402044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err="1">
                <a:solidFill>
                  <a:srgbClr val="FF0000"/>
                </a:solidFill>
              </a:rPr>
              <a:t>IgG</a:t>
            </a:r>
            <a:r>
              <a:rPr lang="tr-TR" sz="4000" b="1" dirty="0">
                <a:solidFill>
                  <a:srgbClr val="FF0000"/>
                </a:solidFill>
              </a:rPr>
              <a:t> SUBGRUBLARININ SELEKTİF EKSİKLİĞİ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IgG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nin</a:t>
            </a:r>
            <a:r>
              <a:rPr lang="tr-TR" dirty="0" smtClean="0">
                <a:solidFill>
                  <a:schemeClr val="tx1"/>
                </a:solidFill>
              </a:rPr>
              <a:t> 4 alt grubu var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IgG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normal olmasına rağmen </a:t>
            </a:r>
            <a:r>
              <a:rPr lang="tr-TR" dirty="0" err="1">
                <a:solidFill>
                  <a:schemeClr val="tx1"/>
                </a:solidFill>
              </a:rPr>
              <a:t>IgG</a:t>
            </a:r>
            <a:r>
              <a:rPr lang="tr-TR" dirty="0">
                <a:solidFill>
                  <a:schemeClr val="tx1"/>
                </a:solidFill>
              </a:rPr>
              <a:t> alt </a:t>
            </a:r>
            <a:r>
              <a:rPr lang="tr-TR" dirty="0" err="1">
                <a:solidFill>
                  <a:schemeClr val="tx1"/>
                </a:solidFill>
              </a:rPr>
              <a:t>grublarında</a:t>
            </a:r>
            <a:r>
              <a:rPr lang="tr-TR" dirty="0">
                <a:solidFill>
                  <a:schemeClr val="tx1"/>
                </a:solidFill>
              </a:rPr>
              <a:t> eksiklikler olması da birtakım klinik tablolarının gelişmesine yol açabilir.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IgG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nin</a:t>
            </a:r>
            <a:r>
              <a:rPr lang="tr-TR" dirty="0">
                <a:solidFill>
                  <a:schemeClr val="tx1"/>
                </a:solidFill>
              </a:rPr>
              <a:t> bir veya iki alt grubunda düşüklükler olabilir.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vakalarda </a:t>
            </a:r>
            <a:r>
              <a:rPr lang="tr-TR" dirty="0" smtClean="0">
                <a:solidFill>
                  <a:schemeClr val="tx1"/>
                </a:solidFill>
              </a:rPr>
              <a:t>genelde ağır </a:t>
            </a:r>
            <a:r>
              <a:rPr lang="tr-TR" dirty="0">
                <a:solidFill>
                  <a:schemeClr val="tx1"/>
                </a:solidFill>
              </a:rPr>
              <a:t>zincir gen </a:t>
            </a:r>
            <a:r>
              <a:rPr lang="tr-TR" dirty="0" err="1">
                <a:solidFill>
                  <a:schemeClr val="tx1"/>
                </a:solidFill>
              </a:rPr>
              <a:t>delesyonu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vardır  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Klinik </a:t>
            </a:r>
            <a:r>
              <a:rPr lang="tr-TR" dirty="0">
                <a:solidFill>
                  <a:schemeClr val="tx1"/>
                </a:solidFill>
              </a:rPr>
              <a:t>olarak bu vakalar </a:t>
            </a:r>
            <a:r>
              <a:rPr lang="tr-TR" dirty="0" err="1" smtClean="0">
                <a:solidFill>
                  <a:schemeClr val="tx1"/>
                </a:solidFill>
              </a:rPr>
              <a:t>asemptomatiktir</a:t>
            </a:r>
            <a:r>
              <a:rPr lang="tr-TR" dirty="0" smtClean="0">
                <a:solidFill>
                  <a:schemeClr val="tx1"/>
                </a:solidFill>
              </a:rPr>
              <a:t>.  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21209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0613"/>
            <a:ext cx="10515600" cy="4966349"/>
          </a:xfrm>
        </p:spPr>
        <p:txBody>
          <a:bodyPr>
            <a:normAutofit/>
          </a:bodyPr>
          <a:lstStyle/>
          <a:p>
            <a:pPr fontAlgn="base"/>
            <a:r>
              <a:rPr lang="tr-TR" dirty="0">
                <a:solidFill>
                  <a:schemeClr val="tx1"/>
                </a:solidFill>
              </a:rPr>
              <a:t>Çocuklarda IgG2 eksikliğinde sık enfeksiyon hikayesi alınır.  </a:t>
            </a:r>
          </a:p>
          <a:p>
            <a:pPr fontAlgn="base"/>
            <a:r>
              <a:rPr lang="tr-TR" dirty="0">
                <a:solidFill>
                  <a:schemeClr val="tx1"/>
                </a:solidFill>
              </a:rPr>
              <a:t>Kapsüllü bakteriyel enfeksiyonlar ön plandadır. 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Çünkü anti-</a:t>
            </a:r>
            <a:r>
              <a:rPr lang="tr-TR" dirty="0" err="1" smtClean="0">
                <a:solidFill>
                  <a:schemeClr val="tx1"/>
                </a:solidFill>
              </a:rPr>
              <a:t>polisakkarit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antikorlar IgG2 tipindedir. 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Tanıda </a:t>
            </a:r>
            <a:r>
              <a:rPr lang="tr-TR" dirty="0" err="1">
                <a:solidFill>
                  <a:schemeClr val="tx1"/>
                </a:solidFill>
              </a:rPr>
              <a:t>IgG</a:t>
            </a:r>
            <a:r>
              <a:rPr lang="tr-TR" dirty="0">
                <a:solidFill>
                  <a:schemeClr val="tx1"/>
                </a:solidFill>
              </a:rPr>
              <a:t> alt tiplerinin ölçümleri yeterli değildir.  Bunun nedeni </a:t>
            </a:r>
            <a:r>
              <a:rPr lang="tr-TR" dirty="0" err="1">
                <a:solidFill>
                  <a:schemeClr val="tx1"/>
                </a:solidFill>
              </a:rPr>
              <a:t>IgG</a:t>
            </a:r>
            <a:r>
              <a:rPr lang="tr-TR" dirty="0">
                <a:solidFill>
                  <a:schemeClr val="tx1"/>
                </a:solidFill>
              </a:rPr>
              <a:t> alt tiplerinin ölçümlerinde ortaya çıkan teknik hatalardır. 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nedenle </a:t>
            </a:r>
            <a:r>
              <a:rPr lang="tr-TR" dirty="0" err="1">
                <a:solidFill>
                  <a:schemeClr val="tx1"/>
                </a:solidFill>
              </a:rPr>
              <a:t>klinisyenin</a:t>
            </a:r>
            <a:r>
              <a:rPr lang="tr-TR" dirty="0">
                <a:solidFill>
                  <a:schemeClr val="tx1"/>
                </a:solidFill>
              </a:rPr>
              <a:t> deneyiminin de dikkate alınması gerekir.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Hastaların </a:t>
            </a:r>
            <a:r>
              <a:rPr lang="tr-TR" dirty="0">
                <a:solidFill>
                  <a:schemeClr val="tx1"/>
                </a:solidFill>
              </a:rPr>
              <a:t>tedavisinde eğer diğer serum </a:t>
            </a:r>
            <a:r>
              <a:rPr lang="tr-TR" dirty="0" err="1">
                <a:solidFill>
                  <a:schemeClr val="tx1"/>
                </a:solidFill>
              </a:rPr>
              <a:t>immünglobülinlerinde</a:t>
            </a:r>
            <a:r>
              <a:rPr lang="tr-TR" dirty="0">
                <a:solidFill>
                  <a:schemeClr val="tx1"/>
                </a:solidFill>
              </a:rPr>
              <a:t> düşüklük yoksa </a:t>
            </a:r>
            <a:r>
              <a:rPr lang="tr-TR" dirty="0" err="1">
                <a:solidFill>
                  <a:schemeClr val="tx1"/>
                </a:solidFill>
              </a:rPr>
              <a:t>intravenöz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immünglobulin</a:t>
            </a:r>
            <a:r>
              <a:rPr lang="tr-TR" dirty="0">
                <a:solidFill>
                  <a:schemeClr val="tx1"/>
                </a:solidFill>
              </a:rPr>
              <a:t> kullanılmaz. 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Sadece </a:t>
            </a:r>
            <a:r>
              <a:rPr lang="tr-TR" dirty="0" err="1">
                <a:solidFill>
                  <a:schemeClr val="tx1"/>
                </a:solidFill>
              </a:rPr>
              <a:t>varolan</a:t>
            </a:r>
            <a:r>
              <a:rPr lang="tr-TR" dirty="0">
                <a:solidFill>
                  <a:schemeClr val="tx1"/>
                </a:solidFill>
              </a:rPr>
              <a:t> enfeksiyon tedavi edilmeye çalışılır.</a:t>
            </a:r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9625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1074758" cy="536396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FF0000"/>
                </a:solidFill>
              </a:rPr>
              <a:t>X’E BAĞLI LENFOPROLİFERATİF SENDROM (DUNCAN SENDROMU)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29080"/>
            <a:ext cx="12192000" cy="5147884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Erkek çocuklarda gözlenir. 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Genelde </a:t>
            </a:r>
            <a:r>
              <a:rPr lang="tr-TR" dirty="0">
                <a:solidFill>
                  <a:schemeClr val="tx1"/>
                </a:solidFill>
              </a:rPr>
              <a:t>5 yaş altında gözlenir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hastalarda </a:t>
            </a:r>
            <a:r>
              <a:rPr lang="tr-TR" dirty="0" err="1">
                <a:solidFill>
                  <a:schemeClr val="tx1"/>
                </a:solidFill>
              </a:rPr>
              <a:t>defektif</a:t>
            </a:r>
            <a:r>
              <a:rPr lang="tr-TR" dirty="0">
                <a:solidFill>
                  <a:schemeClr val="tx1"/>
                </a:solidFill>
              </a:rPr>
              <a:t> gen Xq26-q27 üzerinde lokalize ve SH2DIA diye </a:t>
            </a:r>
            <a:r>
              <a:rPr lang="tr-TR" dirty="0" smtClean="0">
                <a:solidFill>
                  <a:schemeClr val="tx1"/>
                </a:solidFill>
              </a:rPr>
              <a:t>klonlanmıştır. 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SH2DIA </a:t>
            </a:r>
            <a:r>
              <a:rPr lang="tr-TR" dirty="0">
                <a:solidFill>
                  <a:schemeClr val="tx1"/>
                </a:solidFill>
              </a:rPr>
              <a:t>birçok dokuda </a:t>
            </a:r>
            <a:r>
              <a:rPr lang="tr-TR" dirty="0" err="1">
                <a:solidFill>
                  <a:schemeClr val="tx1"/>
                </a:solidFill>
              </a:rPr>
              <a:t>exprese</a:t>
            </a:r>
            <a:r>
              <a:rPr lang="tr-TR" dirty="0">
                <a:solidFill>
                  <a:schemeClr val="tx1"/>
                </a:solidFill>
              </a:rPr>
              <a:t> edilir ve </a:t>
            </a:r>
            <a:r>
              <a:rPr lang="tr-TR" dirty="0" err="1">
                <a:solidFill>
                  <a:schemeClr val="tx1"/>
                </a:solidFill>
              </a:rPr>
              <a:t>immün</a:t>
            </a:r>
            <a:r>
              <a:rPr lang="tr-TR" dirty="0">
                <a:solidFill>
                  <a:schemeClr val="tx1"/>
                </a:solidFill>
              </a:rPr>
              <a:t> sistemle ilişkilidir. 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gen tek SH2 içeren yeni bir T hücre adaptör proteinini kodlar. 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protein </a:t>
            </a:r>
            <a:r>
              <a:rPr lang="tr-TR" dirty="0" smtClean="0">
                <a:solidFill>
                  <a:schemeClr val="tx1"/>
                </a:solidFill>
              </a:rPr>
              <a:t>ise SLAM </a:t>
            </a:r>
            <a:r>
              <a:rPr lang="tr-TR" dirty="0">
                <a:solidFill>
                  <a:schemeClr val="tx1"/>
                </a:solidFill>
              </a:rPr>
              <a:t>(</a:t>
            </a:r>
            <a:r>
              <a:rPr lang="tr-TR" dirty="0" err="1">
                <a:solidFill>
                  <a:schemeClr val="tx1"/>
                </a:solidFill>
              </a:rPr>
              <a:t>signaling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lymphocytes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activation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molecule</a:t>
            </a:r>
            <a:r>
              <a:rPr lang="tr-TR" dirty="0">
                <a:solidFill>
                  <a:schemeClr val="tx1"/>
                </a:solidFill>
              </a:rPr>
              <a:t>) denen yüksek </a:t>
            </a:r>
            <a:r>
              <a:rPr lang="tr-TR" dirty="0" err="1">
                <a:solidFill>
                  <a:schemeClr val="tx1"/>
                </a:solidFill>
              </a:rPr>
              <a:t>afiniteli</a:t>
            </a:r>
            <a:r>
              <a:rPr lang="tr-TR" dirty="0">
                <a:solidFill>
                  <a:schemeClr val="tx1"/>
                </a:solidFill>
              </a:rPr>
              <a:t> self-</a:t>
            </a:r>
            <a:r>
              <a:rPr lang="tr-TR" dirty="0" err="1">
                <a:solidFill>
                  <a:schemeClr val="tx1"/>
                </a:solidFill>
              </a:rPr>
              <a:t>ligand</a:t>
            </a:r>
            <a:r>
              <a:rPr lang="tr-TR" dirty="0">
                <a:solidFill>
                  <a:schemeClr val="tx1"/>
                </a:solidFill>
              </a:rPr>
              <a:t> için inhibitör görev yapar.  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2961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>
                <a:solidFill>
                  <a:schemeClr val="tx1"/>
                </a:solidFill>
              </a:rPr>
              <a:t>SLAM T ve B hücrelerinin yüzeyinde yer alır.  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Böylece </a:t>
            </a:r>
            <a:r>
              <a:rPr lang="tr-TR" sz="3200" dirty="0">
                <a:solidFill>
                  <a:schemeClr val="tx1"/>
                </a:solidFill>
              </a:rPr>
              <a:t>T hücre </a:t>
            </a:r>
            <a:r>
              <a:rPr lang="tr-TR" sz="3200" dirty="0" err="1">
                <a:solidFill>
                  <a:schemeClr val="tx1"/>
                </a:solidFill>
              </a:rPr>
              <a:t>proliferasyonu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smtClean="0">
                <a:solidFill>
                  <a:schemeClr val="tx1"/>
                </a:solidFill>
              </a:rPr>
              <a:t>enfeksiyon (Ör EBV) </a:t>
            </a:r>
            <a:r>
              <a:rPr lang="tr-TR" sz="3200" dirty="0">
                <a:solidFill>
                  <a:schemeClr val="tx1"/>
                </a:solidFill>
              </a:rPr>
              <a:t>geçince durur.  Ancak bu durum hastalarda gerçekleşmez.  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Bu </a:t>
            </a:r>
            <a:r>
              <a:rPr lang="tr-TR" sz="3200" dirty="0">
                <a:solidFill>
                  <a:schemeClr val="tx1"/>
                </a:solidFill>
              </a:rPr>
              <a:t>da EBV </a:t>
            </a:r>
            <a:r>
              <a:rPr lang="tr-TR" sz="3200" dirty="0" err="1">
                <a:solidFill>
                  <a:schemeClr val="tx1"/>
                </a:solidFill>
              </a:rPr>
              <a:t>infekte</a:t>
            </a:r>
            <a:r>
              <a:rPr lang="tr-TR" sz="3200" dirty="0">
                <a:solidFill>
                  <a:schemeClr val="tx1"/>
                </a:solidFill>
              </a:rPr>
              <a:t> B </a:t>
            </a:r>
            <a:r>
              <a:rPr lang="tr-TR" sz="3200" dirty="0" smtClean="0">
                <a:solidFill>
                  <a:schemeClr val="tx1"/>
                </a:solidFill>
              </a:rPr>
              <a:t>hücrelerinden aşırı yanıta neden olur  </a:t>
            </a:r>
            <a:endParaRPr lang="tr-TR" sz="3200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42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881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23493"/>
            <a:ext cx="11219985" cy="4953470"/>
          </a:xfrm>
        </p:spPr>
        <p:txBody>
          <a:bodyPr>
            <a:normAutofit/>
          </a:bodyPr>
          <a:lstStyle/>
          <a:p>
            <a:pPr fontAlgn="base"/>
            <a:r>
              <a:rPr lang="tr-TR" sz="3200" dirty="0" smtClean="0">
                <a:solidFill>
                  <a:schemeClr val="tx1"/>
                </a:solidFill>
              </a:rPr>
              <a:t>Bu </a:t>
            </a:r>
            <a:r>
              <a:rPr lang="tr-TR" sz="3200" dirty="0">
                <a:solidFill>
                  <a:schemeClr val="tx1"/>
                </a:solidFill>
              </a:rPr>
              <a:t>hastalarda EBV enfeksiyonu </a:t>
            </a:r>
            <a:r>
              <a:rPr lang="tr-TR" sz="3200" dirty="0" err="1">
                <a:solidFill>
                  <a:schemeClr val="tx1"/>
                </a:solidFill>
              </a:rPr>
              <a:t>fulminan</a:t>
            </a:r>
            <a:r>
              <a:rPr lang="tr-TR" sz="3200" dirty="0">
                <a:solidFill>
                  <a:schemeClr val="tx1"/>
                </a:solidFill>
              </a:rPr>
              <a:t> seyredebilir veya B </a:t>
            </a:r>
            <a:r>
              <a:rPr lang="tr-TR" sz="3200" dirty="0" err="1">
                <a:solidFill>
                  <a:schemeClr val="tx1"/>
                </a:solidFill>
              </a:rPr>
              <a:t>cell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lenfomaya</a:t>
            </a:r>
            <a:r>
              <a:rPr lang="tr-TR" sz="3200" dirty="0">
                <a:solidFill>
                  <a:schemeClr val="tx1"/>
                </a:solidFill>
              </a:rPr>
              <a:t> dönüşür ya da hastalarda </a:t>
            </a:r>
            <a:r>
              <a:rPr lang="tr-TR" sz="3200" dirty="0" err="1">
                <a:solidFill>
                  <a:schemeClr val="tx1"/>
                </a:solidFill>
              </a:rPr>
              <a:t>hipogammaglobulinemi</a:t>
            </a:r>
            <a:r>
              <a:rPr lang="tr-TR" sz="3200" dirty="0">
                <a:solidFill>
                  <a:schemeClr val="tx1"/>
                </a:solidFill>
              </a:rPr>
              <a:t> nedeni olur.  </a:t>
            </a:r>
            <a:endParaRPr lang="tr-TR" sz="3200" dirty="0" smtClean="0">
              <a:solidFill>
                <a:schemeClr val="tx1"/>
              </a:solidFill>
            </a:endParaRPr>
          </a:p>
          <a:p>
            <a:pPr fontAlgn="base"/>
            <a:r>
              <a:rPr lang="tr-TR" sz="3200" dirty="0" smtClean="0">
                <a:solidFill>
                  <a:schemeClr val="tx1"/>
                </a:solidFill>
              </a:rPr>
              <a:t>Bu </a:t>
            </a:r>
            <a:r>
              <a:rPr lang="tr-TR" sz="3200" dirty="0">
                <a:solidFill>
                  <a:schemeClr val="tx1"/>
                </a:solidFill>
              </a:rPr>
              <a:t>hastalarda sistemik </a:t>
            </a:r>
            <a:r>
              <a:rPr lang="tr-TR" sz="3200" dirty="0" err="1">
                <a:solidFill>
                  <a:schemeClr val="tx1"/>
                </a:solidFill>
              </a:rPr>
              <a:t>vaskülit</a:t>
            </a:r>
            <a:r>
              <a:rPr lang="tr-TR" sz="3200" dirty="0">
                <a:solidFill>
                  <a:schemeClr val="tx1"/>
                </a:solidFill>
              </a:rPr>
              <a:t> ve </a:t>
            </a:r>
            <a:r>
              <a:rPr lang="tr-TR" sz="3200" dirty="0" err="1">
                <a:solidFill>
                  <a:schemeClr val="tx1"/>
                </a:solidFill>
              </a:rPr>
              <a:t>hemofagositik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lenfohistiositozis</a:t>
            </a:r>
            <a:r>
              <a:rPr lang="tr-TR" sz="3200" dirty="0">
                <a:solidFill>
                  <a:schemeClr val="tx1"/>
                </a:solidFill>
              </a:rPr>
              <a:t> görülebilir</a:t>
            </a:r>
            <a:r>
              <a:rPr lang="tr-TR" sz="3200" dirty="0" smtClean="0">
                <a:solidFill>
                  <a:schemeClr val="tx1"/>
                </a:solidFill>
              </a:rPr>
              <a:t>.</a:t>
            </a:r>
            <a:r>
              <a:rPr lang="tr-TR" sz="3200" dirty="0">
                <a:solidFill>
                  <a:schemeClr val="tx1"/>
                </a:solidFill>
              </a:rPr>
              <a:t> </a:t>
            </a:r>
            <a:endParaRPr lang="tr-TR" sz="3200" dirty="0" smtClean="0">
              <a:solidFill>
                <a:schemeClr val="tx1"/>
              </a:solidFill>
            </a:endParaRPr>
          </a:p>
          <a:p>
            <a:pPr fontAlgn="base"/>
            <a:r>
              <a:rPr lang="tr-TR" sz="3200" dirty="0" smtClean="0">
                <a:solidFill>
                  <a:schemeClr val="tx1"/>
                </a:solidFill>
              </a:rPr>
              <a:t>Gen tedavisi bir umut olabilir</a:t>
            </a:r>
            <a:endParaRPr lang="tr-TR" sz="3200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77734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err="1" smtClean="0">
                <a:solidFill>
                  <a:srgbClr val="FF0000"/>
                </a:solidFill>
              </a:rPr>
              <a:t>Hümoral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err="1" smtClean="0">
                <a:solidFill>
                  <a:srgbClr val="FF0000"/>
                </a:solidFill>
              </a:rPr>
              <a:t>immün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smtClean="0">
                <a:solidFill>
                  <a:srgbClr val="FF0000"/>
                </a:solidFill>
              </a:rPr>
              <a:t>yetmezlikler-2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6657"/>
            <a:ext cx="10515600" cy="4890306"/>
          </a:xfrm>
        </p:spPr>
        <p:txBody>
          <a:bodyPr>
            <a:normAutofit/>
          </a:bodyPr>
          <a:lstStyle/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Selektif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 eksikliği		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Yaygın </a:t>
            </a:r>
            <a:r>
              <a:rPr lang="tr-TR" dirty="0">
                <a:solidFill>
                  <a:schemeClr val="tx1"/>
                </a:solidFill>
              </a:rPr>
              <a:t>değişken </a:t>
            </a:r>
            <a:r>
              <a:rPr lang="tr-TR" dirty="0" err="1">
                <a:solidFill>
                  <a:schemeClr val="tx1"/>
                </a:solidFill>
              </a:rPr>
              <a:t>immün</a:t>
            </a:r>
            <a:r>
              <a:rPr lang="tr-TR" dirty="0">
                <a:solidFill>
                  <a:schemeClr val="tx1"/>
                </a:solidFill>
              </a:rPr>
              <a:t> yetmezlik (YDİY)	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X’e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bağlı </a:t>
            </a:r>
            <a:r>
              <a:rPr lang="tr-TR" dirty="0" err="1">
                <a:solidFill>
                  <a:schemeClr val="tx1"/>
                </a:solidFill>
              </a:rPr>
              <a:t>agammaglobulinemi</a:t>
            </a:r>
            <a:r>
              <a:rPr lang="tr-TR" dirty="0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Hiper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ile birlikte olan </a:t>
            </a:r>
            <a:r>
              <a:rPr lang="tr-TR" dirty="0" err="1">
                <a:solidFill>
                  <a:schemeClr val="tx1"/>
                </a:solidFill>
              </a:rPr>
              <a:t>immün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yetmezlik</a:t>
            </a:r>
            <a:r>
              <a:rPr lang="tr-TR" dirty="0">
                <a:solidFill>
                  <a:schemeClr val="tx1"/>
                </a:solidFill>
              </a:rPr>
              <a:t>				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Selektif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eksikliği					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IgG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subgruplarının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selektif</a:t>
            </a:r>
            <a:r>
              <a:rPr lang="tr-TR" dirty="0">
                <a:solidFill>
                  <a:schemeClr val="tx1"/>
                </a:solidFill>
              </a:rPr>
              <a:t> eksikliği		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X’e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bağlı </a:t>
            </a:r>
            <a:r>
              <a:rPr lang="tr-TR" dirty="0" err="1">
                <a:solidFill>
                  <a:schemeClr val="tx1"/>
                </a:solidFill>
              </a:rPr>
              <a:t>lenfoproliferatif</a:t>
            </a:r>
            <a:r>
              <a:rPr lang="tr-TR" dirty="0">
                <a:solidFill>
                  <a:schemeClr val="tx1"/>
                </a:solidFill>
              </a:rPr>
              <a:t> sendrom(</a:t>
            </a:r>
            <a:r>
              <a:rPr lang="tr-TR" dirty="0" err="1">
                <a:solidFill>
                  <a:schemeClr val="tx1"/>
                </a:solidFill>
              </a:rPr>
              <a:t>Duncan</a:t>
            </a:r>
            <a:r>
              <a:rPr lang="tr-TR" dirty="0">
                <a:solidFill>
                  <a:schemeClr val="tx1"/>
                </a:solidFill>
              </a:rPr>
              <a:t> sendromu)</a:t>
            </a:r>
          </a:p>
          <a:p>
            <a:pPr fontAlgn="base"/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607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FF0000"/>
                </a:solidFill>
              </a:rPr>
              <a:t>HİPER </a:t>
            </a:r>
            <a:r>
              <a:rPr lang="tr-TR" sz="3200" dirty="0" err="1">
                <a:solidFill>
                  <a:srgbClr val="FF0000"/>
                </a:solidFill>
              </a:rPr>
              <a:t>IgM</a:t>
            </a:r>
            <a:r>
              <a:rPr lang="tr-TR" sz="3200" dirty="0">
                <a:solidFill>
                  <a:srgbClr val="FF0000"/>
                </a:solidFill>
              </a:rPr>
              <a:t> İLE BİRLİKTE OLAN İMMÜN YETMEZLİK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sz="3200" dirty="0">
                <a:solidFill>
                  <a:schemeClr val="tx1"/>
                </a:solidFill>
              </a:rPr>
              <a:t>Serum </a:t>
            </a:r>
            <a:r>
              <a:rPr lang="tr-TR" sz="3200" dirty="0" err="1">
                <a:solidFill>
                  <a:schemeClr val="tx1"/>
                </a:solidFill>
              </a:rPr>
              <a:t>IgM</a:t>
            </a:r>
            <a:r>
              <a:rPr lang="tr-TR" sz="3200" dirty="0">
                <a:solidFill>
                  <a:schemeClr val="tx1"/>
                </a:solidFill>
              </a:rPr>
              <a:t> düzeyinde yükseklikle giden 2 tip </a:t>
            </a:r>
            <a:r>
              <a:rPr lang="tr-TR" sz="3200" dirty="0" err="1">
                <a:solidFill>
                  <a:schemeClr val="tx1"/>
                </a:solidFill>
              </a:rPr>
              <a:t>immün</a:t>
            </a:r>
            <a:r>
              <a:rPr lang="tr-TR" sz="3200" dirty="0">
                <a:solidFill>
                  <a:schemeClr val="tx1"/>
                </a:solidFill>
              </a:rPr>
              <a:t> yetmezlik tanımlanmıştır</a:t>
            </a:r>
            <a:r>
              <a:rPr lang="tr-TR" sz="3200" dirty="0" smtClean="0">
                <a:solidFill>
                  <a:schemeClr val="tx1"/>
                </a:solidFill>
              </a:rPr>
              <a:t>.</a:t>
            </a:r>
          </a:p>
          <a:p>
            <a:pPr lvl="1" fontAlgn="base"/>
            <a:r>
              <a:rPr lang="tr-TR" sz="2800" dirty="0" err="1" smtClean="0">
                <a:solidFill>
                  <a:schemeClr val="tx1"/>
                </a:solidFill>
              </a:rPr>
              <a:t>X’e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bağlı geçiş gösteren </a:t>
            </a:r>
            <a:r>
              <a:rPr lang="tr-TR" sz="2800" dirty="0" err="1">
                <a:solidFill>
                  <a:schemeClr val="tx1"/>
                </a:solidFill>
              </a:rPr>
              <a:t>hiper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IgM</a:t>
            </a:r>
            <a:r>
              <a:rPr lang="tr-TR" sz="2800" dirty="0">
                <a:solidFill>
                  <a:schemeClr val="tx1"/>
                </a:solidFill>
              </a:rPr>
              <a:t> sendromu 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1" fontAlgn="base"/>
            <a:r>
              <a:rPr lang="tr-TR" sz="2800" dirty="0" err="1" smtClean="0">
                <a:solidFill>
                  <a:schemeClr val="tx1"/>
                </a:solidFill>
              </a:rPr>
              <a:t>Otozomal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resesif geçişli </a:t>
            </a:r>
            <a:r>
              <a:rPr lang="tr-TR" sz="2800" dirty="0" err="1">
                <a:solidFill>
                  <a:schemeClr val="tx1"/>
                </a:solidFill>
              </a:rPr>
              <a:t>hiper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IgM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chemeClr val="tx1"/>
                </a:solidFill>
              </a:rPr>
              <a:t>sendromu</a:t>
            </a:r>
            <a:r>
              <a:rPr lang="tr-TR" sz="2800" dirty="0">
                <a:solidFill>
                  <a:schemeClr val="tx1"/>
                </a:solidFill>
              </a:rPr>
              <a:t>	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9392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A.  </a:t>
            </a:r>
            <a:r>
              <a:rPr lang="tr-TR" b="1" dirty="0" err="1">
                <a:solidFill>
                  <a:srgbClr val="FF0000"/>
                </a:solidFill>
              </a:rPr>
              <a:t>X’e</a:t>
            </a:r>
            <a:r>
              <a:rPr lang="tr-TR" b="1" dirty="0">
                <a:solidFill>
                  <a:srgbClr val="FF0000"/>
                </a:solidFill>
              </a:rPr>
              <a:t> bağlı geçiş gösteren </a:t>
            </a:r>
            <a:r>
              <a:rPr lang="tr-TR" b="1" dirty="0" err="1">
                <a:solidFill>
                  <a:srgbClr val="FF0000"/>
                </a:solidFill>
              </a:rPr>
              <a:t>hiper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IgM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sendromu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tx1"/>
                </a:solidFill>
              </a:rPr>
              <a:t>İnsidansı</a:t>
            </a:r>
            <a:r>
              <a:rPr lang="tr-TR" sz="3200" dirty="0" smtClean="0">
                <a:solidFill>
                  <a:schemeClr val="tx1"/>
                </a:solidFill>
              </a:rPr>
              <a:t> </a:t>
            </a:r>
            <a:r>
              <a:rPr lang="tr-TR" sz="3200" dirty="0">
                <a:solidFill>
                  <a:schemeClr val="tx1"/>
                </a:solidFill>
              </a:rPr>
              <a:t>bilinmiyor. 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Bunlar </a:t>
            </a:r>
            <a:r>
              <a:rPr lang="tr-TR" sz="3200" dirty="0">
                <a:solidFill>
                  <a:schemeClr val="tx1"/>
                </a:solidFill>
              </a:rPr>
              <a:t>erkek hastalardır. 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6 </a:t>
            </a:r>
            <a:r>
              <a:rPr lang="tr-TR" sz="3200" dirty="0">
                <a:solidFill>
                  <a:schemeClr val="tx1"/>
                </a:solidFill>
              </a:rPr>
              <a:t>çeşit gen mutasyonu saptanmıştır. 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B </a:t>
            </a:r>
            <a:r>
              <a:rPr lang="tr-TR" sz="3200" dirty="0">
                <a:solidFill>
                  <a:schemeClr val="tx1"/>
                </a:solidFill>
              </a:rPr>
              <a:t>hücrelerinin üzerindeki </a:t>
            </a:r>
            <a:r>
              <a:rPr lang="tr-TR" sz="3200" dirty="0" err="1">
                <a:solidFill>
                  <a:schemeClr val="tx1"/>
                </a:solidFill>
              </a:rPr>
              <a:t>defekt</a:t>
            </a:r>
            <a:r>
              <a:rPr lang="tr-TR" sz="3200" dirty="0">
                <a:solidFill>
                  <a:schemeClr val="tx1"/>
                </a:solidFill>
              </a:rPr>
              <a:t> nedeni ile sadece </a:t>
            </a:r>
            <a:r>
              <a:rPr lang="tr-TR" sz="3200" dirty="0" err="1">
                <a:solidFill>
                  <a:schemeClr val="tx1"/>
                </a:solidFill>
              </a:rPr>
              <a:t>IgM</a:t>
            </a:r>
            <a:r>
              <a:rPr lang="tr-TR" sz="3200" dirty="0">
                <a:solidFill>
                  <a:schemeClr val="tx1"/>
                </a:solidFill>
              </a:rPr>
              <a:t> üretilir. 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Hastalarda </a:t>
            </a:r>
            <a:r>
              <a:rPr lang="tr-TR" sz="3200" dirty="0">
                <a:solidFill>
                  <a:schemeClr val="tx1"/>
                </a:solidFill>
              </a:rPr>
              <a:t>dolaşımdaki B hücre sayısı normaldir.  </a:t>
            </a:r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 smtClean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3095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X’ e bağlı geçiş gösteren </a:t>
            </a:r>
            <a:r>
              <a:rPr lang="tr-TR" dirty="0" err="1">
                <a:solidFill>
                  <a:schemeClr val="tx1"/>
                </a:solidFill>
              </a:rPr>
              <a:t>hiper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sendromunun da farklı mekanizma ile oluşan 2 tipi tanımlanmıştır.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İlkinde</a:t>
            </a:r>
            <a:r>
              <a:rPr lang="tr-TR" dirty="0" smtClean="0">
                <a:solidFill>
                  <a:schemeClr val="tx1"/>
                </a:solidFill>
              </a:rPr>
              <a:t>; </a:t>
            </a:r>
            <a:r>
              <a:rPr lang="tr-TR" dirty="0" smtClean="0">
                <a:solidFill>
                  <a:srgbClr val="FF0000"/>
                </a:solidFill>
              </a:rPr>
              <a:t>CD 40 </a:t>
            </a:r>
            <a:r>
              <a:rPr lang="tr-TR" dirty="0" err="1" smtClean="0">
                <a:solidFill>
                  <a:srgbClr val="FF0000"/>
                </a:solidFill>
              </a:rPr>
              <a:t>ligand</a:t>
            </a:r>
            <a:r>
              <a:rPr lang="tr-TR" dirty="0" smtClean="0">
                <a:solidFill>
                  <a:srgbClr val="FF0000"/>
                </a:solidFill>
              </a:rPr>
              <a:t> eksikliği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>
                <a:solidFill>
                  <a:schemeClr val="tx1"/>
                </a:solidFill>
              </a:rPr>
              <a:t>Anormal gen Xq26 üzerindedir.  Aktif T hücresi üzerindeki CD 40 ligandı (CD154) bilindiği gibi B hücresi ile etkileşim için gereklidir.  CD154 üzerindeki mutasyon T ve B hücre sinyallerini bozar. B hücreleri üzerindeki CD80 ve CD86’nın </a:t>
            </a:r>
            <a:r>
              <a:rPr lang="tr-TR" dirty="0" err="1">
                <a:solidFill>
                  <a:schemeClr val="tx1"/>
                </a:solidFill>
              </a:rPr>
              <a:t>upregülasyonunu</a:t>
            </a:r>
            <a:r>
              <a:rPr lang="tr-TR" dirty="0">
                <a:solidFill>
                  <a:schemeClr val="tx1"/>
                </a:solidFill>
              </a:rPr>
              <a:t> veya IgD-CD27+ </a:t>
            </a:r>
            <a:r>
              <a:rPr lang="tr-TR" dirty="0" err="1">
                <a:solidFill>
                  <a:schemeClr val="tx1"/>
                </a:solidFill>
              </a:rPr>
              <a:t>memory</a:t>
            </a:r>
            <a:r>
              <a:rPr lang="tr-TR" dirty="0">
                <a:solidFill>
                  <a:schemeClr val="tx1"/>
                </a:solidFill>
              </a:rPr>
              <a:t> B hücrelerinin aktivasyonunu bozar.  Sonuçta CD80/86 </a:t>
            </a:r>
            <a:r>
              <a:rPr lang="tr-TR" dirty="0" err="1">
                <a:solidFill>
                  <a:schemeClr val="tx1"/>
                </a:solidFill>
              </a:rPr>
              <a:t>kostimulatörleri</a:t>
            </a:r>
            <a:r>
              <a:rPr lang="tr-TR" dirty="0">
                <a:solidFill>
                  <a:schemeClr val="tx1"/>
                </a:solidFill>
              </a:rPr>
              <a:t> T hücreleri üzerindeki CD28/CTLA-4 ile etkileşir ve </a:t>
            </a:r>
            <a:r>
              <a:rPr lang="tr-TR" u="sng" dirty="0">
                <a:solidFill>
                  <a:schemeClr val="tx1"/>
                </a:solidFill>
              </a:rPr>
              <a:t>T hücre sinyalleri bozulur. 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İkincisinde ise </a:t>
            </a:r>
            <a:r>
              <a:rPr lang="tr-TR" dirty="0">
                <a:solidFill>
                  <a:srgbClr val="FF0000"/>
                </a:solidFill>
              </a:rPr>
              <a:t>NEMO eksikliği (nükleer faktör </a:t>
            </a:r>
            <a:r>
              <a:rPr lang="tr-TR" dirty="0" err="1">
                <a:solidFill>
                  <a:srgbClr val="FF0000"/>
                </a:solidFill>
              </a:rPr>
              <a:t>kappa</a:t>
            </a:r>
            <a:r>
              <a:rPr lang="tr-TR" dirty="0">
                <a:solidFill>
                  <a:srgbClr val="FF0000"/>
                </a:solidFill>
              </a:rPr>
              <a:t> B) </a:t>
            </a:r>
            <a:r>
              <a:rPr lang="tr-TR" dirty="0">
                <a:solidFill>
                  <a:schemeClr val="tx1"/>
                </a:solidFill>
              </a:rPr>
              <a:t>vardır.  </a:t>
            </a:r>
            <a:r>
              <a:rPr lang="tr-TR" u="sng" dirty="0">
                <a:solidFill>
                  <a:schemeClr val="tx1"/>
                </a:solidFill>
              </a:rPr>
              <a:t>Burada da B hücre sinyalleri bozulmuştur.</a:t>
            </a:r>
            <a:endParaRPr lang="tr-TR" u="sng" dirty="0"/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8400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fontAlgn="base"/>
            <a:r>
              <a:rPr lang="tr-TR" dirty="0" smtClean="0">
                <a:solidFill>
                  <a:srgbClr val="FF0000"/>
                </a:solidFill>
              </a:rPr>
              <a:t>KLİNİK: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hastalarda </a:t>
            </a:r>
            <a:r>
              <a:rPr lang="tr-TR" dirty="0" err="1">
                <a:solidFill>
                  <a:schemeClr val="tx1"/>
                </a:solidFill>
              </a:rPr>
              <a:t>ektodermal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displaziye</a:t>
            </a:r>
            <a:r>
              <a:rPr lang="tr-TR" dirty="0">
                <a:solidFill>
                  <a:schemeClr val="tx1"/>
                </a:solidFill>
              </a:rPr>
              <a:t> bağlı yüz, saç ve deri anormallikleri </a:t>
            </a:r>
            <a:r>
              <a:rPr lang="tr-TR" dirty="0" smtClean="0">
                <a:solidFill>
                  <a:schemeClr val="tx1"/>
                </a:solidFill>
              </a:rPr>
              <a:t>vardır  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Diğer </a:t>
            </a:r>
            <a:r>
              <a:rPr lang="tr-TR" dirty="0" err="1">
                <a:solidFill>
                  <a:schemeClr val="tx1"/>
                </a:solidFill>
              </a:rPr>
              <a:t>immünglobulinler</a:t>
            </a:r>
            <a:r>
              <a:rPr lang="tr-TR" dirty="0">
                <a:solidFill>
                  <a:schemeClr val="tx1"/>
                </a:solidFill>
              </a:rPr>
              <a:t> yapılamadığı için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aşırı artmıştır.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Kapsüllü </a:t>
            </a:r>
            <a:r>
              <a:rPr lang="tr-TR" dirty="0">
                <a:solidFill>
                  <a:schemeClr val="tx1"/>
                </a:solidFill>
              </a:rPr>
              <a:t>bakteriyel enfeksiyonlar sık görülür.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Hemolitik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anemi, </a:t>
            </a:r>
            <a:r>
              <a:rPr lang="tr-TR" dirty="0" err="1">
                <a:solidFill>
                  <a:schemeClr val="tx1"/>
                </a:solidFill>
              </a:rPr>
              <a:t>trombositopeni</a:t>
            </a:r>
            <a:r>
              <a:rPr lang="tr-TR" dirty="0">
                <a:solidFill>
                  <a:schemeClr val="tx1"/>
                </a:solidFill>
              </a:rPr>
              <a:t>, geçici veya kalıcı </a:t>
            </a:r>
            <a:r>
              <a:rPr lang="tr-TR" dirty="0" err="1">
                <a:solidFill>
                  <a:schemeClr val="tx1"/>
                </a:solidFill>
              </a:rPr>
              <a:t>nötropeni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sıktır. 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Malignite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riski yüksektir.  </a:t>
            </a:r>
            <a:r>
              <a:rPr lang="tr-TR" dirty="0" smtClean="0">
                <a:solidFill>
                  <a:schemeClr val="tx1"/>
                </a:solidFill>
              </a:rPr>
              <a:t>  </a:t>
            </a:r>
            <a:endParaRPr lang="tr-TR" dirty="0">
              <a:solidFill>
                <a:schemeClr val="tx1"/>
              </a:solidFill>
            </a:endParaRPr>
          </a:p>
          <a:p>
            <a:pPr fontAlgn="base"/>
            <a:r>
              <a:rPr lang="tr-TR" dirty="0" smtClean="0">
                <a:solidFill>
                  <a:srgbClr val="FF0000"/>
                </a:solidFill>
              </a:rPr>
              <a:t>TANI: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Tanıda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çok yüksek, </a:t>
            </a:r>
            <a:r>
              <a:rPr lang="tr-TR" dirty="0" err="1">
                <a:solidFill>
                  <a:schemeClr val="tx1"/>
                </a:solidFill>
              </a:rPr>
              <a:t>IgA,G,E</a:t>
            </a:r>
            <a:r>
              <a:rPr lang="tr-TR" dirty="0">
                <a:solidFill>
                  <a:schemeClr val="tx1"/>
                </a:solidFill>
              </a:rPr>
              <a:t> çok düşük saptanması çok önemlidir. 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poliklonaldir</a:t>
            </a:r>
            <a:r>
              <a:rPr lang="tr-TR" dirty="0">
                <a:solidFill>
                  <a:schemeClr val="tx1"/>
                </a:solidFill>
              </a:rPr>
              <a:t>. 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rgbClr val="FF0000"/>
                </a:solidFill>
              </a:rPr>
              <a:t>TEDAVİ:</a:t>
            </a:r>
            <a:r>
              <a:rPr lang="tr-TR" dirty="0" err="1" smtClean="0">
                <a:solidFill>
                  <a:schemeClr val="tx1"/>
                </a:solidFill>
              </a:rPr>
              <a:t>Hastalığın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tedavisi başarılı değildir. 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İmmünglobülin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replasmanı</a:t>
            </a:r>
            <a:r>
              <a:rPr lang="tr-TR" dirty="0">
                <a:solidFill>
                  <a:schemeClr val="tx1"/>
                </a:solidFill>
              </a:rPr>
              <a:t>, kemik iliği transplantasyonu, </a:t>
            </a:r>
            <a:r>
              <a:rPr lang="tr-TR" dirty="0" err="1">
                <a:solidFill>
                  <a:schemeClr val="tx1"/>
                </a:solidFill>
              </a:rPr>
              <a:t>nötropeni</a:t>
            </a:r>
            <a:r>
              <a:rPr lang="tr-TR" dirty="0">
                <a:solidFill>
                  <a:schemeClr val="tx1"/>
                </a:solidFill>
              </a:rPr>
              <a:t> varsa G-CSF verilmesi düşünülebilir.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4505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B.  </a:t>
            </a:r>
            <a:r>
              <a:rPr lang="tr-TR" b="1" dirty="0" err="1">
                <a:solidFill>
                  <a:srgbClr val="FF0000"/>
                </a:solidFill>
              </a:rPr>
              <a:t>Otozomal</a:t>
            </a:r>
            <a:r>
              <a:rPr lang="tr-TR" b="1" dirty="0">
                <a:solidFill>
                  <a:srgbClr val="FF0000"/>
                </a:solidFill>
              </a:rPr>
              <a:t> resesif geçiş gösteren </a:t>
            </a:r>
            <a:r>
              <a:rPr lang="tr-TR" b="1" dirty="0" err="1">
                <a:solidFill>
                  <a:srgbClr val="FF0000"/>
                </a:solidFill>
              </a:rPr>
              <a:t>hiper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IgM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sendromu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081826"/>
            <a:ext cx="11061879" cy="5087757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hastalarda da B hücreleri çeşitli uyarıcı moleküller ve </a:t>
            </a:r>
            <a:r>
              <a:rPr lang="tr-TR" dirty="0" err="1">
                <a:solidFill>
                  <a:schemeClr val="tx1"/>
                </a:solidFill>
              </a:rPr>
              <a:t>sitokinlere</a:t>
            </a:r>
            <a:r>
              <a:rPr lang="tr-TR" dirty="0">
                <a:solidFill>
                  <a:schemeClr val="tx1"/>
                </a:solidFill>
              </a:rPr>
              <a:t> uyarıldıklarında </a:t>
            </a:r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, G ve E üretemezler. B hücrelerinde </a:t>
            </a:r>
            <a:r>
              <a:rPr lang="tr-TR" dirty="0" err="1">
                <a:solidFill>
                  <a:schemeClr val="tx1"/>
                </a:solidFill>
              </a:rPr>
              <a:t>defekt</a:t>
            </a:r>
            <a:r>
              <a:rPr lang="tr-TR" dirty="0">
                <a:solidFill>
                  <a:schemeClr val="tx1"/>
                </a:solidFill>
              </a:rPr>
              <a:t> vardır. Literatürde 3 tipi tanımlanmıştır</a:t>
            </a:r>
            <a:r>
              <a:rPr lang="tr-TR" dirty="0" smtClean="0">
                <a:solidFill>
                  <a:schemeClr val="tx1"/>
                </a:solidFill>
              </a:rPr>
              <a:t>.  </a:t>
            </a:r>
            <a:r>
              <a:rPr lang="tr-TR" dirty="0">
                <a:solidFill>
                  <a:schemeClr val="tx1"/>
                </a:solidFill>
              </a:rPr>
              <a:t>Hepsinin tedavisinde  </a:t>
            </a:r>
            <a:r>
              <a:rPr lang="tr-TR" dirty="0" err="1">
                <a:solidFill>
                  <a:schemeClr val="tx1"/>
                </a:solidFill>
              </a:rPr>
              <a:t>immünglobülin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replasmanı</a:t>
            </a:r>
            <a:r>
              <a:rPr lang="tr-TR" dirty="0">
                <a:solidFill>
                  <a:schemeClr val="tx1"/>
                </a:solidFill>
              </a:rPr>
              <a:t> yapılır.</a:t>
            </a:r>
          </a:p>
          <a:p>
            <a:pPr marL="0" indent="0" fontAlgn="base">
              <a:buNone/>
            </a:pPr>
            <a:r>
              <a:rPr lang="tr-TR" b="1" dirty="0" smtClean="0">
                <a:solidFill>
                  <a:schemeClr val="tx1"/>
                </a:solidFill>
              </a:rPr>
              <a:t>1</a:t>
            </a:r>
            <a:r>
              <a:rPr lang="tr-TR" b="1" dirty="0">
                <a:solidFill>
                  <a:schemeClr val="tx1"/>
                </a:solidFill>
              </a:rPr>
              <a:t>.  </a:t>
            </a:r>
            <a:r>
              <a:rPr lang="tr-TR" b="1" dirty="0" err="1">
                <a:solidFill>
                  <a:schemeClr val="tx1"/>
                </a:solidFill>
              </a:rPr>
              <a:t>Sitidin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deaminaz</a:t>
            </a:r>
            <a:r>
              <a:rPr lang="tr-TR" b="1" dirty="0">
                <a:solidFill>
                  <a:schemeClr val="tx1"/>
                </a:solidFill>
              </a:rPr>
              <a:t> aktivasyon eksikliğine bağlı </a:t>
            </a:r>
            <a:r>
              <a:rPr lang="tr-TR" b="1" dirty="0" err="1">
                <a:solidFill>
                  <a:schemeClr val="tx1"/>
                </a:solidFill>
              </a:rPr>
              <a:t>otozomal</a:t>
            </a:r>
            <a:r>
              <a:rPr lang="tr-TR" b="1" dirty="0">
                <a:solidFill>
                  <a:schemeClr val="tx1"/>
                </a:solidFill>
              </a:rPr>
              <a:t> resesif geçiş gösteren </a:t>
            </a:r>
            <a:r>
              <a:rPr lang="tr-TR" b="1" dirty="0" err="1">
                <a:solidFill>
                  <a:schemeClr val="tx1"/>
                </a:solidFill>
              </a:rPr>
              <a:t>hiper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IgM</a:t>
            </a:r>
            <a:r>
              <a:rPr lang="tr-TR" b="1" dirty="0">
                <a:solidFill>
                  <a:schemeClr val="tx1"/>
                </a:solidFill>
              </a:rPr>
              <a:t> sendromu:  </a:t>
            </a:r>
            <a:r>
              <a:rPr lang="tr-TR" dirty="0">
                <a:solidFill>
                  <a:schemeClr val="tx1"/>
                </a:solidFill>
              </a:rPr>
              <a:t>Mutasyonlu gen12p13 üzerindedir.  Bu özellikle </a:t>
            </a:r>
            <a:r>
              <a:rPr lang="tr-TR" dirty="0" err="1">
                <a:solidFill>
                  <a:schemeClr val="tx1"/>
                </a:solidFill>
              </a:rPr>
              <a:t>germinal</a:t>
            </a:r>
            <a:r>
              <a:rPr lang="tr-TR" dirty="0">
                <a:solidFill>
                  <a:schemeClr val="tx1"/>
                </a:solidFill>
              </a:rPr>
              <a:t> merkez B hücrelerinde </a:t>
            </a:r>
            <a:r>
              <a:rPr lang="tr-TR" dirty="0" err="1">
                <a:solidFill>
                  <a:schemeClr val="tx1"/>
                </a:solidFill>
              </a:rPr>
              <a:t>exprese</a:t>
            </a:r>
            <a:r>
              <a:rPr lang="tr-TR" dirty="0">
                <a:solidFill>
                  <a:schemeClr val="tx1"/>
                </a:solidFill>
              </a:rPr>
              <a:t> edilen </a:t>
            </a:r>
            <a:r>
              <a:rPr lang="tr-TR" dirty="0" err="1">
                <a:solidFill>
                  <a:schemeClr val="tx1"/>
                </a:solidFill>
              </a:rPr>
              <a:t>sitidin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deaminaz</a:t>
            </a:r>
            <a:r>
              <a:rPr lang="tr-TR" dirty="0">
                <a:solidFill>
                  <a:schemeClr val="tx1"/>
                </a:solidFill>
              </a:rPr>
              <a:t> aktivasyonunu </a:t>
            </a:r>
            <a:r>
              <a:rPr lang="tr-TR" dirty="0" smtClean="0">
                <a:solidFill>
                  <a:schemeClr val="tx1"/>
                </a:solidFill>
              </a:rPr>
              <a:t>sağlar. </a:t>
            </a:r>
            <a:r>
              <a:rPr lang="tr-TR" dirty="0">
                <a:solidFill>
                  <a:schemeClr val="tx1"/>
                </a:solidFill>
              </a:rPr>
              <a:t>Bu durumda terminal B </a:t>
            </a:r>
            <a:r>
              <a:rPr lang="tr-TR" dirty="0" err="1">
                <a:solidFill>
                  <a:schemeClr val="tx1"/>
                </a:solidFill>
              </a:rPr>
              <a:t>diferansiyasyonu</a:t>
            </a:r>
            <a:r>
              <a:rPr lang="tr-TR" dirty="0">
                <a:solidFill>
                  <a:schemeClr val="tx1"/>
                </a:solidFill>
              </a:rPr>
              <a:t> olmaz ve diğer antikorlar oluşmaz.</a:t>
            </a:r>
          </a:p>
          <a:p>
            <a:pPr marL="0" indent="0" fontAlgn="base">
              <a:buNone/>
            </a:pPr>
            <a:r>
              <a:rPr lang="tr-TR" b="1" dirty="0" smtClean="0">
                <a:solidFill>
                  <a:schemeClr val="tx1"/>
                </a:solidFill>
              </a:rPr>
              <a:t>2</a:t>
            </a:r>
            <a:r>
              <a:rPr lang="tr-TR" b="1" dirty="0">
                <a:solidFill>
                  <a:schemeClr val="tx1"/>
                </a:solidFill>
              </a:rPr>
              <a:t>.  </a:t>
            </a:r>
            <a:r>
              <a:rPr lang="tr-TR" b="1" dirty="0" err="1">
                <a:solidFill>
                  <a:schemeClr val="tx1"/>
                </a:solidFill>
              </a:rPr>
              <a:t>Urasil</a:t>
            </a:r>
            <a:r>
              <a:rPr lang="tr-TR" b="1" dirty="0">
                <a:solidFill>
                  <a:schemeClr val="tx1"/>
                </a:solidFill>
              </a:rPr>
              <a:t>-DNA </a:t>
            </a:r>
            <a:r>
              <a:rPr lang="tr-TR" b="1" dirty="0" err="1">
                <a:solidFill>
                  <a:schemeClr val="tx1"/>
                </a:solidFill>
              </a:rPr>
              <a:t>glikolaz</a:t>
            </a:r>
            <a:r>
              <a:rPr lang="tr-TR" b="1" dirty="0">
                <a:solidFill>
                  <a:schemeClr val="tx1"/>
                </a:solidFill>
              </a:rPr>
              <a:t> eksikliğine bağlı </a:t>
            </a:r>
            <a:r>
              <a:rPr lang="tr-TR" b="1" dirty="0" err="1">
                <a:solidFill>
                  <a:schemeClr val="tx1"/>
                </a:solidFill>
              </a:rPr>
              <a:t>otozomal</a:t>
            </a:r>
            <a:r>
              <a:rPr lang="tr-TR" b="1" dirty="0">
                <a:solidFill>
                  <a:schemeClr val="tx1"/>
                </a:solidFill>
              </a:rPr>
              <a:t> resesif geçiş gösteren </a:t>
            </a:r>
            <a:r>
              <a:rPr lang="tr-TR" b="1" dirty="0" err="1">
                <a:solidFill>
                  <a:schemeClr val="tx1"/>
                </a:solidFill>
              </a:rPr>
              <a:t>hiper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IgM</a:t>
            </a:r>
            <a:r>
              <a:rPr lang="tr-TR" b="1" dirty="0">
                <a:solidFill>
                  <a:schemeClr val="tx1"/>
                </a:solidFill>
              </a:rPr>
              <a:t> sendromu: </a:t>
            </a:r>
            <a:r>
              <a:rPr lang="tr-TR" dirty="0">
                <a:solidFill>
                  <a:schemeClr val="tx1"/>
                </a:solidFill>
              </a:rPr>
              <a:t> Burada hedef DNA’da </a:t>
            </a:r>
            <a:r>
              <a:rPr lang="tr-TR" dirty="0" err="1">
                <a:solidFill>
                  <a:schemeClr val="tx1"/>
                </a:solidFill>
              </a:rPr>
              <a:t>sistidin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deaminaz</a:t>
            </a:r>
            <a:r>
              <a:rPr lang="tr-TR" dirty="0">
                <a:solidFill>
                  <a:schemeClr val="tx1"/>
                </a:solidFill>
              </a:rPr>
              <a:t> ile </a:t>
            </a:r>
            <a:r>
              <a:rPr lang="tr-TR" dirty="0" err="1">
                <a:solidFill>
                  <a:schemeClr val="tx1"/>
                </a:solidFill>
              </a:rPr>
              <a:t>sitozin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urasile</a:t>
            </a:r>
            <a:r>
              <a:rPr lang="tr-TR" dirty="0">
                <a:solidFill>
                  <a:schemeClr val="tx1"/>
                </a:solidFill>
              </a:rPr>
              <a:t> çevrilir, sonradan da </a:t>
            </a:r>
            <a:r>
              <a:rPr lang="tr-TR" dirty="0" err="1">
                <a:solidFill>
                  <a:schemeClr val="tx1"/>
                </a:solidFill>
              </a:rPr>
              <a:t>urasil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urasil-DNAglikolaz</a:t>
            </a:r>
            <a:r>
              <a:rPr lang="tr-TR" dirty="0">
                <a:solidFill>
                  <a:schemeClr val="tx1"/>
                </a:solidFill>
              </a:rPr>
              <a:t> ile uzaklaştırılır</a:t>
            </a:r>
            <a:r>
              <a:rPr lang="tr-TR" b="1" dirty="0">
                <a:solidFill>
                  <a:schemeClr val="tx1"/>
                </a:solidFill>
              </a:rPr>
              <a:t>.  </a:t>
            </a:r>
            <a:r>
              <a:rPr lang="tr-TR" dirty="0">
                <a:solidFill>
                  <a:schemeClr val="tx1"/>
                </a:solidFill>
              </a:rPr>
              <a:t>Bunu kodlayan gende </a:t>
            </a:r>
            <a:r>
              <a:rPr lang="tr-TR" dirty="0" err="1">
                <a:solidFill>
                  <a:schemeClr val="tx1"/>
                </a:solidFill>
              </a:rPr>
              <a:t>defekt</a:t>
            </a:r>
            <a:r>
              <a:rPr lang="tr-TR" dirty="0">
                <a:solidFill>
                  <a:schemeClr val="tx1"/>
                </a:solidFill>
              </a:rPr>
              <a:t> vardır ve B hücrelerinde </a:t>
            </a:r>
            <a:r>
              <a:rPr lang="tr-TR" dirty="0" err="1">
                <a:solidFill>
                  <a:schemeClr val="tx1"/>
                </a:solidFill>
              </a:rPr>
              <a:t>Ig</a:t>
            </a:r>
            <a:r>
              <a:rPr lang="tr-TR" dirty="0">
                <a:solidFill>
                  <a:schemeClr val="tx1"/>
                </a:solidFill>
              </a:rPr>
              <a:t> sınıf değişimi bozulur.</a:t>
            </a:r>
          </a:p>
          <a:p>
            <a:pPr marL="0" indent="0" fontAlgn="base">
              <a:buNone/>
            </a:pPr>
            <a:r>
              <a:rPr lang="tr-TR" b="1" dirty="0" smtClean="0">
                <a:solidFill>
                  <a:schemeClr val="tx1"/>
                </a:solidFill>
              </a:rPr>
              <a:t>3</a:t>
            </a:r>
            <a:r>
              <a:rPr lang="tr-TR" b="1" dirty="0">
                <a:solidFill>
                  <a:schemeClr val="tx1"/>
                </a:solidFill>
              </a:rPr>
              <a:t>.  CD 40 eksikliğine bağlı </a:t>
            </a:r>
            <a:r>
              <a:rPr lang="tr-TR" b="1" dirty="0" err="1">
                <a:solidFill>
                  <a:schemeClr val="tx1"/>
                </a:solidFill>
              </a:rPr>
              <a:t>otozomal</a:t>
            </a:r>
            <a:r>
              <a:rPr lang="tr-TR" b="1" dirty="0">
                <a:solidFill>
                  <a:schemeClr val="tx1"/>
                </a:solidFill>
              </a:rPr>
              <a:t> resesif geçiş gösteren </a:t>
            </a:r>
            <a:r>
              <a:rPr lang="tr-TR" b="1" dirty="0" err="1">
                <a:solidFill>
                  <a:schemeClr val="tx1"/>
                </a:solidFill>
              </a:rPr>
              <a:t>hiper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IgM</a:t>
            </a:r>
            <a:r>
              <a:rPr lang="tr-TR" b="1" dirty="0">
                <a:solidFill>
                  <a:schemeClr val="tx1"/>
                </a:solidFill>
              </a:rPr>
              <a:t> sendromu:  </a:t>
            </a:r>
            <a:r>
              <a:rPr lang="tr-TR" dirty="0">
                <a:solidFill>
                  <a:schemeClr val="tx1"/>
                </a:solidFill>
              </a:rPr>
              <a:t>CD 40 20. Kromozomda kodlanır.  CD 40 TNF ve “</a:t>
            </a:r>
            <a:r>
              <a:rPr lang="tr-TR" dirty="0" err="1">
                <a:solidFill>
                  <a:schemeClr val="tx1"/>
                </a:solidFill>
              </a:rPr>
              <a:t>nerve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growth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factor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receptor</a:t>
            </a:r>
            <a:r>
              <a:rPr lang="tr-TR" dirty="0">
                <a:solidFill>
                  <a:schemeClr val="tx1"/>
                </a:solidFill>
              </a:rPr>
              <a:t>” ailesindendir. B hücreleri, </a:t>
            </a:r>
            <a:r>
              <a:rPr lang="tr-TR" dirty="0" err="1">
                <a:solidFill>
                  <a:schemeClr val="tx1"/>
                </a:solidFill>
              </a:rPr>
              <a:t>makrofajlar</a:t>
            </a:r>
            <a:r>
              <a:rPr lang="tr-TR" dirty="0">
                <a:solidFill>
                  <a:schemeClr val="tx1"/>
                </a:solidFill>
              </a:rPr>
              <a:t> ve </a:t>
            </a:r>
            <a:r>
              <a:rPr lang="tr-TR" dirty="0" err="1">
                <a:solidFill>
                  <a:schemeClr val="tx1"/>
                </a:solidFill>
              </a:rPr>
              <a:t>dendritik</a:t>
            </a:r>
            <a:r>
              <a:rPr lang="tr-TR" dirty="0">
                <a:solidFill>
                  <a:schemeClr val="tx1"/>
                </a:solidFill>
              </a:rPr>
              <a:t> hücrelerde </a:t>
            </a:r>
            <a:r>
              <a:rPr lang="tr-TR" dirty="0" err="1">
                <a:solidFill>
                  <a:schemeClr val="tx1"/>
                </a:solidFill>
              </a:rPr>
              <a:t>exprese</a:t>
            </a:r>
            <a:r>
              <a:rPr lang="tr-TR" dirty="0">
                <a:solidFill>
                  <a:schemeClr val="tx1"/>
                </a:solidFill>
              </a:rPr>
              <a:t> edilir.  Aktif CD4+ T hücreleri üzerindeki CD40 ligandı ile etkileşirler.  Bu bağlanma ile NF </a:t>
            </a:r>
            <a:r>
              <a:rPr lang="tr-TR" dirty="0" err="1">
                <a:solidFill>
                  <a:schemeClr val="tx1"/>
                </a:solidFill>
              </a:rPr>
              <a:t>kappa</a:t>
            </a:r>
            <a:r>
              <a:rPr lang="tr-TR" dirty="0">
                <a:solidFill>
                  <a:schemeClr val="tx1"/>
                </a:solidFill>
              </a:rPr>
              <a:t> B aktifleşir ve B hücreleri üzerindeki hafif zincir artırılır.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7624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SELEKTİF </a:t>
            </a:r>
            <a:r>
              <a:rPr lang="tr-TR" sz="4000" b="1" dirty="0" err="1">
                <a:solidFill>
                  <a:srgbClr val="FF0000"/>
                </a:solidFill>
              </a:rPr>
              <a:t>IgM</a:t>
            </a:r>
            <a:r>
              <a:rPr lang="tr-TR" sz="4000" b="1" dirty="0">
                <a:solidFill>
                  <a:srgbClr val="FF0000"/>
                </a:solidFill>
              </a:rPr>
              <a:t> EKSİKLİĞİ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29079"/>
            <a:ext cx="10515600" cy="5147884"/>
          </a:xfrm>
        </p:spPr>
        <p:txBody>
          <a:bodyPr>
            <a:normAutofit lnSpcReduction="10000"/>
          </a:bodyPr>
          <a:lstStyle/>
          <a:p>
            <a:pPr fontAlgn="base"/>
            <a:r>
              <a:rPr lang="tr-TR" dirty="0">
                <a:solidFill>
                  <a:schemeClr val="tx1"/>
                </a:solidFill>
              </a:rPr>
              <a:t>Çok nadir bir durumdur.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Etyolojisi</a:t>
            </a:r>
            <a:r>
              <a:rPr lang="tr-TR" dirty="0" smtClean="0">
                <a:solidFill>
                  <a:schemeClr val="tx1"/>
                </a:solidFill>
              </a:rPr>
              <a:t> ve patolojisi bilinmiyor</a:t>
            </a:r>
          </a:p>
          <a:p>
            <a:pPr fontAlgn="base"/>
            <a:r>
              <a:rPr lang="tr-TR" dirty="0" smtClean="0">
                <a:solidFill>
                  <a:schemeClr val="tx1"/>
                </a:solidFill>
              </a:rPr>
              <a:t>Cinsiyet </a:t>
            </a:r>
            <a:r>
              <a:rPr lang="tr-TR" dirty="0">
                <a:solidFill>
                  <a:schemeClr val="tx1"/>
                </a:solidFill>
              </a:rPr>
              <a:t>ayrımı yoktur.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IgM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düzeyi </a:t>
            </a:r>
            <a:r>
              <a:rPr lang="tr-TR" dirty="0" smtClean="0">
                <a:solidFill>
                  <a:schemeClr val="tx1"/>
                </a:solidFill>
              </a:rPr>
              <a:t>0.4 gr/L’nin </a:t>
            </a:r>
            <a:r>
              <a:rPr lang="tr-TR" dirty="0">
                <a:solidFill>
                  <a:schemeClr val="tx1"/>
                </a:solidFill>
              </a:rPr>
              <a:t>altındadır. 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Primer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veya </a:t>
            </a:r>
            <a:r>
              <a:rPr lang="tr-TR" dirty="0" err="1">
                <a:solidFill>
                  <a:schemeClr val="tx1"/>
                </a:solidFill>
              </a:rPr>
              <a:t>sekonder</a:t>
            </a:r>
            <a:r>
              <a:rPr lang="tr-TR" dirty="0">
                <a:solidFill>
                  <a:schemeClr val="tx1"/>
                </a:solidFill>
              </a:rPr>
              <a:t> olabilir. 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Sekonder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vakalar daha sıktır ve en çok </a:t>
            </a:r>
            <a:r>
              <a:rPr lang="tr-TR" dirty="0" err="1">
                <a:solidFill>
                  <a:schemeClr val="tx1"/>
                </a:solidFill>
              </a:rPr>
              <a:t>immünsüpresif</a:t>
            </a:r>
            <a:r>
              <a:rPr lang="tr-TR" dirty="0">
                <a:solidFill>
                  <a:schemeClr val="tx1"/>
                </a:solidFill>
              </a:rPr>
              <a:t> tedaviler, </a:t>
            </a:r>
            <a:r>
              <a:rPr lang="tr-TR" dirty="0" err="1">
                <a:solidFill>
                  <a:schemeClr val="tx1"/>
                </a:solidFill>
              </a:rPr>
              <a:t>otoimmün</a:t>
            </a:r>
            <a:r>
              <a:rPr lang="tr-TR" dirty="0">
                <a:solidFill>
                  <a:schemeClr val="tx1"/>
                </a:solidFill>
              </a:rPr>
              <a:t> hastalıklar, kronik </a:t>
            </a:r>
            <a:r>
              <a:rPr lang="tr-TR" dirty="0" err="1">
                <a:solidFill>
                  <a:schemeClr val="tx1"/>
                </a:solidFill>
              </a:rPr>
              <a:t>gastrointestinal</a:t>
            </a:r>
            <a:r>
              <a:rPr lang="tr-TR" dirty="0">
                <a:solidFill>
                  <a:schemeClr val="tx1"/>
                </a:solidFill>
              </a:rPr>
              <a:t> sistem hastalıklarında görülür. 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Primer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vakalar çocuklarda gözlenir. </a:t>
            </a:r>
            <a:endParaRPr lang="tr-TR" dirty="0" smtClean="0">
              <a:solidFill>
                <a:schemeClr val="tx1"/>
              </a:solidFill>
            </a:endParaRPr>
          </a:p>
          <a:p>
            <a:pPr fontAlgn="base"/>
            <a:r>
              <a:rPr lang="tr-TR" dirty="0" err="1" smtClean="0">
                <a:solidFill>
                  <a:schemeClr val="tx1"/>
                </a:solidFill>
              </a:rPr>
              <a:t>IgM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yokluğunda </a:t>
            </a:r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 ve </a:t>
            </a:r>
            <a:r>
              <a:rPr lang="tr-TR" dirty="0" err="1" smtClean="0">
                <a:solidFill>
                  <a:schemeClr val="tx1"/>
                </a:solidFill>
              </a:rPr>
              <a:t>IgG’nin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varlığı tam olarak </a:t>
            </a:r>
            <a:r>
              <a:rPr lang="tr-TR" dirty="0" smtClean="0">
                <a:solidFill>
                  <a:schemeClr val="tx1"/>
                </a:solidFill>
              </a:rPr>
              <a:t>açıklanamamaktadır  </a:t>
            </a:r>
          </a:p>
          <a:p>
            <a:pPr marL="0" indent="0" fontAlgn="base">
              <a:buNone/>
            </a:pPr>
            <a:r>
              <a:rPr lang="tr-TR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48120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Autofit/>
          </a:bodyPr>
          <a:lstStyle/>
          <a:p>
            <a:pPr algn="ctr"/>
            <a:r>
              <a:rPr lang="tr-TR" sz="4400" dirty="0" smtClean="0">
                <a:solidFill>
                  <a:srgbClr val="FF0000"/>
                </a:solidFill>
              </a:rPr>
              <a:t>KLİNİK</a:t>
            </a:r>
            <a:endParaRPr lang="tr-TR" sz="4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2113"/>
            <a:ext cx="10515600" cy="4351338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/>
                </a:solidFill>
              </a:rPr>
              <a:t>Hastalar genelde </a:t>
            </a:r>
            <a:r>
              <a:rPr lang="tr-TR" sz="3200" dirty="0" err="1">
                <a:solidFill>
                  <a:schemeClr val="tx1"/>
                </a:solidFill>
              </a:rPr>
              <a:t>asemptomatiktir</a:t>
            </a:r>
            <a:r>
              <a:rPr lang="tr-TR" sz="3200" dirty="0">
                <a:solidFill>
                  <a:schemeClr val="tx1"/>
                </a:solidFill>
              </a:rPr>
              <a:t>. 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Kapsüllü </a:t>
            </a:r>
            <a:r>
              <a:rPr lang="tr-TR" sz="3200" dirty="0">
                <a:solidFill>
                  <a:schemeClr val="tx1"/>
                </a:solidFill>
              </a:rPr>
              <a:t>bakterilere hassasiyet nedeni ile sık enfeksiyon geçirirler.  </a:t>
            </a:r>
            <a:endParaRPr lang="tr-TR" sz="3200" dirty="0" smtClean="0">
              <a:solidFill>
                <a:schemeClr val="tx1"/>
              </a:solidFill>
            </a:endParaRPr>
          </a:p>
          <a:p>
            <a:pPr lvl="1"/>
            <a:r>
              <a:rPr lang="tr-TR" sz="2800" dirty="0" err="1" smtClean="0">
                <a:solidFill>
                  <a:schemeClr val="tx1"/>
                </a:solidFill>
              </a:rPr>
              <a:t>Sepsis</a:t>
            </a:r>
            <a:r>
              <a:rPr lang="tr-TR" sz="2800" dirty="0">
                <a:solidFill>
                  <a:schemeClr val="tx1"/>
                </a:solidFill>
              </a:rPr>
              <a:t>, 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1"/>
            <a:r>
              <a:rPr lang="tr-TR" sz="2800" dirty="0" err="1" smtClean="0">
                <a:solidFill>
                  <a:schemeClr val="tx1"/>
                </a:solidFill>
              </a:rPr>
              <a:t>osteomyelit</a:t>
            </a:r>
            <a:r>
              <a:rPr lang="tr-TR" sz="2800" dirty="0">
                <a:solidFill>
                  <a:schemeClr val="tx1"/>
                </a:solidFill>
              </a:rPr>
              <a:t>, 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1"/>
            <a:r>
              <a:rPr lang="tr-TR" sz="2800" dirty="0" err="1" smtClean="0">
                <a:solidFill>
                  <a:schemeClr val="tx1"/>
                </a:solidFill>
              </a:rPr>
              <a:t>otoimmün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hastalık, 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1"/>
            <a:r>
              <a:rPr lang="tr-TR" sz="2800" dirty="0" err="1" smtClean="0">
                <a:solidFill>
                  <a:schemeClr val="tx1"/>
                </a:solidFill>
              </a:rPr>
              <a:t>diyare</a:t>
            </a:r>
            <a:r>
              <a:rPr lang="tr-TR" sz="2800" dirty="0">
                <a:solidFill>
                  <a:schemeClr val="tx1"/>
                </a:solidFill>
              </a:rPr>
              <a:t>, dermatit, 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1"/>
            <a:r>
              <a:rPr lang="tr-TR" sz="2800" dirty="0" smtClean="0">
                <a:solidFill>
                  <a:schemeClr val="tx1"/>
                </a:solidFill>
              </a:rPr>
              <a:t>sık </a:t>
            </a:r>
            <a:r>
              <a:rPr lang="tr-TR" sz="2800" dirty="0">
                <a:solidFill>
                  <a:schemeClr val="tx1"/>
                </a:solidFill>
              </a:rPr>
              <a:t>üst solunum yolu </a:t>
            </a:r>
            <a:r>
              <a:rPr lang="tr-TR" sz="2800" dirty="0" smtClean="0">
                <a:solidFill>
                  <a:schemeClr val="tx1"/>
                </a:solidFill>
              </a:rPr>
              <a:t>enfeksiyonları   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Ayırıcı </a:t>
            </a:r>
            <a:r>
              <a:rPr lang="tr-TR" sz="3200" dirty="0">
                <a:solidFill>
                  <a:schemeClr val="tx1"/>
                </a:solidFill>
              </a:rPr>
              <a:t>tanıda diğer </a:t>
            </a:r>
            <a:r>
              <a:rPr lang="tr-TR" sz="3200" dirty="0" err="1">
                <a:solidFill>
                  <a:schemeClr val="tx1"/>
                </a:solidFill>
              </a:rPr>
              <a:t>immün</a:t>
            </a:r>
            <a:r>
              <a:rPr lang="tr-TR" sz="3200" dirty="0">
                <a:solidFill>
                  <a:schemeClr val="tx1"/>
                </a:solidFill>
              </a:rPr>
              <a:t> yetmezlikler mutlaka düşünülmelidir.   </a:t>
            </a:r>
          </a:p>
          <a:p>
            <a:endParaRPr lang="tr-TR" sz="32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1015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10-11-02 Belatacept 3yr Phase III 2010 draft 1b">
  <a:themeElements>
    <a:clrScheme name="Custom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FF00"/>
      </a:accent1>
      <a:accent2>
        <a:srgbClr val="FF9966"/>
      </a:accent2>
      <a:accent3>
        <a:srgbClr val="FFFFFF"/>
      </a:accent3>
      <a:accent4>
        <a:srgbClr val="0087AC"/>
      </a:accent4>
      <a:accent5>
        <a:srgbClr val="FBDF53"/>
      </a:accent5>
      <a:accent6>
        <a:srgbClr val="E78A5C"/>
      </a:accent6>
      <a:hlink>
        <a:srgbClr val="FFFF00"/>
      </a:hlink>
      <a:folHlink>
        <a:srgbClr val="FEB728"/>
      </a:folHlink>
    </a:clrScheme>
    <a:fontScheme name="Custom 8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D6F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764"/>
        </a:accent6>
        <a:hlink>
          <a:srgbClr val="6192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9120</TotalTime>
  <Words>821</Words>
  <Application>Microsoft Office PowerPoint</Application>
  <PresentationFormat>Özel</PresentationFormat>
  <Paragraphs>83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Office Theme</vt:lpstr>
      <vt:lpstr>6_10-11-02 Belatacept 3yr Phase III 2010 draft 1b</vt:lpstr>
      <vt:lpstr>İMMÜN YETMEZLİKLER-2</vt:lpstr>
      <vt:lpstr>Hümoral immün yetmezlikler-2</vt:lpstr>
      <vt:lpstr>HİPER IgM İLE BİRLİKTE OLAN İMMÜN YETMEZLİK</vt:lpstr>
      <vt:lpstr>A.  X’e bağlı geçiş gösteren hiper IgM sendromu</vt:lpstr>
      <vt:lpstr>Slayt 5</vt:lpstr>
      <vt:lpstr>Slayt 6</vt:lpstr>
      <vt:lpstr>B.  Otozomal resesif geçiş gösteren hiper IgM sendromu</vt:lpstr>
      <vt:lpstr>SELEKTİF IgM EKSİKLİĞİ</vt:lpstr>
      <vt:lpstr>KLİNİK</vt:lpstr>
      <vt:lpstr>IgG SUBGRUBLARININ SELEKTİF EKSİKLİĞİ</vt:lpstr>
      <vt:lpstr>Slayt 11</vt:lpstr>
      <vt:lpstr>X’E BAĞLI LENFOPROLİFERATİF SENDROM (DUNCAN SENDROMU)</vt:lpstr>
      <vt:lpstr>Slayt 13</vt:lpstr>
      <vt:lpstr>Slayt 14</vt:lpstr>
    </vt:vector>
  </TitlesOfParts>
  <Company>Bristol-Myers Squibb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Kus, Yesim</dc:creator>
  <cp:lastModifiedBy>user</cp:lastModifiedBy>
  <cp:revision>120</cp:revision>
  <dcterms:created xsi:type="dcterms:W3CDTF">2016-04-27T08:40:43Z</dcterms:created>
  <dcterms:modified xsi:type="dcterms:W3CDTF">2017-12-12T05:09:39Z</dcterms:modified>
</cp:coreProperties>
</file>