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7"/>
  </p:notesMasterIdLst>
  <p:sldIdLst>
    <p:sldId id="1083" r:id="rId4"/>
    <p:sldId id="1084" r:id="rId5"/>
    <p:sldId id="1085" r:id="rId6"/>
    <p:sldId id="1086" r:id="rId7"/>
    <p:sldId id="1087" r:id="rId8"/>
    <p:sldId id="1088" r:id="rId9"/>
    <p:sldId id="1089" r:id="rId10"/>
    <p:sldId id="1090" r:id="rId11"/>
    <p:sldId id="1091" r:id="rId12"/>
    <p:sldId id="1092" r:id="rId13"/>
    <p:sldId id="1093" r:id="rId14"/>
    <p:sldId id="1094" r:id="rId15"/>
    <p:sldId id="1095" r:id="rId16"/>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1" d="100"/>
          <a:sy n="81" d="100"/>
        </p:scale>
        <p:origin x="1068" y="78"/>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2/24/2020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185FB67-13BD-4A07-A42B-F2DDB568A1B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282315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2/24/2020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2/24/2020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2/24/2020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2/24/2020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2/24/2020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2/24/2020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2/24/2020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2/24/2020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50089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2/24/2020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2/24/2020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2/24/2020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2/24/2020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2/24/2020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2"/>
          <p:cNvSpPr>
            <a:spLocks noGrp="1"/>
          </p:cNvSpPr>
          <p:nvPr>
            <p:ph idx="1"/>
          </p:nvPr>
        </p:nvSpPr>
        <p:spPr>
          <a:xfrm>
            <a:off x="652347" y="1828058"/>
            <a:ext cx="7843954" cy="3459774"/>
          </a:xfrm>
        </p:spPr>
        <p:txBody>
          <a:bodyPr anchor="t">
            <a:noAutofit/>
          </a:bodyPr>
          <a:lstStyle/>
          <a:p>
            <a:pPr algn="just">
              <a:buFont typeface="Wingdings" panose="05000000000000000000" pitchFamily="2" charset="2"/>
              <a:buChar char="Ø"/>
            </a:pPr>
            <a:endParaRPr lang="tr-TR" sz="3600" b="1" dirty="0"/>
          </a:p>
          <a:p>
            <a:pPr marL="0" indent="0" algn="ctr">
              <a:buNone/>
            </a:pPr>
            <a:r>
              <a:rPr lang="nn-NO" sz="3600" b="1" dirty="0"/>
              <a:t>GGY218 Kırsal Ekonomi ve</a:t>
            </a:r>
          </a:p>
          <a:p>
            <a:pPr marL="0" indent="0" algn="ctr">
              <a:buNone/>
            </a:pPr>
            <a:r>
              <a:rPr lang="nn-NO" sz="3600" b="1" dirty="0"/>
              <a:t>Kırsal Alan Yönetimi</a:t>
            </a:r>
            <a:endParaRPr lang="tr-TR" sz="1500" b="1" dirty="0"/>
          </a:p>
          <a:p>
            <a:pPr marL="0" indent="0" algn="ctr">
              <a:buNone/>
            </a:pPr>
            <a:endParaRPr lang="tr-TR" b="1" dirty="0"/>
          </a:p>
          <a:p>
            <a:pPr marL="0" indent="0" algn="ctr">
              <a:buNone/>
            </a:pPr>
            <a:r>
              <a:rPr lang="tr-TR" sz="1350" b="1" smtClean="0"/>
              <a:t>Doç</a:t>
            </a:r>
            <a:r>
              <a:rPr lang="tr-TR" sz="1350" b="1" dirty="0"/>
              <a:t>. Dr. Yeşim </a:t>
            </a:r>
            <a:r>
              <a:rPr lang="tr-TR" sz="1350" b="1" dirty="0" smtClean="0"/>
              <a:t>TANRIVERMİŞ</a:t>
            </a:r>
            <a:endParaRPr lang="tr-TR" sz="1350" b="1" dirty="0"/>
          </a:p>
          <a:p>
            <a:pPr marL="0" indent="0" algn="ctr">
              <a:buNone/>
            </a:pPr>
            <a:r>
              <a:rPr lang="tr-TR" sz="1200" dirty="0"/>
              <a:t>Ankara Üniversitesi Uygulamalı Bilimler Fakültesi Gayrimenkul Geliştirme ve Yönetimi Bölümü</a:t>
            </a:r>
          </a:p>
        </p:txBody>
      </p:sp>
      <p:sp>
        <p:nvSpPr>
          <p:cNvPr id="14" name="Altbilgi Yer Tutucusu 1">
            <a:extLst>
              <a:ext uri="{FF2B5EF4-FFF2-40B4-BE49-F238E27FC236}">
                <a16:creationId xmlns="" xmlns:a16="http://schemas.microsoft.com/office/drawing/2014/main" id="{74B01E26-5ACC-4980-8CB4-3F4B63E84CBE}"/>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5139270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err="1" smtClean="0">
                <a:solidFill>
                  <a:schemeClr val="tx1">
                    <a:lumMod val="95000"/>
                    <a:lumOff val="5000"/>
                  </a:schemeClr>
                </a:solidFill>
              </a:rPr>
              <a:t>Deaton</a:t>
            </a:r>
            <a:r>
              <a:rPr lang="tr-TR" sz="1400" dirty="0">
                <a:solidFill>
                  <a:schemeClr val="tx1">
                    <a:lumMod val="95000"/>
                    <a:lumOff val="5000"/>
                  </a:schemeClr>
                </a:solidFill>
              </a:rPr>
              <a:t>, B. J. </a:t>
            </a:r>
            <a:r>
              <a:rPr lang="tr-TR" sz="1400" dirty="0" err="1">
                <a:solidFill>
                  <a:schemeClr val="tx1">
                    <a:lumMod val="95000"/>
                    <a:lumOff val="5000"/>
                  </a:schemeClr>
                </a:solidFill>
              </a:rPr>
              <a:t>and</a:t>
            </a:r>
            <a:r>
              <a:rPr lang="tr-TR" sz="1400" dirty="0">
                <a:solidFill>
                  <a:schemeClr val="tx1">
                    <a:lumMod val="95000"/>
                    <a:lumOff val="5000"/>
                  </a:schemeClr>
                </a:solidFill>
              </a:rPr>
              <a:t> Nelson, G.L., 1992. </a:t>
            </a:r>
            <a:r>
              <a:rPr lang="tr-TR" sz="1400" dirty="0" err="1">
                <a:solidFill>
                  <a:schemeClr val="tx1">
                    <a:lumMod val="95000"/>
                    <a:lumOff val="5000"/>
                  </a:schemeClr>
                </a:solidFill>
              </a:rPr>
              <a:t>Conceptual</a:t>
            </a:r>
            <a:r>
              <a:rPr lang="tr-TR" sz="1400" dirty="0">
                <a:solidFill>
                  <a:schemeClr val="tx1">
                    <a:lumMod val="95000"/>
                    <a:lumOff val="5000"/>
                  </a:schemeClr>
                </a:solidFill>
              </a:rPr>
              <a:t> </a:t>
            </a:r>
            <a:r>
              <a:rPr lang="tr-TR" sz="1400" dirty="0" err="1">
                <a:solidFill>
                  <a:schemeClr val="tx1">
                    <a:lumMod val="95000"/>
                    <a:lumOff val="5000"/>
                  </a:schemeClr>
                </a:solidFill>
              </a:rPr>
              <a:t>Underpinnings</a:t>
            </a:r>
            <a:r>
              <a:rPr lang="tr-TR" sz="1400" dirty="0">
                <a:solidFill>
                  <a:schemeClr val="tx1">
                    <a:lumMod val="95000"/>
                    <a:lumOff val="5000"/>
                  </a:schemeClr>
                </a:solidFill>
              </a:rPr>
              <a:t> of </a:t>
            </a:r>
            <a:r>
              <a:rPr lang="tr-TR" sz="1400" dirty="0" err="1">
                <a:solidFill>
                  <a:schemeClr val="tx1">
                    <a:lumMod val="95000"/>
                    <a:lumOff val="5000"/>
                  </a:schemeClr>
                </a:solidFill>
              </a:rPr>
              <a:t>Policy</a:t>
            </a:r>
            <a:r>
              <a:rPr lang="tr-TR" sz="1400" dirty="0">
                <a:solidFill>
                  <a:schemeClr val="tx1">
                    <a:lumMod val="95000"/>
                    <a:lumOff val="5000"/>
                  </a:schemeClr>
                </a:solidFill>
              </a:rPr>
              <a:t> Analysis </a:t>
            </a:r>
            <a:r>
              <a:rPr lang="tr-TR" sz="1400" dirty="0" err="1">
                <a:solidFill>
                  <a:schemeClr val="tx1">
                    <a:lumMod val="95000"/>
                    <a:lumOff val="5000"/>
                  </a:schemeClr>
                </a:solidFill>
              </a:rPr>
              <a:t>for</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Development, </a:t>
            </a:r>
            <a:r>
              <a:rPr lang="tr-TR" sz="1400" dirty="0" err="1">
                <a:solidFill>
                  <a:schemeClr val="tx1">
                    <a:lumMod val="95000"/>
                    <a:lumOff val="5000"/>
                  </a:schemeClr>
                </a:solidFill>
              </a:rPr>
              <a:t>Southern</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Econonmics</a:t>
            </a:r>
            <a:r>
              <a:rPr lang="tr-TR" sz="1400" dirty="0">
                <a:solidFill>
                  <a:schemeClr val="tx1">
                    <a:lumMod val="95000"/>
                    <a:lumOff val="5000"/>
                  </a:schemeClr>
                </a:solidFill>
              </a:rPr>
              <a:t>, Vol:24: 87-99.</a:t>
            </a:r>
          </a:p>
          <a:p>
            <a:pPr algn="just">
              <a:lnSpc>
                <a:spcPct val="100000"/>
              </a:lnSpc>
              <a:buFont typeface="Wingdings" panose="05000000000000000000" pitchFamily="2" charset="2"/>
              <a:buChar char="Ø"/>
            </a:pPr>
            <a:r>
              <a:rPr lang="tr-TR" sz="1400" dirty="0">
                <a:solidFill>
                  <a:schemeClr val="tx1">
                    <a:lumMod val="95000"/>
                    <a:lumOff val="5000"/>
                  </a:schemeClr>
                </a:solidFill>
              </a:rPr>
              <a:t>Dinler, Z., 1996. Tarım Ekonomisi, Dördüncü Basım, Ekin Kitabevi Yayınları, Bursa.</a:t>
            </a:r>
          </a:p>
          <a:p>
            <a:pPr algn="just">
              <a:lnSpc>
                <a:spcPct val="100000"/>
              </a:lnSpc>
              <a:buFont typeface="Wingdings" panose="05000000000000000000" pitchFamily="2" charset="2"/>
              <a:buChar char="Ø"/>
            </a:pPr>
            <a:r>
              <a:rPr lang="tr-TR" sz="1400" dirty="0">
                <a:solidFill>
                  <a:schemeClr val="tx1">
                    <a:lumMod val="95000"/>
                    <a:lumOff val="5000"/>
                  </a:schemeClr>
                </a:solidFill>
              </a:rPr>
              <a:t>Gönenç, S.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Tanrıvermiş</a:t>
            </a:r>
            <a:r>
              <a:rPr lang="tr-TR" sz="1400" dirty="0">
                <a:solidFill>
                  <a:schemeClr val="tx1">
                    <a:lumMod val="95000"/>
                    <a:lumOff val="5000"/>
                  </a:schemeClr>
                </a:solidFill>
              </a:rPr>
              <a:t>, H., </a:t>
            </a:r>
            <a:r>
              <a:rPr lang="tr-TR" sz="1400" dirty="0" err="1">
                <a:solidFill>
                  <a:schemeClr val="tx1">
                    <a:lumMod val="95000"/>
                    <a:lumOff val="5000"/>
                  </a:schemeClr>
                </a:solidFill>
              </a:rPr>
              <a:t>Measuring</a:t>
            </a:r>
            <a:r>
              <a:rPr lang="tr-TR" sz="1400" dirty="0">
                <a:solidFill>
                  <a:schemeClr val="tx1">
                    <a:lumMod val="95000"/>
                    <a:lumOff val="5000"/>
                  </a:schemeClr>
                </a:solidFill>
              </a:rPr>
              <a:t> </a:t>
            </a:r>
            <a:r>
              <a:rPr lang="tr-TR" sz="1400" dirty="0" err="1">
                <a:solidFill>
                  <a:schemeClr val="tx1">
                    <a:lumMod val="95000"/>
                    <a:lumOff val="5000"/>
                  </a:schemeClr>
                </a:solidFill>
              </a:rPr>
              <a:t>Informal</a:t>
            </a:r>
            <a:r>
              <a:rPr lang="tr-TR" sz="1400" dirty="0">
                <a:solidFill>
                  <a:schemeClr val="tx1">
                    <a:lumMod val="95000"/>
                    <a:lumOff val="5000"/>
                  </a:schemeClr>
                </a:solidFill>
              </a:rPr>
              <a:t> </a:t>
            </a:r>
            <a:r>
              <a:rPr lang="tr-TR" sz="1400" dirty="0" err="1">
                <a:solidFill>
                  <a:schemeClr val="tx1">
                    <a:lumMod val="95000"/>
                    <a:lumOff val="5000"/>
                  </a:schemeClr>
                </a:solidFill>
              </a:rPr>
              <a:t>Economy</a:t>
            </a:r>
            <a:r>
              <a:rPr lang="tr-TR" sz="1400" dirty="0">
                <a:solidFill>
                  <a:schemeClr val="tx1">
                    <a:lumMod val="95000"/>
                    <a:lumOff val="5000"/>
                  </a:schemeClr>
                </a:solidFill>
              </a:rPr>
              <a:t> in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Households</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Case of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Turkey</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Applied</a:t>
            </a:r>
            <a:r>
              <a:rPr lang="tr-TR" sz="1400" dirty="0">
                <a:solidFill>
                  <a:schemeClr val="tx1">
                    <a:lumMod val="95000"/>
                    <a:lumOff val="5000"/>
                  </a:schemeClr>
                </a:solidFill>
              </a:rPr>
              <a:t> </a:t>
            </a:r>
            <a:r>
              <a:rPr lang="tr-TR" sz="1400" dirty="0" err="1">
                <a:solidFill>
                  <a:schemeClr val="tx1">
                    <a:lumMod val="95000"/>
                    <a:lumOff val="5000"/>
                  </a:schemeClr>
                </a:solidFill>
              </a:rPr>
              <a:t>sciences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7(21):3138-3153.</a:t>
            </a:r>
          </a:p>
          <a:p>
            <a:pPr algn="just">
              <a:lnSpc>
                <a:spcPct val="100000"/>
              </a:lnSpc>
              <a:buFont typeface="Wingdings" panose="05000000000000000000" pitchFamily="2" charset="2"/>
              <a:buChar char="Ø"/>
            </a:pPr>
            <a:r>
              <a:rPr lang="tr-TR" sz="1400" dirty="0">
                <a:solidFill>
                  <a:schemeClr val="tx1">
                    <a:lumMod val="95000"/>
                    <a:lumOff val="5000"/>
                  </a:schemeClr>
                </a:solidFill>
              </a:rPr>
              <a:t>Gürsoy, H., 2000. Kırsal Dönüşüm Sürecinde Meslekler ve Ekonomi. Ortaköy </a:t>
            </a:r>
            <a:r>
              <a:rPr lang="tr-TR" sz="1400" dirty="0" err="1">
                <a:solidFill>
                  <a:schemeClr val="tx1">
                    <a:lumMod val="95000"/>
                    <a:lumOff val="5000"/>
                  </a:schemeClr>
                </a:solidFill>
              </a:rPr>
              <a:t>Vak'a</a:t>
            </a:r>
            <a:r>
              <a:rPr lang="tr-TR" sz="1400" dirty="0">
                <a:solidFill>
                  <a:schemeClr val="tx1">
                    <a:lumMod val="95000"/>
                    <a:lumOff val="5000"/>
                  </a:schemeClr>
                </a:solidFill>
              </a:rPr>
              <a:t> Çalışması, H.Ü. Sosyal Bilimler Enstitüsü Sosyoloji Anabilim Dalı Yüksek Lisans Tezi, Ankara.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Hildreth</a:t>
            </a:r>
            <a:r>
              <a:rPr lang="tr-TR" sz="1400" dirty="0">
                <a:solidFill>
                  <a:schemeClr val="tx1">
                    <a:lumMod val="95000"/>
                    <a:lumOff val="5000"/>
                  </a:schemeClr>
                </a:solidFill>
              </a:rPr>
              <a:t>, R. J., </a:t>
            </a:r>
            <a:r>
              <a:rPr lang="tr-TR" sz="1400" dirty="0" err="1">
                <a:solidFill>
                  <a:schemeClr val="tx1">
                    <a:lumMod val="95000"/>
                    <a:lumOff val="5000"/>
                  </a:schemeClr>
                </a:solidFill>
              </a:rPr>
              <a:t>Lipton</a:t>
            </a:r>
            <a:r>
              <a:rPr lang="tr-TR" sz="1400" dirty="0">
                <a:solidFill>
                  <a:schemeClr val="tx1">
                    <a:lumMod val="95000"/>
                    <a:lumOff val="5000"/>
                  </a:schemeClr>
                </a:solidFill>
              </a:rPr>
              <a:t>, K.L., </a:t>
            </a:r>
            <a:r>
              <a:rPr lang="tr-TR" sz="1400" dirty="0" err="1">
                <a:solidFill>
                  <a:schemeClr val="tx1">
                    <a:lumMod val="95000"/>
                    <a:lumOff val="5000"/>
                  </a:schemeClr>
                </a:solidFill>
              </a:rPr>
              <a:t>Clayton</a:t>
            </a:r>
            <a:r>
              <a:rPr lang="tr-TR" sz="1400" dirty="0">
                <a:solidFill>
                  <a:schemeClr val="tx1">
                    <a:lumMod val="95000"/>
                    <a:lumOff val="5000"/>
                  </a:schemeClr>
                </a:solidFill>
              </a:rPr>
              <a:t>, K.C.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O'Connor</a:t>
            </a:r>
            <a:r>
              <a:rPr lang="tr-TR" sz="1400" dirty="0">
                <a:solidFill>
                  <a:schemeClr val="tx1">
                    <a:lumMod val="95000"/>
                    <a:lumOff val="5000"/>
                  </a:schemeClr>
                </a:solidFill>
              </a:rPr>
              <a:t>, C.C. (</a:t>
            </a:r>
            <a:r>
              <a:rPr lang="tr-TR" sz="1400" dirty="0" err="1">
                <a:solidFill>
                  <a:schemeClr val="tx1">
                    <a:lumMod val="95000"/>
                    <a:lumOff val="5000"/>
                  </a:schemeClr>
                </a:solidFill>
              </a:rPr>
              <a:t>Eds</a:t>
            </a:r>
            <a:r>
              <a:rPr lang="tr-TR" sz="1400" dirty="0">
                <a:solidFill>
                  <a:schemeClr val="tx1">
                    <a:lumMod val="95000"/>
                    <a:lumOff val="5000"/>
                  </a:schemeClr>
                </a:solidFill>
              </a:rPr>
              <a:t>), 1988. </a:t>
            </a:r>
            <a:r>
              <a:rPr lang="tr-TR" sz="1400" dirty="0" err="1">
                <a:solidFill>
                  <a:schemeClr val="tx1">
                    <a:lumMod val="95000"/>
                    <a:lumOff val="5000"/>
                  </a:schemeClr>
                </a:solidFill>
              </a:rPr>
              <a:t>Agriculture</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Areas</a:t>
            </a:r>
            <a:r>
              <a:rPr lang="tr-TR" sz="1400" dirty="0">
                <a:solidFill>
                  <a:schemeClr val="tx1">
                    <a:lumMod val="95000"/>
                    <a:lumOff val="5000"/>
                  </a:schemeClr>
                </a:solidFill>
              </a:rPr>
              <a:t> </a:t>
            </a:r>
            <a:r>
              <a:rPr lang="tr-TR" sz="1400" dirty="0" err="1">
                <a:solidFill>
                  <a:schemeClr val="tx1">
                    <a:lumMod val="95000"/>
                    <a:lumOff val="5000"/>
                  </a:schemeClr>
                </a:solidFill>
              </a:rPr>
              <a:t>Approaching</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Twenty-first</a:t>
            </a:r>
            <a:r>
              <a:rPr lang="tr-TR" sz="1400" dirty="0">
                <a:solidFill>
                  <a:schemeClr val="tx1">
                    <a:lumMod val="95000"/>
                    <a:lumOff val="5000"/>
                  </a:schemeClr>
                </a:solidFill>
              </a:rPr>
              <a:t> Century, Iowa </a:t>
            </a:r>
            <a:r>
              <a:rPr lang="tr-TR" sz="1400" dirty="0" err="1">
                <a:solidFill>
                  <a:schemeClr val="tx1">
                    <a:lumMod val="95000"/>
                    <a:lumOff val="5000"/>
                  </a:schemeClr>
                </a:solidFill>
              </a:rPr>
              <a:t>State</a:t>
            </a:r>
            <a:r>
              <a:rPr lang="tr-TR" sz="1400" dirty="0">
                <a:solidFill>
                  <a:schemeClr val="tx1">
                    <a:lumMod val="95000"/>
                    <a:lumOff val="5000"/>
                  </a:schemeClr>
                </a:solidFill>
              </a:rPr>
              <a:t> </a:t>
            </a:r>
            <a:r>
              <a:rPr lang="tr-TR" sz="1400" dirty="0" err="1">
                <a:solidFill>
                  <a:schemeClr val="tx1">
                    <a:lumMod val="95000"/>
                    <a:lumOff val="5000"/>
                  </a:schemeClr>
                </a:solidFill>
              </a:rPr>
              <a:t>University</a:t>
            </a:r>
            <a:r>
              <a:rPr lang="tr-TR" sz="1400" dirty="0">
                <a:solidFill>
                  <a:schemeClr val="tx1">
                    <a:lumMod val="95000"/>
                    <a:lumOff val="5000"/>
                  </a:schemeClr>
                </a:solidFill>
              </a:rPr>
              <a:t> Pres, </a:t>
            </a:r>
            <a:r>
              <a:rPr lang="tr-TR" sz="1400" dirty="0" err="1">
                <a:solidFill>
                  <a:schemeClr val="tx1">
                    <a:lumMod val="95000"/>
                    <a:lumOff val="5000"/>
                  </a:schemeClr>
                </a:solidFill>
              </a:rPr>
              <a:t>Ames</a:t>
            </a:r>
            <a:r>
              <a:rPr lang="tr-TR" sz="1400" dirty="0">
                <a:solidFill>
                  <a:schemeClr val="tx1">
                    <a:lumMod val="95000"/>
                    <a:lumOff val="5000"/>
                  </a:schemeClr>
                </a:solidFill>
              </a:rPr>
              <a:t>, USA.</a:t>
            </a:r>
          </a:p>
          <a:p>
            <a:pPr algn="just">
              <a:lnSpc>
                <a:spcPct val="100000"/>
              </a:lnSpc>
              <a:buFont typeface="Wingdings" panose="05000000000000000000" pitchFamily="2" charset="2"/>
              <a:buChar char="Ø"/>
            </a:pPr>
            <a:r>
              <a:rPr lang="tr-TR" sz="1400" dirty="0">
                <a:solidFill>
                  <a:schemeClr val="tx1">
                    <a:lumMod val="95000"/>
                    <a:lumOff val="5000"/>
                  </a:schemeClr>
                </a:solidFill>
              </a:rPr>
              <a:t>İnan, İ.H., 1998. Tarım Ekonomisi ve İşletmeciliği, 5. Baskı, Tekirdağ.</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Jensen</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Johnson, G.L. (</a:t>
            </a:r>
            <a:r>
              <a:rPr lang="tr-TR" sz="1400" dirty="0" err="1">
                <a:solidFill>
                  <a:schemeClr val="tx1">
                    <a:lumMod val="95000"/>
                    <a:lumOff val="5000"/>
                  </a:schemeClr>
                </a:solidFill>
              </a:rPr>
              <a:t>Eds</a:t>
            </a:r>
            <a:r>
              <a:rPr lang="tr-TR" sz="1400" dirty="0">
                <a:solidFill>
                  <a:schemeClr val="tx1">
                    <a:lumMod val="95000"/>
                    <a:lumOff val="5000"/>
                  </a:schemeClr>
                </a:solidFill>
              </a:rPr>
              <a:t>), 2004.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Adjustment</a:t>
            </a:r>
            <a:r>
              <a:rPr lang="tr-TR" sz="1400" dirty="0">
                <a:solidFill>
                  <a:schemeClr val="tx1">
                    <a:lumMod val="95000"/>
                    <a:lumOff val="5000"/>
                  </a:schemeClr>
                </a:solidFill>
              </a:rPr>
              <a:t> </a:t>
            </a:r>
            <a:r>
              <a:rPr lang="tr-TR" sz="1400" dirty="0" err="1">
                <a:solidFill>
                  <a:schemeClr val="tx1">
                    <a:lumMod val="95000"/>
                    <a:lumOff val="5000"/>
                  </a:schemeClr>
                </a:solidFill>
              </a:rPr>
              <a:t>Problems</a:t>
            </a:r>
            <a:r>
              <a:rPr lang="tr-TR" sz="1400" dirty="0">
                <a:solidFill>
                  <a:schemeClr val="tx1">
                    <a:lumMod val="95000"/>
                    <a:lumOff val="5000"/>
                  </a:schemeClr>
                </a:solidFill>
              </a:rPr>
              <a:t> in a </a:t>
            </a:r>
            <a:r>
              <a:rPr lang="tr-TR" sz="1400" dirty="0" err="1">
                <a:solidFill>
                  <a:schemeClr val="tx1">
                    <a:lumMod val="95000"/>
                    <a:lumOff val="5000"/>
                  </a:schemeClr>
                </a:solidFill>
              </a:rPr>
              <a:t>Growing</a:t>
            </a:r>
            <a:r>
              <a:rPr lang="tr-TR" sz="1400" dirty="0">
                <a:solidFill>
                  <a:schemeClr val="tx1">
                    <a:lumMod val="95000"/>
                    <a:lumOff val="5000"/>
                  </a:schemeClr>
                </a:solidFill>
              </a:rPr>
              <a:t> </a:t>
            </a:r>
            <a:r>
              <a:rPr lang="tr-TR" sz="1400" dirty="0" err="1">
                <a:solidFill>
                  <a:schemeClr val="tx1">
                    <a:lumMod val="95000"/>
                    <a:lumOff val="5000"/>
                  </a:schemeClr>
                </a:solidFill>
              </a:rPr>
              <a:t>Economy</a:t>
            </a:r>
            <a:r>
              <a:rPr lang="tr-TR" sz="1400" dirty="0">
                <a:solidFill>
                  <a:schemeClr val="tx1">
                    <a:lumMod val="95000"/>
                    <a:lumOff val="5000"/>
                  </a:schemeClr>
                </a:solidFill>
              </a:rPr>
              <a:t>, Iowa </a:t>
            </a:r>
            <a:r>
              <a:rPr lang="tr-TR" sz="1400" dirty="0" err="1">
                <a:solidFill>
                  <a:schemeClr val="tx1">
                    <a:lumMod val="95000"/>
                    <a:lumOff val="5000"/>
                  </a:schemeClr>
                </a:solidFill>
              </a:rPr>
              <a:t>State</a:t>
            </a:r>
            <a:r>
              <a:rPr lang="tr-TR" sz="1400" dirty="0">
                <a:solidFill>
                  <a:schemeClr val="tx1">
                    <a:lumMod val="95000"/>
                    <a:lumOff val="5000"/>
                  </a:schemeClr>
                </a:solidFill>
              </a:rPr>
              <a:t> </a:t>
            </a:r>
            <a:r>
              <a:rPr lang="tr-TR" sz="1400" dirty="0" err="1">
                <a:solidFill>
                  <a:schemeClr val="tx1">
                    <a:lumMod val="95000"/>
                    <a:lumOff val="5000"/>
                  </a:schemeClr>
                </a:solidFill>
              </a:rPr>
              <a:t>College</a:t>
            </a:r>
            <a:r>
              <a:rPr lang="tr-TR" sz="1400" dirty="0">
                <a:solidFill>
                  <a:schemeClr val="tx1">
                    <a:lumMod val="95000"/>
                    <a:lumOff val="5000"/>
                  </a:schemeClr>
                </a:solidFill>
              </a:rPr>
              <a:t> Pres, </a:t>
            </a:r>
            <a:r>
              <a:rPr lang="tr-TR" sz="1400" dirty="0" err="1">
                <a:solidFill>
                  <a:schemeClr val="tx1">
                    <a:lumMod val="95000"/>
                    <a:lumOff val="5000"/>
                  </a:schemeClr>
                </a:solidFill>
              </a:rPr>
              <a:t>Ames</a:t>
            </a:r>
            <a:r>
              <a:rPr lang="tr-TR" sz="1400" dirty="0">
                <a:solidFill>
                  <a:schemeClr val="tx1">
                    <a:lumMod val="95000"/>
                    <a:lumOff val="5000"/>
                  </a:schemeClr>
                </a:solidFill>
              </a:rPr>
              <a:t>, USA.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Johnston</a:t>
            </a:r>
            <a:r>
              <a:rPr lang="tr-TR" sz="1400" dirty="0">
                <a:solidFill>
                  <a:schemeClr val="tx1">
                    <a:lumMod val="95000"/>
                    <a:lumOff val="5000"/>
                  </a:schemeClr>
                </a:solidFill>
              </a:rPr>
              <a:t>, R.J.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Swallow</a:t>
            </a:r>
            <a:r>
              <a:rPr lang="tr-TR" sz="1400" dirty="0">
                <a:solidFill>
                  <a:schemeClr val="tx1">
                    <a:lumMod val="95000"/>
                    <a:lumOff val="5000"/>
                  </a:schemeClr>
                </a:solidFill>
              </a:rPr>
              <a:t>, S.K. (</a:t>
            </a:r>
            <a:r>
              <a:rPr lang="tr-TR" sz="1400" dirty="0" err="1">
                <a:solidFill>
                  <a:schemeClr val="tx1">
                    <a:lumMod val="95000"/>
                    <a:lumOff val="5000"/>
                  </a:schemeClr>
                </a:solidFill>
              </a:rPr>
              <a:t>Eds</a:t>
            </a:r>
            <a:r>
              <a:rPr lang="tr-TR" sz="1400" dirty="0">
                <a:solidFill>
                  <a:schemeClr val="tx1">
                    <a:lumMod val="95000"/>
                    <a:lumOff val="5000"/>
                  </a:schemeClr>
                </a:solidFill>
              </a:rPr>
              <a:t>), 2006.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Contemporary</a:t>
            </a:r>
            <a:r>
              <a:rPr lang="tr-TR" sz="1400" dirty="0">
                <a:solidFill>
                  <a:schemeClr val="tx1">
                    <a:lumMod val="95000"/>
                    <a:lumOff val="5000"/>
                  </a:schemeClr>
                </a:solidFill>
              </a:rPr>
              <a:t> Land </a:t>
            </a:r>
            <a:r>
              <a:rPr lang="tr-TR" sz="1400" dirty="0" err="1">
                <a:solidFill>
                  <a:schemeClr val="tx1">
                    <a:lumMod val="95000"/>
                    <a:lumOff val="5000"/>
                  </a:schemeClr>
                </a:solidFill>
              </a:rPr>
              <a:t>Use</a:t>
            </a:r>
            <a:r>
              <a:rPr lang="tr-TR" sz="1400" dirty="0">
                <a:solidFill>
                  <a:schemeClr val="tx1">
                    <a:lumMod val="95000"/>
                    <a:lumOff val="5000"/>
                  </a:schemeClr>
                </a:solidFill>
              </a:rPr>
              <a:t> </a:t>
            </a:r>
            <a:r>
              <a:rPr lang="tr-TR" sz="1400" dirty="0" err="1">
                <a:solidFill>
                  <a:schemeClr val="tx1">
                    <a:lumMod val="95000"/>
                    <a:lumOff val="5000"/>
                  </a:schemeClr>
                </a:solidFill>
              </a:rPr>
              <a:t>Policy</a:t>
            </a:r>
            <a:r>
              <a:rPr lang="tr-TR" sz="1400" dirty="0">
                <a:solidFill>
                  <a:schemeClr val="tx1">
                    <a:lumMod val="95000"/>
                    <a:lumOff val="5000"/>
                  </a:schemeClr>
                </a:solidFill>
              </a:rPr>
              <a:t>: Development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Conservation</a:t>
            </a:r>
            <a:r>
              <a:rPr lang="tr-TR" sz="1400" dirty="0">
                <a:solidFill>
                  <a:schemeClr val="tx1">
                    <a:lumMod val="95000"/>
                    <a:lumOff val="5000"/>
                  </a:schemeClr>
                </a:solidFill>
              </a:rPr>
              <a:t>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-urban </a:t>
            </a:r>
            <a:r>
              <a:rPr lang="tr-TR" sz="1400" dirty="0" err="1">
                <a:solidFill>
                  <a:schemeClr val="tx1">
                    <a:lumMod val="95000"/>
                    <a:lumOff val="5000"/>
                  </a:schemeClr>
                </a:solidFill>
              </a:rPr>
              <a:t>Fringe</a:t>
            </a:r>
            <a:r>
              <a:rPr lang="tr-TR" sz="1400" dirty="0">
                <a:solidFill>
                  <a:schemeClr val="tx1">
                    <a:lumMod val="95000"/>
                    <a:lumOff val="5000"/>
                  </a:schemeClr>
                </a:solidFill>
              </a:rPr>
              <a:t>, </a:t>
            </a:r>
            <a:r>
              <a:rPr lang="tr-TR" sz="1400" dirty="0" err="1">
                <a:solidFill>
                  <a:schemeClr val="tx1">
                    <a:lumMod val="95000"/>
                    <a:lumOff val="5000"/>
                  </a:schemeClr>
                </a:solidFill>
              </a:rPr>
              <a:t>Jhons</a:t>
            </a:r>
            <a:r>
              <a:rPr lang="tr-TR" sz="1400" dirty="0">
                <a:solidFill>
                  <a:schemeClr val="tx1">
                    <a:lumMod val="95000"/>
                    <a:lumOff val="5000"/>
                  </a:schemeClr>
                </a:solidFill>
              </a:rPr>
              <a:t> Hopkins </a:t>
            </a:r>
            <a:r>
              <a:rPr lang="tr-TR" sz="1400" dirty="0" err="1">
                <a:solidFill>
                  <a:schemeClr val="tx1">
                    <a:lumMod val="95000"/>
                    <a:lumOff val="5000"/>
                  </a:schemeClr>
                </a:solidFill>
              </a:rPr>
              <a:t>University</a:t>
            </a:r>
            <a:r>
              <a:rPr lang="tr-TR" sz="1400" dirty="0">
                <a:solidFill>
                  <a:schemeClr val="tx1">
                    <a:lumMod val="95000"/>
                    <a:lumOff val="5000"/>
                  </a:schemeClr>
                </a:solidFill>
              </a:rPr>
              <a:t> Pres, Baltimore, USA</a:t>
            </a:r>
            <a:r>
              <a:rPr lang="tr-TR" sz="1400" dirty="0" smtClean="0">
                <a:solidFill>
                  <a:schemeClr val="tx1">
                    <a:lumMod val="95000"/>
                    <a:lumOff val="5000"/>
                  </a:schemeClr>
                </a:solidFill>
              </a:rPr>
              <a:t>.</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3084376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err="1" smtClean="0">
                <a:solidFill>
                  <a:schemeClr val="tx1">
                    <a:lumMod val="95000"/>
                    <a:lumOff val="5000"/>
                  </a:schemeClr>
                </a:solidFill>
              </a:rPr>
              <a:t>Karagölge</a:t>
            </a:r>
            <a:r>
              <a:rPr lang="tr-TR" sz="1400" dirty="0">
                <a:solidFill>
                  <a:schemeClr val="tx1">
                    <a:lumMod val="95000"/>
                    <a:lumOff val="5000"/>
                  </a:schemeClr>
                </a:solidFill>
              </a:rPr>
              <a:t>, C., Kızıloğlu, S. ve Yavuz, O., 1995. Tarım Ekonomisi-Temel İlkeler, Atatürk Üniversitesi Ziraat Fakültesi Yayınları, Yayın No:801, Erzurum.</a:t>
            </a:r>
          </a:p>
          <a:p>
            <a:pPr algn="just">
              <a:lnSpc>
                <a:spcPct val="100000"/>
              </a:lnSpc>
              <a:buFont typeface="Wingdings" panose="05000000000000000000" pitchFamily="2" charset="2"/>
              <a:buChar char="Ø"/>
            </a:pPr>
            <a:r>
              <a:rPr lang="tr-TR" sz="1400" dirty="0">
                <a:solidFill>
                  <a:schemeClr val="tx1">
                    <a:lumMod val="95000"/>
                    <a:lumOff val="5000"/>
                  </a:schemeClr>
                </a:solidFill>
              </a:rPr>
              <a:t>Kasap, N., 1997. Kırsal Dönüşüm Sürecinde Aile ve Ekonomi. </a:t>
            </a:r>
            <a:r>
              <a:rPr lang="tr-TR" sz="1400" dirty="0" err="1">
                <a:solidFill>
                  <a:schemeClr val="tx1">
                    <a:lumMod val="95000"/>
                    <a:lumOff val="5000"/>
                  </a:schemeClr>
                </a:solidFill>
              </a:rPr>
              <a:t>Şermetler</a:t>
            </a:r>
            <a:r>
              <a:rPr lang="tr-TR" sz="1400" dirty="0">
                <a:solidFill>
                  <a:schemeClr val="tx1">
                    <a:lumMod val="95000"/>
                    <a:lumOff val="5000"/>
                  </a:schemeClr>
                </a:solidFill>
              </a:rPr>
              <a:t> Köyü Vaka İncelemesi, H.Ü. Sosyal Bilimler Enstitüsü Sosyoloji Anabilim Dalı Yüksek Lisans Tezi, Ankara.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Kilkenny</a:t>
            </a:r>
            <a:r>
              <a:rPr lang="tr-TR" sz="1400" dirty="0">
                <a:solidFill>
                  <a:schemeClr val="tx1">
                    <a:lumMod val="95000"/>
                    <a:lumOff val="5000"/>
                  </a:schemeClr>
                </a:solidFill>
              </a:rPr>
              <a:t>, M., 1999. Transport </a:t>
            </a:r>
            <a:r>
              <a:rPr lang="tr-TR" sz="1400" dirty="0" err="1">
                <a:solidFill>
                  <a:schemeClr val="tx1">
                    <a:lumMod val="95000"/>
                    <a:lumOff val="5000"/>
                  </a:schemeClr>
                </a:solidFill>
              </a:rPr>
              <a:t>Cost</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Development,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Regional</a:t>
            </a:r>
            <a:r>
              <a:rPr lang="tr-TR" sz="1400" dirty="0">
                <a:solidFill>
                  <a:schemeClr val="tx1">
                    <a:lumMod val="95000"/>
                    <a:lumOff val="5000"/>
                  </a:schemeClr>
                </a:solidFill>
              </a:rPr>
              <a:t> </a:t>
            </a:r>
            <a:r>
              <a:rPr lang="tr-TR" sz="1400" dirty="0" err="1">
                <a:solidFill>
                  <a:schemeClr val="tx1">
                    <a:lumMod val="95000"/>
                    <a:lumOff val="5000"/>
                  </a:schemeClr>
                </a:solidFill>
              </a:rPr>
              <a:t>Science</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38 (2):293-312.</a:t>
            </a:r>
          </a:p>
          <a:p>
            <a:pPr algn="just">
              <a:lnSpc>
                <a:spcPct val="100000"/>
              </a:lnSpc>
              <a:buFont typeface="Wingdings" panose="05000000000000000000" pitchFamily="2" charset="2"/>
              <a:buChar char="Ø"/>
            </a:pPr>
            <a:r>
              <a:rPr lang="tr-TR" sz="1400" dirty="0">
                <a:solidFill>
                  <a:schemeClr val="tx1">
                    <a:lumMod val="95000"/>
                    <a:lumOff val="5000"/>
                  </a:schemeClr>
                </a:solidFill>
              </a:rPr>
              <a:t>Nelson, G. 1984. </a:t>
            </a:r>
            <a:r>
              <a:rPr lang="tr-TR" sz="1400" dirty="0" err="1">
                <a:solidFill>
                  <a:schemeClr val="tx1">
                    <a:lumMod val="95000"/>
                    <a:lumOff val="5000"/>
                  </a:schemeClr>
                </a:solidFill>
              </a:rPr>
              <a:t>Elements</a:t>
            </a:r>
            <a:r>
              <a:rPr lang="tr-TR" sz="1400" dirty="0">
                <a:solidFill>
                  <a:schemeClr val="tx1">
                    <a:lumMod val="95000"/>
                    <a:lumOff val="5000"/>
                  </a:schemeClr>
                </a:solidFill>
              </a:rPr>
              <a:t> of a </a:t>
            </a:r>
            <a:r>
              <a:rPr lang="tr-TR" sz="1400" dirty="0" err="1">
                <a:solidFill>
                  <a:schemeClr val="tx1">
                    <a:lumMod val="95000"/>
                    <a:lumOff val="5000"/>
                  </a:schemeClr>
                </a:solidFill>
              </a:rPr>
              <a:t>Paradigm</a:t>
            </a:r>
            <a:r>
              <a:rPr lang="tr-TR" sz="1400" dirty="0">
                <a:solidFill>
                  <a:schemeClr val="tx1">
                    <a:lumMod val="95000"/>
                    <a:lumOff val="5000"/>
                  </a:schemeClr>
                </a:solidFill>
              </a:rPr>
              <a:t> </a:t>
            </a:r>
            <a:r>
              <a:rPr lang="tr-TR" sz="1400" dirty="0" err="1">
                <a:solidFill>
                  <a:schemeClr val="tx1">
                    <a:lumMod val="95000"/>
                    <a:lumOff val="5000"/>
                  </a:schemeClr>
                </a:solidFill>
              </a:rPr>
              <a:t>for</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Development, </a:t>
            </a:r>
            <a:r>
              <a:rPr lang="tr-TR" sz="1400" dirty="0" err="1">
                <a:solidFill>
                  <a:schemeClr val="tx1">
                    <a:lumMod val="95000"/>
                    <a:lumOff val="5000"/>
                  </a:schemeClr>
                </a:solidFill>
              </a:rPr>
              <a:t>American</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Econonmics</a:t>
            </a:r>
            <a:r>
              <a:rPr lang="tr-TR" sz="1400" dirty="0">
                <a:solidFill>
                  <a:schemeClr val="tx1">
                    <a:lumMod val="95000"/>
                    <a:lumOff val="5000"/>
                  </a:schemeClr>
                </a:solidFill>
              </a:rPr>
              <a:t> Vol:66: 694-700.</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Pearce</a:t>
            </a:r>
            <a:r>
              <a:rPr lang="tr-TR" sz="1400" dirty="0">
                <a:solidFill>
                  <a:schemeClr val="tx1">
                    <a:lumMod val="95000"/>
                    <a:lumOff val="5000"/>
                  </a:schemeClr>
                </a:solidFill>
              </a:rPr>
              <a:t> D.W.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Turner</a:t>
            </a:r>
            <a:r>
              <a:rPr lang="tr-TR" sz="1400" dirty="0">
                <a:solidFill>
                  <a:schemeClr val="tx1">
                    <a:lumMod val="95000"/>
                    <a:lumOff val="5000"/>
                  </a:schemeClr>
                </a:solidFill>
              </a:rPr>
              <a:t>, R.K., 1990. </a:t>
            </a:r>
            <a:r>
              <a:rPr lang="tr-TR" sz="1400" dirty="0" err="1">
                <a:solidFill>
                  <a:schemeClr val="tx1">
                    <a:lumMod val="95000"/>
                    <a:lumOff val="5000"/>
                  </a:schemeClr>
                </a:solidFill>
              </a:rPr>
              <a:t>Economics</a:t>
            </a:r>
            <a:r>
              <a:rPr lang="tr-TR" sz="1400" dirty="0">
                <a:solidFill>
                  <a:schemeClr val="tx1">
                    <a:lumMod val="95000"/>
                    <a:lumOff val="5000"/>
                  </a:schemeClr>
                </a:solidFill>
              </a:rPr>
              <a:t> of Natural </a:t>
            </a:r>
            <a:r>
              <a:rPr lang="tr-TR" sz="1400" dirty="0" err="1">
                <a:solidFill>
                  <a:schemeClr val="tx1">
                    <a:lumMod val="95000"/>
                    <a:lumOff val="5000"/>
                  </a:schemeClr>
                </a:solidFill>
              </a:rPr>
              <a:t>Resources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Environment, </a:t>
            </a:r>
            <a:r>
              <a:rPr lang="tr-TR" sz="1400" dirty="0" err="1">
                <a:solidFill>
                  <a:schemeClr val="tx1">
                    <a:lumMod val="95000"/>
                    <a:lumOff val="5000"/>
                  </a:schemeClr>
                </a:solidFill>
              </a:rPr>
              <a:t>The</a:t>
            </a:r>
            <a:r>
              <a:rPr lang="tr-TR" sz="1400" dirty="0">
                <a:solidFill>
                  <a:schemeClr val="tx1">
                    <a:lumMod val="95000"/>
                    <a:lumOff val="5000"/>
                  </a:schemeClr>
                </a:solidFill>
              </a:rPr>
              <a:t> Johns Hopkins </a:t>
            </a:r>
            <a:r>
              <a:rPr lang="tr-TR" sz="1400" dirty="0" err="1">
                <a:solidFill>
                  <a:schemeClr val="tx1">
                    <a:lumMod val="95000"/>
                    <a:lumOff val="5000"/>
                  </a:schemeClr>
                </a:solidFill>
              </a:rPr>
              <a:t>University</a:t>
            </a:r>
            <a:r>
              <a:rPr lang="tr-TR" sz="1400" dirty="0">
                <a:solidFill>
                  <a:schemeClr val="tx1">
                    <a:lumMod val="95000"/>
                    <a:lumOff val="5000"/>
                  </a:schemeClr>
                </a:solidFill>
              </a:rPr>
              <a:t> </a:t>
            </a:r>
            <a:r>
              <a:rPr lang="tr-TR" sz="1400" dirty="0" err="1">
                <a:solidFill>
                  <a:schemeClr val="tx1">
                    <a:lumMod val="95000"/>
                    <a:lumOff val="5000"/>
                  </a:schemeClr>
                </a:solidFill>
              </a:rPr>
              <a:t>Press</a:t>
            </a:r>
            <a:r>
              <a:rPr lang="tr-TR" sz="1400" dirty="0">
                <a:solidFill>
                  <a:schemeClr val="tx1">
                    <a:lumMod val="95000"/>
                    <a:lumOff val="5000"/>
                  </a:schemeClr>
                </a:solidFill>
              </a:rPr>
              <a:t>, Baltimore, USA.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Ritson</a:t>
            </a:r>
            <a:r>
              <a:rPr lang="tr-TR" sz="1400" dirty="0">
                <a:solidFill>
                  <a:schemeClr val="tx1">
                    <a:lumMod val="95000"/>
                    <a:lumOff val="5000"/>
                  </a:schemeClr>
                </a:solidFill>
              </a:rPr>
              <a:t>, C., 1980.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Principles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Policy</a:t>
            </a:r>
            <a:r>
              <a:rPr lang="tr-TR" sz="1400" dirty="0">
                <a:solidFill>
                  <a:schemeClr val="tx1">
                    <a:lumMod val="95000"/>
                    <a:lumOff val="5000"/>
                  </a:schemeClr>
                </a:solidFill>
              </a:rPr>
              <a:t>, Granada Publishing, UK.</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Rowley</a:t>
            </a:r>
            <a:r>
              <a:rPr lang="tr-TR" sz="1400" dirty="0">
                <a:solidFill>
                  <a:schemeClr val="tx1">
                    <a:lumMod val="95000"/>
                    <a:lumOff val="5000"/>
                  </a:schemeClr>
                </a:solidFill>
              </a:rPr>
              <a:t>, T. D., </a:t>
            </a:r>
            <a:r>
              <a:rPr lang="tr-TR" sz="1400" dirty="0" err="1">
                <a:solidFill>
                  <a:schemeClr val="tx1">
                    <a:lumMod val="95000"/>
                    <a:lumOff val="5000"/>
                  </a:schemeClr>
                </a:solidFill>
              </a:rPr>
              <a:t>Redman</a:t>
            </a:r>
            <a:r>
              <a:rPr lang="tr-TR" sz="1400" dirty="0">
                <a:solidFill>
                  <a:schemeClr val="tx1">
                    <a:lumMod val="95000"/>
                    <a:lumOff val="5000"/>
                  </a:schemeClr>
                </a:solidFill>
              </a:rPr>
              <a:t>, J.M.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Angle</a:t>
            </a:r>
            <a:r>
              <a:rPr lang="tr-TR" sz="1400" dirty="0">
                <a:solidFill>
                  <a:schemeClr val="tx1">
                    <a:lumMod val="95000"/>
                    <a:lumOff val="5000"/>
                  </a:schemeClr>
                </a:solidFill>
              </a:rPr>
              <a:t>, J., 1992. </a:t>
            </a:r>
            <a:r>
              <a:rPr lang="tr-TR" sz="1400" dirty="0" err="1">
                <a:solidFill>
                  <a:schemeClr val="tx1">
                    <a:lumMod val="95000"/>
                    <a:lumOff val="5000"/>
                  </a:schemeClr>
                </a:solidFill>
              </a:rPr>
              <a:t>The</a:t>
            </a:r>
            <a:r>
              <a:rPr lang="tr-TR" sz="1400" dirty="0">
                <a:solidFill>
                  <a:schemeClr val="tx1">
                    <a:lumMod val="95000"/>
                    <a:lumOff val="5000"/>
                  </a:schemeClr>
                </a:solidFill>
              </a:rPr>
              <a:t> Role of </a:t>
            </a:r>
            <a:r>
              <a:rPr lang="tr-TR" sz="1400" dirty="0" err="1">
                <a:solidFill>
                  <a:schemeClr val="tx1">
                    <a:lumMod val="95000"/>
                    <a:lumOff val="5000"/>
                  </a:schemeClr>
                </a:solidFill>
              </a:rPr>
              <a:t>Nonmetropolitian</a:t>
            </a:r>
            <a:r>
              <a:rPr lang="tr-TR" sz="1400" dirty="0">
                <a:solidFill>
                  <a:schemeClr val="tx1">
                    <a:lumMod val="95000"/>
                    <a:lumOff val="5000"/>
                  </a:schemeClr>
                </a:solidFill>
              </a:rPr>
              <a:t> </a:t>
            </a:r>
            <a:r>
              <a:rPr lang="tr-TR" sz="1400" dirty="0" err="1">
                <a:solidFill>
                  <a:schemeClr val="tx1">
                    <a:lumMod val="95000"/>
                    <a:lumOff val="5000"/>
                  </a:schemeClr>
                </a:solidFill>
              </a:rPr>
              <a:t>Economic</a:t>
            </a:r>
            <a:r>
              <a:rPr lang="tr-TR" sz="1400" dirty="0">
                <a:solidFill>
                  <a:schemeClr val="tx1">
                    <a:lumMod val="95000"/>
                    <a:lumOff val="5000"/>
                  </a:schemeClr>
                </a:solidFill>
              </a:rPr>
              <a:t> </a:t>
            </a:r>
            <a:r>
              <a:rPr lang="tr-TR" sz="1400" dirty="0" err="1">
                <a:solidFill>
                  <a:schemeClr val="tx1">
                    <a:lumMod val="95000"/>
                    <a:lumOff val="5000"/>
                  </a:schemeClr>
                </a:solidFill>
              </a:rPr>
              <a:t>Performance</a:t>
            </a:r>
            <a:r>
              <a:rPr lang="tr-TR" sz="1400" dirty="0">
                <a:solidFill>
                  <a:schemeClr val="tx1">
                    <a:lumMod val="95000"/>
                    <a:lumOff val="5000"/>
                  </a:schemeClr>
                </a:solidFill>
              </a:rPr>
              <a:t> in </a:t>
            </a:r>
            <a:r>
              <a:rPr lang="tr-TR" sz="1400" dirty="0" err="1">
                <a:solidFill>
                  <a:schemeClr val="tx1">
                    <a:lumMod val="95000"/>
                    <a:lumOff val="5000"/>
                  </a:schemeClr>
                </a:solidFill>
              </a:rPr>
              <a:t>Rising</a:t>
            </a:r>
            <a:r>
              <a:rPr lang="tr-TR" sz="1400" dirty="0">
                <a:solidFill>
                  <a:schemeClr val="tx1">
                    <a:lumMod val="95000"/>
                    <a:lumOff val="5000"/>
                  </a:schemeClr>
                </a:solidFill>
              </a:rPr>
              <a:t> Per </a:t>
            </a:r>
            <a:r>
              <a:rPr lang="tr-TR" sz="1400" dirty="0" err="1">
                <a:solidFill>
                  <a:schemeClr val="tx1">
                    <a:lumMod val="95000"/>
                    <a:lumOff val="5000"/>
                  </a:schemeClr>
                </a:solidFill>
              </a:rPr>
              <a:t>Capita</a:t>
            </a:r>
            <a:r>
              <a:rPr lang="tr-TR" sz="1400" dirty="0">
                <a:solidFill>
                  <a:schemeClr val="tx1">
                    <a:lumMod val="95000"/>
                    <a:lumOff val="5000"/>
                  </a:schemeClr>
                </a:solidFill>
              </a:rPr>
              <a:t> </a:t>
            </a:r>
            <a:r>
              <a:rPr lang="tr-TR" sz="1400" dirty="0" err="1">
                <a:solidFill>
                  <a:schemeClr val="tx1">
                    <a:lumMod val="95000"/>
                    <a:lumOff val="5000"/>
                  </a:schemeClr>
                </a:solidFill>
              </a:rPr>
              <a:t>Income</a:t>
            </a:r>
            <a:r>
              <a:rPr lang="tr-TR" sz="1400" dirty="0">
                <a:solidFill>
                  <a:schemeClr val="tx1">
                    <a:lumMod val="95000"/>
                    <a:lumOff val="5000"/>
                  </a:schemeClr>
                </a:solidFill>
              </a:rPr>
              <a:t> </a:t>
            </a:r>
            <a:r>
              <a:rPr lang="tr-TR" sz="1400" dirty="0" err="1">
                <a:solidFill>
                  <a:schemeClr val="tx1">
                    <a:lumMod val="95000"/>
                    <a:lumOff val="5000"/>
                  </a:schemeClr>
                </a:solidFill>
              </a:rPr>
              <a:t>Differences</a:t>
            </a:r>
            <a:r>
              <a:rPr lang="tr-TR" sz="1400" dirty="0">
                <a:solidFill>
                  <a:schemeClr val="tx1">
                    <a:lumMod val="95000"/>
                    <a:lumOff val="5000"/>
                  </a:schemeClr>
                </a:solidFill>
              </a:rPr>
              <a:t> </a:t>
            </a:r>
            <a:r>
              <a:rPr lang="tr-TR" sz="1400" dirty="0" err="1">
                <a:solidFill>
                  <a:schemeClr val="tx1">
                    <a:lumMod val="95000"/>
                    <a:lumOff val="5000"/>
                  </a:schemeClr>
                </a:solidFill>
              </a:rPr>
              <a:t>Among</a:t>
            </a:r>
            <a:r>
              <a:rPr lang="tr-TR" sz="1400" dirty="0">
                <a:solidFill>
                  <a:schemeClr val="tx1">
                    <a:lumMod val="95000"/>
                    <a:lumOff val="5000"/>
                  </a:schemeClr>
                </a:solidFill>
              </a:rPr>
              <a:t> </a:t>
            </a:r>
            <a:r>
              <a:rPr lang="tr-TR" sz="1400" dirty="0" err="1">
                <a:solidFill>
                  <a:schemeClr val="tx1">
                    <a:lumMod val="95000"/>
                    <a:lumOff val="5000"/>
                  </a:schemeClr>
                </a:solidFill>
              </a:rPr>
              <a:t>States</a:t>
            </a:r>
            <a:r>
              <a:rPr lang="tr-TR" sz="1400" dirty="0">
                <a:solidFill>
                  <a:schemeClr val="tx1">
                    <a:lumMod val="95000"/>
                    <a:lumOff val="5000"/>
                  </a:schemeClr>
                </a:solidFill>
              </a:rPr>
              <a:t>, </a:t>
            </a:r>
            <a:r>
              <a:rPr lang="tr-TR" sz="1400" dirty="0" err="1">
                <a:solidFill>
                  <a:schemeClr val="tx1">
                    <a:lumMod val="95000"/>
                    <a:lumOff val="5000"/>
                  </a:schemeClr>
                </a:solidFill>
              </a:rPr>
              <a:t>Review</a:t>
            </a:r>
            <a:r>
              <a:rPr lang="tr-TR" sz="1400" dirty="0">
                <a:solidFill>
                  <a:schemeClr val="tx1">
                    <a:lumMod val="95000"/>
                    <a:lumOff val="5000"/>
                  </a:schemeClr>
                </a:solidFill>
              </a:rPr>
              <a:t> of </a:t>
            </a:r>
            <a:r>
              <a:rPr lang="tr-TR" sz="1400" dirty="0" err="1">
                <a:solidFill>
                  <a:schemeClr val="tx1">
                    <a:lumMod val="95000"/>
                    <a:lumOff val="5000"/>
                  </a:schemeClr>
                </a:solidFill>
              </a:rPr>
              <a:t>Regional</a:t>
            </a:r>
            <a:r>
              <a:rPr lang="tr-TR" sz="1400" dirty="0">
                <a:solidFill>
                  <a:schemeClr val="tx1">
                    <a:lumMod val="95000"/>
                    <a:lumOff val="5000"/>
                  </a:schemeClr>
                </a:solidFill>
              </a:rPr>
              <a:t> </a:t>
            </a:r>
            <a:r>
              <a:rPr lang="tr-TR" sz="1400" dirty="0" err="1">
                <a:solidFill>
                  <a:schemeClr val="tx1">
                    <a:lumMod val="95000"/>
                    <a:lumOff val="5000"/>
                  </a:schemeClr>
                </a:solidFill>
              </a:rPr>
              <a:t>Studies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22: 155-68.</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Schumpeter</a:t>
            </a:r>
            <a:r>
              <a:rPr lang="tr-TR" sz="1400" dirty="0">
                <a:solidFill>
                  <a:schemeClr val="tx1">
                    <a:lumMod val="95000"/>
                    <a:lumOff val="5000"/>
                  </a:schemeClr>
                </a:solidFill>
              </a:rPr>
              <a:t>, J.A., 1934.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Theory</a:t>
            </a:r>
            <a:r>
              <a:rPr lang="tr-TR" sz="1400" dirty="0">
                <a:solidFill>
                  <a:schemeClr val="tx1">
                    <a:lumMod val="95000"/>
                    <a:lumOff val="5000"/>
                  </a:schemeClr>
                </a:solidFill>
              </a:rPr>
              <a:t> of </a:t>
            </a:r>
            <a:r>
              <a:rPr lang="tr-TR" sz="1400" dirty="0" err="1">
                <a:solidFill>
                  <a:schemeClr val="tx1">
                    <a:lumMod val="95000"/>
                    <a:lumOff val="5000"/>
                  </a:schemeClr>
                </a:solidFill>
              </a:rPr>
              <a:t>Economic</a:t>
            </a:r>
            <a:r>
              <a:rPr lang="tr-TR" sz="1400" dirty="0">
                <a:solidFill>
                  <a:schemeClr val="tx1">
                    <a:lumMod val="95000"/>
                    <a:lumOff val="5000"/>
                  </a:schemeClr>
                </a:solidFill>
              </a:rPr>
              <a:t> Development,, NJ. </a:t>
            </a:r>
            <a:r>
              <a:rPr lang="tr-TR" sz="1400" dirty="0" err="1">
                <a:solidFill>
                  <a:schemeClr val="tx1">
                    <a:lumMod val="95000"/>
                    <a:lumOff val="5000"/>
                  </a:schemeClr>
                </a:solidFill>
              </a:rPr>
              <a:t>Transaction</a:t>
            </a:r>
            <a:r>
              <a:rPr lang="tr-TR" sz="1400" dirty="0">
                <a:solidFill>
                  <a:schemeClr val="tx1">
                    <a:lumMod val="95000"/>
                    <a:lumOff val="5000"/>
                  </a:schemeClr>
                </a:solidFill>
              </a:rPr>
              <a:t> </a:t>
            </a:r>
            <a:r>
              <a:rPr lang="tr-TR" sz="1400" dirty="0" err="1">
                <a:solidFill>
                  <a:schemeClr val="tx1">
                    <a:lumMod val="95000"/>
                    <a:lumOff val="5000"/>
                  </a:schemeClr>
                </a:solidFill>
              </a:rPr>
              <a:t>Books</a:t>
            </a:r>
            <a:r>
              <a:rPr lang="tr-TR" sz="1400" dirty="0">
                <a:solidFill>
                  <a:schemeClr val="tx1">
                    <a:lumMod val="95000"/>
                    <a:lumOff val="5000"/>
                  </a:schemeClr>
                </a:solidFill>
              </a:rPr>
              <a:t> (1983 Edition), New </a:t>
            </a:r>
            <a:r>
              <a:rPr lang="tr-TR" sz="1400" dirty="0" err="1">
                <a:solidFill>
                  <a:schemeClr val="tx1">
                    <a:lumMod val="95000"/>
                    <a:lumOff val="5000"/>
                  </a:schemeClr>
                </a:solidFill>
              </a:rPr>
              <a:t>Brunswick</a:t>
            </a:r>
            <a:r>
              <a:rPr lang="tr-TR" sz="1400" dirty="0" smtClean="0">
                <a:solidFill>
                  <a:schemeClr val="tx1">
                    <a:lumMod val="95000"/>
                    <a:lumOff val="5000"/>
                  </a:schemeClr>
                </a:solidFill>
              </a:rPr>
              <a:t>.</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461514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smtClean="0">
                <a:solidFill>
                  <a:schemeClr val="tx1">
                    <a:lumMod val="95000"/>
                    <a:lumOff val="5000"/>
                  </a:schemeClr>
                </a:solidFill>
              </a:rPr>
              <a:t>Sönmez</a:t>
            </a:r>
            <a:r>
              <a:rPr lang="tr-TR" sz="1400" dirty="0">
                <a:solidFill>
                  <a:schemeClr val="tx1">
                    <a:lumMod val="95000"/>
                    <a:lumOff val="5000"/>
                  </a:schemeClr>
                </a:solidFill>
              </a:rPr>
              <a:t>, A.K., 2001. Aile Dayanışması ve Kırsal Ekonomi: Orta Karadeniz Bölgesinde Fındık Üretimiyle Bağlantılı Aile Dayanışması Üzerine Niteliksel Bir İnceleme, Hacettepe Üniversitesi Edebiyat Fakültesi Dergisi, Cilt: 17, Sayı:1: 61-80.</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Summers</a:t>
            </a:r>
            <a:r>
              <a:rPr lang="tr-TR" sz="1400" dirty="0">
                <a:solidFill>
                  <a:schemeClr val="tx1">
                    <a:lumMod val="95000"/>
                    <a:lumOff val="5000"/>
                  </a:schemeClr>
                </a:solidFill>
              </a:rPr>
              <a:t>, G.F., 1998. A </a:t>
            </a:r>
            <a:r>
              <a:rPr lang="tr-TR" sz="1400" dirty="0" err="1">
                <a:solidFill>
                  <a:schemeClr val="tx1">
                    <a:lumMod val="95000"/>
                    <a:lumOff val="5000"/>
                  </a:schemeClr>
                </a:solidFill>
              </a:rPr>
              <a:t>Sociological</a:t>
            </a:r>
            <a:r>
              <a:rPr lang="tr-TR" sz="1400" dirty="0">
                <a:solidFill>
                  <a:schemeClr val="tx1">
                    <a:lumMod val="95000"/>
                    <a:lumOff val="5000"/>
                  </a:schemeClr>
                </a:solidFill>
              </a:rPr>
              <a:t> </a:t>
            </a:r>
            <a:r>
              <a:rPr lang="tr-TR" sz="1400" dirty="0" err="1">
                <a:solidFill>
                  <a:schemeClr val="tx1">
                    <a:lumMod val="95000"/>
                    <a:lumOff val="5000"/>
                  </a:schemeClr>
                </a:solidFill>
              </a:rPr>
              <a:t>Perspective</a:t>
            </a:r>
            <a:r>
              <a:rPr lang="tr-TR" sz="1400" dirty="0">
                <a:solidFill>
                  <a:schemeClr val="tx1">
                    <a:lumMod val="95000"/>
                    <a:lumOff val="5000"/>
                  </a:schemeClr>
                </a:solidFill>
              </a:rPr>
              <a:t> on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Studies</a:t>
            </a:r>
            <a:r>
              <a:rPr lang="tr-TR" sz="1400" dirty="0">
                <a:solidFill>
                  <a:schemeClr val="tx1">
                    <a:lumMod val="95000"/>
                    <a:lumOff val="5000"/>
                  </a:schemeClr>
                </a:solidFill>
              </a:rPr>
              <a:t>, </a:t>
            </a:r>
            <a:r>
              <a:rPr lang="tr-TR" sz="1400" dirty="0" err="1">
                <a:solidFill>
                  <a:schemeClr val="tx1">
                    <a:lumMod val="95000"/>
                    <a:lumOff val="5000"/>
                  </a:schemeClr>
                </a:solidFill>
              </a:rPr>
              <a:t>American</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80(3):640-643.</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Tanrıvermiş</a:t>
            </a:r>
            <a:r>
              <a:rPr lang="tr-TR" sz="1400" dirty="0">
                <a:solidFill>
                  <a:schemeClr val="tx1">
                    <a:lumMod val="95000"/>
                    <a:lumOff val="5000"/>
                  </a:schemeClr>
                </a:solidFill>
              </a:rPr>
              <a:t>, H. </a:t>
            </a:r>
            <a:r>
              <a:rPr lang="tr-TR" sz="1400" dirty="0" err="1">
                <a:solidFill>
                  <a:schemeClr val="tx1">
                    <a:lumMod val="95000"/>
                    <a:lumOff val="5000"/>
                  </a:schemeClr>
                </a:solidFill>
              </a:rPr>
              <a:t>and</a:t>
            </a:r>
            <a:r>
              <a:rPr lang="tr-TR" sz="1400" dirty="0">
                <a:solidFill>
                  <a:schemeClr val="tx1">
                    <a:lumMod val="95000"/>
                    <a:lumOff val="5000"/>
                  </a:schemeClr>
                </a:solidFill>
              </a:rPr>
              <a:t> Bülbül, M., 2007. </a:t>
            </a:r>
            <a:r>
              <a:rPr lang="tr-TR" sz="1400" dirty="0" err="1">
                <a:solidFill>
                  <a:schemeClr val="tx1">
                    <a:lumMod val="95000"/>
                    <a:lumOff val="5000"/>
                  </a:schemeClr>
                </a:solidFill>
              </a:rPr>
              <a:t>The</a:t>
            </a:r>
            <a:r>
              <a:rPr lang="tr-TR" sz="1400" dirty="0">
                <a:solidFill>
                  <a:schemeClr val="tx1">
                    <a:lumMod val="95000"/>
                    <a:lumOff val="5000"/>
                  </a:schemeClr>
                </a:solidFill>
              </a:rPr>
              <a:t> Role of </a:t>
            </a:r>
            <a:r>
              <a:rPr lang="tr-TR" sz="1400" dirty="0" err="1">
                <a:solidFill>
                  <a:schemeClr val="tx1">
                    <a:lumMod val="95000"/>
                    <a:lumOff val="5000"/>
                  </a:schemeClr>
                </a:solidFill>
              </a:rPr>
              <a:t>Agriculture</a:t>
            </a:r>
            <a:r>
              <a:rPr lang="tr-TR" sz="1400" dirty="0">
                <a:solidFill>
                  <a:schemeClr val="tx1">
                    <a:lumMod val="95000"/>
                    <a:lumOff val="5000"/>
                  </a:schemeClr>
                </a:solidFill>
              </a:rPr>
              <a:t> in </a:t>
            </a:r>
            <a:r>
              <a:rPr lang="tr-TR" sz="1400" dirty="0" err="1">
                <a:solidFill>
                  <a:schemeClr val="tx1">
                    <a:lumMod val="95000"/>
                    <a:lumOff val="5000"/>
                  </a:schemeClr>
                </a:solidFill>
              </a:rPr>
              <a:t>Turkish</a:t>
            </a:r>
            <a:r>
              <a:rPr lang="tr-TR" sz="1400" dirty="0">
                <a:solidFill>
                  <a:schemeClr val="tx1">
                    <a:lumMod val="95000"/>
                    <a:lumOff val="5000"/>
                  </a:schemeClr>
                </a:solidFill>
              </a:rPr>
              <a:t> </a:t>
            </a:r>
            <a:r>
              <a:rPr lang="tr-TR" sz="1400" dirty="0" err="1">
                <a:solidFill>
                  <a:schemeClr val="tx1">
                    <a:lumMod val="95000"/>
                    <a:lumOff val="5000"/>
                  </a:schemeClr>
                </a:solidFill>
              </a:rPr>
              <a:t>Economy</a:t>
            </a:r>
            <a:r>
              <a:rPr lang="tr-TR" sz="1400" dirty="0">
                <a:solidFill>
                  <a:schemeClr val="tx1">
                    <a:lumMod val="95000"/>
                    <a:lumOff val="5000"/>
                  </a:schemeClr>
                </a:solidFill>
              </a:rPr>
              <a:t>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Beginning</a:t>
            </a:r>
            <a:r>
              <a:rPr lang="tr-TR" sz="1400" dirty="0">
                <a:solidFill>
                  <a:schemeClr val="tx1">
                    <a:lumMod val="95000"/>
                    <a:lumOff val="5000"/>
                  </a:schemeClr>
                </a:solidFill>
              </a:rPr>
              <a:t> of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European</a:t>
            </a:r>
            <a:r>
              <a:rPr lang="tr-TR" sz="1400" dirty="0">
                <a:solidFill>
                  <a:schemeClr val="tx1">
                    <a:lumMod val="95000"/>
                    <a:lumOff val="5000"/>
                  </a:schemeClr>
                </a:solidFill>
              </a:rPr>
              <a:t> </a:t>
            </a:r>
            <a:r>
              <a:rPr lang="tr-TR" sz="1400" dirty="0" err="1">
                <a:solidFill>
                  <a:schemeClr val="tx1">
                    <a:lumMod val="95000"/>
                    <a:lumOff val="5000"/>
                  </a:schemeClr>
                </a:solidFill>
              </a:rPr>
              <a:t>Union</a:t>
            </a:r>
            <a:r>
              <a:rPr lang="tr-TR" sz="1400" dirty="0">
                <a:solidFill>
                  <a:schemeClr val="tx1">
                    <a:lumMod val="95000"/>
                    <a:lumOff val="5000"/>
                  </a:schemeClr>
                </a:solidFill>
              </a:rPr>
              <a:t> </a:t>
            </a:r>
            <a:r>
              <a:rPr lang="tr-TR" sz="1400" dirty="0" err="1">
                <a:solidFill>
                  <a:schemeClr val="tx1">
                    <a:lumMod val="95000"/>
                    <a:lumOff val="5000"/>
                  </a:schemeClr>
                </a:solidFill>
              </a:rPr>
              <a:t>Accession</a:t>
            </a:r>
            <a:r>
              <a:rPr lang="tr-TR" sz="1400" dirty="0">
                <a:solidFill>
                  <a:schemeClr val="tx1">
                    <a:lumMod val="95000"/>
                    <a:lumOff val="5000"/>
                  </a:schemeClr>
                </a:solidFill>
              </a:rPr>
              <a:t> </a:t>
            </a:r>
            <a:r>
              <a:rPr lang="tr-TR" sz="1400" dirty="0" err="1">
                <a:solidFill>
                  <a:schemeClr val="tx1">
                    <a:lumMod val="95000"/>
                    <a:lumOff val="5000"/>
                  </a:schemeClr>
                </a:solidFill>
              </a:rPr>
              <a:t>Negotiations</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Applied</a:t>
            </a:r>
            <a:r>
              <a:rPr lang="tr-TR" sz="1400" dirty="0">
                <a:solidFill>
                  <a:schemeClr val="tx1">
                    <a:lumMod val="95000"/>
                    <a:lumOff val="5000"/>
                  </a:schemeClr>
                </a:solidFill>
              </a:rPr>
              <a:t> </a:t>
            </a:r>
            <a:r>
              <a:rPr lang="tr-TR" sz="1400" dirty="0" err="1">
                <a:solidFill>
                  <a:schemeClr val="tx1">
                    <a:lumMod val="95000"/>
                    <a:lumOff val="5000"/>
                  </a:schemeClr>
                </a:solidFill>
              </a:rPr>
              <a:t>Sciences</a:t>
            </a:r>
            <a:r>
              <a:rPr lang="tr-TR" sz="1400" dirty="0">
                <a:solidFill>
                  <a:schemeClr val="tx1">
                    <a:lumMod val="95000"/>
                    <a:lumOff val="5000"/>
                  </a:schemeClr>
                </a:solidFill>
              </a:rPr>
              <a:t>, Vol:7(4):612-625.</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Tanrıvermiş</a:t>
            </a:r>
            <a:r>
              <a:rPr lang="tr-TR" sz="1400" dirty="0">
                <a:solidFill>
                  <a:schemeClr val="tx1">
                    <a:lumMod val="95000"/>
                    <a:lumOff val="5000"/>
                  </a:schemeClr>
                </a:solidFill>
              </a:rPr>
              <a:t>, H. </a:t>
            </a:r>
            <a:r>
              <a:rPr lang="tr-TR" sz="1400" dirty="0" err="1">
                <a:solidFill>
                  <a:schemeClr val="tx1">
                    <a:lumMod val="95000"/>
                    <a:lumOff val="5000"/>
                  </a:schemeClr>
                </a:solidFill>
              </a:rPr>
              <a:t>and</a:t>
            </a:r>
            <a:r>
              <a:rPr lang="tr-TR" sz="1400" dirty="0">
                <a:solidFill>
                  <a:schemeClr val="tx1">
                    <a:lumMod val="95000"/>
                    <a:lumOff val="5000"/>
                  </a:schemeClr>
                </a:solidFill>
              </a:rPr>
              <a:t> Şanlı, H., 2007. A </a:t>
            </a:r>
            <a:r>
              <a:rPr lang="tr-TR" sz="1400" dirty="0" err="1">
                <a:solidFill>
                  <a:schemeClr val="tx1">
                    <a:lumMod val="95000"/>
                    <a:lumOff val="5000"/>
                  </a:schemeClr>
                </a:solidFill>
              </a:rPr>
              <a:t>Research</a:t>
            </a:r>
            <a:r>
              <a:rPr lang="tr-TR" sz="1400" dirty="0">
                <a:solidFill>
                  <a:schemeClr val="tx1">
                    <a:lumMod val="95000"/>
                    <a:lumOff val="5000"/>
                  </a:schemeClr>
                </a:solidFill>
              </a:rPr>
              <a:t> on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Impacts</a:t>
            </a:r>
            <a:r>
              <a:rPr lang="tr-TR" sz="1400" dirty="0">
                <a:solidFill>
                  <a:schemeClr val="tx1">
                    <a:lumMod val="95000"/>
                    <a:lumOff val="5000"/>
                  </a:schemeClr>
                </a:solidFill>
              </a:rPr>
              <a:t> of </a:t>
            </a:r>
            <a:r>
              <a:rPr lang="tr-TR" sz="1400" dirty="0" err="1">
                <a:solidFill>
                  <a:schemeClr val="tx1">
                    <a:lumMod val="95000"/>
                    <a:lumOff val="5000"/>
                  </a:schemeClr>
                </a:solidFill>
              </a:rPr>
              <a:t>Tourism</a:t>
            </a:r>
            <a:r>
              <a:rPr lang="tr-TR" sz="1400" dirty="0">
                <a:solidFill>
                  <a:schemeClr val="tx1">
                    <a:lumMod val="95000"/>
                    <a:lumOff val="5000"/>
                  </a:schemeClr>
                </a:solidFill>
              </a:rPr>
              <a:t> on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Household</a:t>
            </a:r>
            <a:r>
              <a:rPr lang="tr-TR" sz="1400" dirty="0">
                <a:solidFill>
                  <a:schemeClr val="tx1">
                    <a:lumMod val="95000"/>
                    <a:lumOff val="5000"/>
                  </a:schemeClr>
                </a:solidFill>
              </a:rPr>
              <a:t> </a:t>
            </a:r>
            <a:r>
              <a:rPr lang="tr-TR" sz="1400" dirty="0" err="1">
                <a:solidFill>
                  <a:schemeClr val="tx1">
                    <a:lumMod val="95000"/>
                    <a:lumOff val="5000"/>
                  </a:schemeClr>
                </a:solidFill>
              </a:rPr>
              <a:t>Income</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Farm Enterprises: </a:t>
            </a:r>
            <a:r>
              <a:rPr lang="tr-TR" sz="1400" dirty="0" err="1">
                <a:solidFill>
                  <a:schemeClr val="tx1">
                    <a:lumMod val="95000"/>
                    <a:lumOff val="5000"/>
                  </a:schemeClr>
                </a:solidFill>
              </a:rPr>
              <a:t>The</a:t>
            </a:r>
            <a:r>
              <a:rPr lang="tr-TR" sz="1400" dirty="0">
                <a:solidFill>
                  <a:schemeClr val="tx1">
                    <a:lumMod val="95000"/>
                    <a:lumOff val="5000"/>
                  </a:schemeClr>
                </a:solidFill>
              </a:rPr>
              <a:t> Case of </a:t>
            </a:r>
            <a:r>
              <a:rPr lang="tr-TR" sz="1400" dirty="0" err="1">
                <a:solidFill>
                  <a:schemeClr val="tx1">
                    <a:lumMod val="95000"/>
                    <a:lumOff val="5000"/>
                  </a:schemeClr>
                </a:solidFill>
              </a:rPr>
              <a:t>the</a:t>
            </a:r>
            <a:r>
              <a:rPr lang="tr-TR" sz="1400" dirty="0">
                <a:solidFill>
                  <a:schemeClr val="tx1">
                    <a:lumMod val="95000"/>
                    <a:lumOff val="5000"/>
                  </a:schemeClr>
                </a:solidFill>
              </a:rPr>
              <a:t> Nevşehir </a:t>
            </a:r>
            <a:r>
              <a:rPr lang="tr-TR" sz="1400" dirty="0" err="1">
                <a:solidFill>
                  <a:schemeClr val="tx1">
                    <a:lumMod val="95000"/>
                    <a:lumOff val="5000"/>
                  </a:schemeClr>
                </a:solidFill>
              </a:rPr>
              <a:t>Province</a:t>
            </a:r>
            <a:r>
              <a:rPr lang="tr-TR" sz="1400" dirty="0">
                <a:solidFill>
                  <a:schemeClr val="tx1">
                    <a:lumMod val="95000"/>
                    <a:lumOff val="5000"/>
                  </a:schemeClr>
                </a:solidFill>
              </a:rPr>
              <a:t> of </a:t>
            </a:r>
            <a:r>
              <a:rPr lang="tr-TR" sz="1400" dirty="0" err="1">
                <a:solidFill>
                  <a:schemeClr val="tx1">
                    <a:lumMod val="95000"/>
                    <a:lumOff val="5000"/>
                  </a:schemeClr>
                </a:solidFill>
              </a:rPr>
              <a:t>Turkey</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Agriculture</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Development in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Tropics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Subtropics</a:t>
            </a:r>
            <a:r>
              <a:rPr lang="tr-TR" sz="1400" dirty="0">
                <a:solidFill>
                  <a:schemeClr val="tx1">
                    <a:lumMod val="95000"/>
                    <a:lumOff val="5000"/>
                  </a:schemeClr>
                </a:solidFill>
              </a:rPr>
              <a:t> (JARTS), Vol:108 (2): 171-191, Germany.</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Tanrıvermiş</a:t>
            </a:r>
            <a:r>
              <a:rPr lang="tr-TR" sz="1400" dirty="0">
                <a:solidFill>
                  <a:schemeClr val="tx1">
                    <a:lumMod val="95000"/>
                    <a:lumOff val="5000"/>
                  </a:schemeClr>
                </a:solidFill>
              </a:rPr>
              <a:t>, H., 2006. Tarımda Sosyal Politikalar, İçinde: Türkiye’de Tarım, </a:t>
            </a:r>
            <a:r>
              <a:rPr lang="tr-TR" sz="1400" dirty="0" err="1">
                <a:solidFill>
                  <a:schemeClr val="tx1">
                    <a:lumMod val="95000"/>
                    <a:lumOff val="5000"/>
                  </a:schemeClr>
                </a:solidFill>
              </a:rPr>
              <a:t>Eds:F.Yavuz</a:t>
            </a:r>
            <a:r>
              <a:rPr lang="tr-TR" sz="1400" dirty="0">
                <a:solidFill>
                  <a:schemeClr val="tx1">
                    <a:lumMod val="95000"/>
                    <a:lumOff val="5000"/>
                  </a:schemeClr>
                </a:solidFill>
              </a:rPr>
              <a:t>, Tarım ve </a:t>
            </a:r>
            <a:r>
              <a:rPr lang="tr-TR" sz="1400" dirty="0" err="1">
                <a:solidFill>
                  <a:schemeClr val="tx1">
                    <a:lumMod val="95000"/>
                    <a:lumOff val="5000"/>
                  </a:schemeClr>
                </a:solidFill>
              </a:rPr>
              <a:t>Köyişleri</a:t>
            </a:r>
            <a:r>
              <a:rPr lang="tr-TR" sz="1400" dirty="0">
                <a:solidFill>
                  <a:schemeClr val="tx1">
                    <a:lumMod val="95000"/>
                    <a:lumOff val="5000"/>
                  </a:schemeClr>
                </a:solidFill>
              </a:rPr>
              <a:t> Bakanlığı Strateji Geliştirme Başkanlığı, Ankara, s.95-120.</a:t>
            </a:r>
          </a:p>
          <a:p>
            <a:pPr algn="just">
              <a:lnSpc>
                <a:spcPct val="100000"/>
              </a:lnSpc>
              <a:buFont typeface="Wingdings" panose="05000000000000000000" pitchFamily="2" charset="2"/>
              <a:buChar char="Ø"/>
            </a:pPr>
            <a:r>
              <a:rPr lang="tr-TR" sz="1400" dirty="0">
                <a:solidFill>
                  <a:schemeClr val="tx1">
                    <a:lumMod val="95000"/>
                    <a:lumOff val="5000"/>
                  </a:schemeClr>
                </a:solidFill>
              </a:rPr>
              <a:t>Van </a:t>
            </a:r>
            <a:r>
              <a:rPr lang="tr-TR" sz="1400" dirty="0" err="1">
                <a:solidFill>
                  <a:schemeClr val="tx1">
                    <a:lumMod val="95000"/>
                    <a:lumOff val="5000"/>
                  </a:schemeClr>
                </a:solidFill>
              </a:rPr>
              <a:t>Kooten</a:t>
            </a:r>
            <a:r>
              <a:rPr lang="tr-TR" sz="1400" dirty="0">
                <a:solidFill>
                  <a:schemeClr val="tx1">
                    <a:lumMod val="95000"/>
                    <a:lumOff val="5000"/>
                  </a:schemeClr>
                </a:solidFill>
              </a:rPr>
              <a:t>, G.C., 1993. Land Resource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Sustainable</a:t>
            </a:r>
            <a:r>
              <a:rPr lang="tr-TR" sz="1400" dirty="0">
                <a:solidFill>
                  <a:schemeClr val="tx1">
                    <a:lumMod val="95000"/>
                    <a:lumOff val="5000"/>
                  </a:schemeClr>
                </a:solidFill>
              </a:rPr>
              <a:t> Development: </a:t>
            </a:r>
            <a:r>
              <a:rPr lang="tr-TR" sz="1400" dirty="0" err="1">
                <a:solidFill>
                  <a:schemeClr val="tx1">
                    <a:lumMod val="95000"/>
                    <a:lumOff val="5000"/>
                  </a:schemeClr>
                </a:solidFill>
              </a:rPr>
              <a:t>Economic</a:t>
            </a:r>
            <a:r>
              <a:rPr lang="tr-TR" sz="1400" dirty="0">
                <a:solidFill>
                  <a:schemeClr val="tx1">
                    <a:lumMod val="95000"/>
                    <a:lumOff val="5000"/>
                  </a:schemeClr>
                </a:solidFill>
              </a:rPr>
              <a:t> </a:t>
            </a:r>
            <a:r>
              <a:rPr lang="tr-TR" sz="1400" dirty="0" err="1">
                <a:solidFill>
                  <a:schemeClr val="tx1">
                    <a:lumMod val="95000"/>
                    <a:lumOff val="5000"/>
                  </a:schemeClr>
                </a:solidFill>
              </a:rPr>
              <a:t>Policies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Common</a:t>
            </a:r>
            <a:r>
              <a:rPr lang="tr-TR" sz="1400" dirty="0">
                <a:solidFill>
                  <a:schemeClr val="tx1">
                    <a:lumMod val="95000"/>
                    <a:lumOff val="5000"/>
                  </a:schemeClr>
                </a:solidFill>
              </a:rPr>
              <a:t> </a:t>
            </a:r>
            <a:r>
              <a:rPr lang="tr-TR" sz="1400" dirty="0" err="1">
                <a:solidFill>
                  <a:schemeClr val="tx1">
                    <a:lumMod val="95000"/>
                    <a:lumOff val="5000"/>
                  </a:schemeClr>
                </a:solidFill>
              </a:rPr>
              <a:t>Good</a:t>
            </a:r>
            <a:r>
              <a:rPr lang="tr-TR" sz="1400" dirty="0">
                <a:solidFill>
                  <a:schemeClr val="tx1">
                    <a:lumMod val="95000"/>
                    <a:lumOff val="5000"/>
                  </a:schemeClr>
                </a:solidFill>
              </a:rPr>
              <a:t>, UBC </a:t>
            </a:r>
            <a:r>
              <a:rPr lang="tr-TR" sz="1400" dirty="0" err="1">
                <a:solidFill>
                  <a:schemeClr val="tx1">
                    <a:lumMod val="95000"/>
                    <a:lumOff val="5000"/>
                  </a:schemeClr>
                </a:solidFill>
              </a:rPr>
              <a:t>Press</a:t>
            </a:r>
            <a:r>
              <a:rPr lang="tr-TR" sz="1400" dirty="0">
                <a:solidFill>
                  <a:schemeClr val="tx1">
                    <a:lumMod val="95000"/>
                    <a:lumOff val="5000"/>
                  </a:schemeClr>
                </a:solidFill>
              </a:rPr>
              <a:t>, </a:t>
            </a:r>
            <a:r>
              <a:rPr lang="tr-TR" sz="1400" dirty="0" err="1">
                <a:solidFill>
                  <a:schemeClr val="tx1">
                    <a:lumMod val="95000"/>
                    <a:lumOff val="5000"/>
                  </a:schemeClr>
                </a:solidFill>
              </a:rPr>
              <a:t>Vancouver</a:t>
            </a:r>
            <a:r>
              <a:rPr lang="tr-TR" sz="1400" dirty="0">
                <a:solidFill>
                  <a:schemeClr val="tx1">
                    <a:lumMod val="95000"/>
                    <a:lumOff val="5000"/>
                  </a:schemeClr>
                </a:solidFill>
              </a:rPr>
              <a:t>, </a:t>
            </a:r>
            <a:r>
              <a:rPr lang="tr-TR" sz="1400" dirty="0" err="1">
                <a:solidFill>
                  <a:schemeClr val="tx1">
                    <a:lumMod val="95000"/>
                    <a:lumOff val="5000"/>
                  </a:schemeClr>
                </a:solidFill>
              </a:rPr>
              <a:t>Canada</a:t>
            </a:r>
            <a:r>
              <a:rPr lang="tr-TR" sz="1400" dirty="0" smtClean="0">
                <a:solidFill>
                  <a:schemeClr val="tx1">
                    <a:lumMod val="95000"/>
                    <a:lumOff val="5000"/>
                  </a:schemeClr>
                </a:solidFill>
              </a:rPr>
              <a:t>.</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418381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err="1" smtClean="0">
                <a:solidFill>
                  <a:schemeClr val="tx1">
                    <a:lumMod val="95000"/>
                    <a:lumOff val="5000"/>
                  </a:schemeClr>
                </a:solidFill>
              </a:rPr>
              <a:t>Weber</a:t>
            </a:r>
            <a:r>
              <a:rPr lang="tr-TR" sz="1400" dirty="0">
                <a:solidFill>
                  <a:schemeClr val="tx1">
                    <a:lumMod val="95000"/>
                    <a:lumOff val="5000"/>
                  </a:schemeClr>
                </a:solidFill>
              </a:rPr>
              <a:t>, B., 1998. </a:t>
            </a:r>
            <a:r>
              <a:rPr lang="tr-TR" sz="1400" dirty="0" err="1">
                <a:solidFill>
                  <a:schemeClr val="tx1">
                    <a:lumMod val="95000"/>
                    <a:lumOff val="5000"/>
                  </a:schemeClr>
                </a:solidFill>
              </a:rPr>
              <a:t>Crossing</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Next</a:t>
            </a:r>
            <a:r>
              <a:rPr lang="tr-TR" sz="1400" dirty="0">
                <a:solidFill>
                  <a:schemeClr val="tx1">
                    <a:lumMod val="95000"/>
                    <a:lumOff val="5000"/>
                  </a:schemeClr>
                </a:solidFill>
              </a:rPr>
              <a:t> </a:t>
            </a:r>
            <a:r>
              <a:rPr lang="tr-TR" sz="1400" dirty="0" err="1">
                <a:solidFill>
                  <a:schemeClr val="tx1">
                    <a:lumMod val="95000"/>
                    <a:lumOff val="5000"/>
                  </a:schemeClr>
                </a:solidFill>
              </a:rPr>
              <a:t>Meridian</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Economics</a:t>
            </a:r>
            <a:r>
              <a:rPr lang="tr-TR" sz="1400" dirty="0">
                <a:solidFill>
                  <a:schemeClr val="tx1">
                    <a:lumMod val="95000"/>
                    <a:lumOff val="5000"/>
                  </a:schemeClr>
                </a:solidFill>
              </a:rPr>
              <a:t> of </a:t>
            </a:r>
            <a:r>
              <a:rPr lang="tr-TR" sz="1400" dirty="0" err="1">
                <a:solidFill>
                  <a:schemeClr val="tx1">
                    <a:lumMod val="95000"/>
                    <a:lumOff val="5000"/>
                  </a:schemeClr>
                </a:solidFill>
              </a:rPr>
              <a:t>Rural</a:t>
            </a:r>
            <a:r>
              <a:rPr lang="tr-TR" sz="1400" dirty="0">
                <a:solidFill>
                  <a:schemeClr val="tx1">
                    <a:lumMod val="95000"/>
                    <a:lumOff val="5000"/>
                  </a:schemeClr>
                </a:solidFill>
              </a:rPr>
              <a:t>-Urban </a:t>
            </a:r>
            <a:r>
              <a:rPr lang="tr-TR" sz="1400" dirty="0" err="1">
                <a:solidFill>
                  <a:schemeClr val="tx1">
                    <a:lumMod val="95000"/>
                    <a:lumOff val="5000"/>
                  </a:schemeClr>
                </a:solidFill>
              </a:rPr>
              <a:t>Interdependence</a:t>
            </a:r>
            <a:r>
              <a:rPr lang="tr-TR" sz="1400" dirty="0">
                <a:solidFill>
                  <a:schemeClr val="tx1">
                    <a:lumMod val="95000"/>
                    <a:lumOff val="5000"/>
                  </a:schemeClr>
                </a:solidFill>
              </a:rPr>
              <a:t>, </a:t>
            </a:r>
            <a:r>
              <a:rPr lang="tr-TR" sz="1400" dirty="0" err="1">
                <a:solidFill>
                  <a:schemeClr val="tx1">
                    <a:lumMod val="95000"/>
                    <a:lumOff val="5000"/>
                  </a:schemeClr>
                </a:solidFill>
              </a:rPr>
              <a:t>Institutions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Income</a:t>
            </a:r>
            <a:r>
              <a:rPr lang="tr-TR" sz="1400" dirty="0">
                <a:solidFill>
                  <a:schemeClr val="tx1">
                    <a:lumMod val="95000"/>
                    <a:lumOff val="5000"/>
                  </a:schemeClr>
                </a:solidFill>
              </a:rPr>
              <a:t> Distribution in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American</a:t>
            </a:r>
            <a:r>
              <a:rPr lang="tr-TR" sz="1400" dirty="0">
                <a:solidFill>
                  <a:schemeClr val="tx1">
                    <a:lumMod val="95000"/>
                    <a:lumOff val="5000"/>
                  </a:schemeClr>
                </a:solidFill>
              </a:rPr>
              <a:t> West,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Resource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23(1):1-11.</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Woolcott</a:t>
            </a:r>
            <a:r>
              <a:rPr lang="tr-TR" sz="1400" dirty="0">
                <a:solidFill>
                  <a:schemeClr val="tx1">
                    <a:lumMod val="95000"/>
                    <a:lumOff val="5000"/>
                  </a:schemeClr>
                </a:solidFill>
              </a:rPr>
              <a:t>, M., 1998. </a:t>
            </a:r>
            <a:r>
              <a:rPr lang="tr-TR" sz="1400" dirty="0" err="1">
                <a:solidFill>
                  <a:schemeClr val="tx1">
                    <a:lumMod val="95000"/>
                    <a:lumOff val="5000"/>
                  </a:schemeClr>
                </a:solidFill>
              </a:rPr>
              <a:t>Social</a:t>
            </a:r>
            <a:r>
              <a:rPr lang="tr-TR" sz="1400" dirty="0">
                <a:solidFill>
                  <a:schemeClr val="tx1">
                    <a:lumMod val="95000"/>
                    <a:lumOff val="5000"/>
                  </a:schemeClr>
                </a:solidFill>
              </a:rPr>
              <a:t> </a:t>
            </a:r>
            <a:r>
              <a:rPr lang="tr-TR" sz="1400" dirty="0" err="1">
                <a:solidFill>
                  <a:schemeClr val="tx1">
                    <a:lumMod val="95000"/>
                    <a:lumOff val="5000"/>
                  </a:schemeClr>
                </a:solidFill>
              </a:rPr>
              <a:t>Capital</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Economic</a:t>
            </a:r>
            <a:r>
              <a:rPr lang="tr-TR" sz="1400" dirty="0">
                <a:solidFill>
                  <a:schemeClr val="tx1">
                    <a:lumMod val="95000"/>
                    <a:lumOff val="5000"/>
                  </a:schemeClr>
                </a:solidFill>
              </a:rPr>
              <a:t> Development: </a:t>
            </a:r>
            <a:r>
              <a:rPr lang="tr-TR" sz="1400" dirty="0" err="1">
                <a:solidFill>
                  <a:schemeClr val="tx1">
                    <a:lumMod val="95000"/>
                    <a:lumOff val="5000"/>
                  </a:schemeClr>
                </a:solidFill>
              </a:rPr>
              <a:t>Toward</a:t>
            </a:r>
            <a:r>
              <a:rPr lang="tr-TR" sz="1400" dirty="0">
                <a:solidFill>
                  <a:schemeClr val="tx1">
                    <a:lumMod val="95000"/>
                    <a:lumOff val="5000"/>
                  </a:schemeClr>
                </a:solidFill>
              </a:rPr>
              <a:t> a </a:t>
            </a:r>
            <a:r>
              <a:rPr lang="tr-TR" sz="1400" dirty="0" err="1">
                <a:solidFill>
                  <a:schemeClr val="tx1">
                    <a:lumMod val="95000"/>
                    <a:lumOff val="5000"/>
                  </a:schemeClr>
                </a:solidFill>
              </a:rPr>
              <a:t>Theoretical</a:t>
            </a:r>
            <a:r>
              <a:rPr lang="tr-TR" sz="1400" dirty="0">
                <a:solidFill>
                  <a:schemeClr val="tx1">
                    <a:lumMod val="95000"/>
                    <a:lumOff val="5000"/>
                  </a:schemeClr>
                </a:solidFill>
              </a:rPr>
              <a:t> </a:t>
            </a:r>
            <a:r>
              <a:rPr lang="tr-TR" sz="1400" dirty="0" err="1">
                <a:solidFill>
                  <a:schemeClr val="tx1">
                    <a:lumMod val="95000"/>
                    <a:lumOff val="5000"/>
                  </a:schemeClr>
                </a:solidFill>
              </a:rPr>
              <a:t>Synthesis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policy</a:t>
            </a:r>
            <a:r>
              <a:rPr lang="tr-TR" sz="1400" dirty="0">
                <a:solidFill>
                  <a:schemeClr val="tx1">
                    <a:lumMod val="95000"/>
                    <a:lumOff val="5000"/>
                  </a:schemeClr>
                </a:solidFill>
              </a:rPr>
              <a:t> Framework, </a:t>
            </a:r>
            <a:r>
              <a:rPr lang="tr-TR" sz="1400" dirty="0" err="1">
                <a:solidFill>
                  <a:schemeClr val="tx1">
                    <a:lumMod val="95000"/>
                    <a:lumOff val="5000"/>
                  </a:schemeClr>
                </a:solidFill>
              </a:rPr>
              <a:t>Theory</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Society</a:t>
            </a:r>
            <a:r>
              <a:rPr lang="tr-TR" sz="1400" dirty="0">
                <a:solidFill>
                  <a:schemeClr val="tx1">
                    <a:lumMod val="95000"/>
                    <a:lumOff val="5000"/>
                  </a:schemeClr>
                </a:solidFill>
              </a:rPr>
              <a:t>, Vol:27:151-208.</a:t>
            </a:r>
            <a:endParaRPr lang="tr-TR" sz="1200" b="1"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058806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400" dirty="0"/>
              <a:t>KIRSAL ALAN KAVRAMI</a:t>
            </a:r>
          </a:p>
        </p:txBody>
      </p:sp>
      <p:sp>
        <p:nvSpPr>
          <p:cNvPr id="9" name="İçerik Yer Tutucusu 2"/>
          <p:cNvSpPr>
            <a:spLocks noGrp="1"/>
          </p:cNvSpPr>
          <p:nvPr>
            <p:ph idx="1"/>
          </p:nvPr>
        </p:nvSpPr>
        <p:spPr>
          <a:xfrm>
            <a:off x="782857" y="1914548"/>
            <a:ext cx="7520222" cy="3373284"/>
          </a:xfrm>
        </p:spPr>
        <p:txBody>
          <a:bodyPr anchor="t">
            <a:noAutofit/>
          </a:bodyPr>
          <a:lstStyle/>
          <a:p>
            <a:pPr algn="just">
              <a:buFont typeface="Wingdings" panose="05000000000000000000" pitchFamily="2" charset="2"/>
              <a:buChar char="Ø"/>
            </a:pPr>
            <a:r>
              <a:rPr lang="tr-TR" sz="1800" b="1" dirty="0">
                <a:solidFill>
                  <a:schemeClr val="tx1">
                    <a:lumMod val="95000"/>
                    <a:lumOff val="5000"/>
                  </a:schemeClr>
                </a:solidFill>
              </a:rPr>
              <a:t>Kırsal alan kavramının tanımı;</a:t>
            </a:r>
          </a:p>
          <a:p>
            <a:pPr algn="just">
              <a:buFont typeface="Wingdings" panose="05000000000000000000" pitchFamily="2" charset="2"/>
              <a:buChar char="Ø"/>
            </a:pPr>
            <a:r>
              <a:rPr lang="tr-TR" sz="1800" dirty="0">
                <a:solidFill>
                  <a:schemeClr val="tx1">
                    <a:lumMod val="95000"/>
                    <a:lumOff val="5000"/>
                  </a:schemeClr>
                </a:solidFill>
              </a:rPr>
              <a:t>genel nüfus sayımı,</a:t>
            </a:r>
          </a:p>
          <a:p>
            <a:pPr algn="just">
              <a:buFont typeface="Wingdings" panose="05000000000000000000" pitchFamily="2" charset="2"/>
              <a:buChar char="Ø"/>
            </a:pPr>
            <a:r>
              <a:rPr lang="tr-TR" sz="1800" dirty="0" err="1">
                <a:solidFill>
                  <a:schemeClr val="tx1">
                    <a:lumMod val="95000"/>
                    <a:lumOff val="5000"/>
                  </a:schemeClr>
                </a:solidFill>
              </a:rPr>
              <a:t>hanehalkı</a:t>
            </a:r>
            <a:r>
              <a:rPr lang="tr-TR" sz="1800" dirty="0">
                <a:solidFill>
                  <a:schemeClr val="tx1">
                    <a:lumMod val="95000"/>
                    <a:lumOff val="5000"/>
                  </a:schemeClr>
                </a:solidFill>
              </a:rPr>
              <a:t> işgücü anketi,</a:t>
            </a:r>
          </a:p>
          <a:p>
            <a:pPr algn="just">
              <a:buFont typeface="Wingdings" panose="05000000000000000000" pitchFamily="2" charset="2"/>
              <a:buChar char="Ø"/>
            </a:pPr>
            <a:r>
              <a:rPr lang="tr-TR" sz="1800" dirty="0" err="1">
                <a:solidFill>
                  <a:schemeClr val="tx1">
                    <a:lumMod val="95000"/>
                    <a:lumOff val="5000"/>
                  </a:schemeClr>
                </a:solidFill>
              </a:rPr>
              <a:t>hanehalkı</a:t>
            </a:r>
            <a:r>
              <a:rPr lang="tr-TR" sz="1800" dirty="0">
                <a:solidFill>
                  <a:schemeClr val="tx1">
                    <a:lumMod val="95000"/>
                    <a:lumOff val="5000"/>
                  </a:schemeClr>
                </a:solidFill>
              </a:rPr>
              <a:t> bütçe anketleri,</a:t>
            </a:r>
          </a:p>
          <a:p>
            <a:pPr algn="just">
              <a:buFont typeface="Wingdings" panose="05000000000000000000" pitchFamily="2" charset="2"/>
              <a:buChar char="Ø"/>
            </a:pPr>
            <a:r>
              <a:rPr lang="tr-TR" sz="1800" dirty="0">
                <a:solidFill>
                  <a:schemeClr val="tx1">
                    <a:lumMod val="95000"/>
                    <a:lumOff val="5000"/>
                  </a:schemeClr>
                </a:solidFill>
              </a:rPr>
              <a:t>genel tarım sayımları ve tarım istatistiklerinde farklı yapılmakta ve verileri derlenen hanelerin kent-kır nitelikleri değişkenlik göstermektedir.</a:t>
            </a:r>
          </a:p>
          <a:p>
            <a:pPr algn="just">
              <a:buFont typeface="Wingdings" panose="05000000000000000000" pitchFamily="2" charset="2"/>
              <a:buChar char="Ø"/>
            </a:pPr>
            <a:r>
              <a:rPr lang="tr-TR" sz="1800" dirty="0">
                <a:solidFill>
                  <a:schemeClr val="tx1">
                    <a:lumMod val="95000"/>
                    <a:lumOff val="5000"/>
                  </a:schemeClr>
                </a:solidFill>
              </a:rPr>
              <a:t>Nüfus sayımında il ve ilçe merkezleri dışında kalan yerler,</a:t>
            </a:r>
          </a:p>
          <a:p>
            <a:pPr algn="just">
              <a:buFont typeface="Wingdings" panose="05000000000000000000" pitchFamily="2" charset="2"/>
              <a:buChar char="Ø"/>
            </a:pPr>
            <a:r>
              <a:rPr lang="tr-TR" sz="1800" dirty="0" err="1">
                <a:solidFill>
                  <a:schemeClr val="tx1">
                    <a:lumMod val="95000"/>
                    <a:lumOff val="5000"/>
                  </a:schemeClr>
                </a:solidFill>
              </a:rPr>
              <a:t>hanehalkı</a:t>
            </a:r>
            <a:r>
              <a:rPr lang="tr-TR" sz="1800" dirty="0">
                <a:solidFill>
                  <a:schemeClr val="tx1">
                    <a:lumMod val="95000"/>
                    <a:lumOff val="5000"/>
                  </a:schemeClr>
                </a:solidFill>
              </a:rPr>
              <a:t> anketlerinde 20 binden daha az nüfusu olan yerler,</a:t>
            </a:r>
          </a:p>
          <a:p>
            <a:pPr algn="just">
              <a:buFont typeface="Wingdings" panose="05000000000000000000" pitchFamily="2" charset="2"/>
              <a:buChar char="Ø"/>
            </a:pPr>
            <a:r>
              <a:rPr lang="tr-TR" sz="1800" dirty="0">
                <a:solidFill>
                  <a:schemeClr val="tx1">
                    <a:lumMod val="95000"/>
                    <a:lumOff val="5000"/>
                  </a:schemeClr>
                </a:solidFill>
              </a:rPr>
              <a:t>tarım sayımı ve istatistiklerinde ise bütün köyler ve </a:t>
            </a:r>
            <a:r>
              <a:rPr lang="nn-NO" sz="1800" dirty="0">
                <a:solidFill>
                  <a:schemeClr val="tx1">
                    <a:lumMod val="95000"/>
                    <a:lumOff val="5000"/>
                  </a:schemeClr>
                </a:solidFill>
              </a:rPr>
              <a:t>5.000’den az nüfusu olan ilçe merkezleri “kırsal alan”</a:t>
            </a:r>
            <a:r>
              <a:rPr lang="tr-TR" sz="1800" dirty="0">
                <a:solidFill>
                  <a:schemeClr val="tx1">
                    <a:lumMod val="95000"/>
                    <a:lumOff val="5000"/>
                  </a:schemeClr>
                </a:solidFill>
              </a:rPr>
              <a:t> olarak değerlendirilir.</a:t>
            </a:r>
            <a:endParaRPr lang="tr-TR" sz="16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6B1BB1DE-12C4-4B9B-A807-D0499B7BDFAA}"/>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42305715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3300" dirty="0"/>
              <a:t>KIRSAL ALAN KAVRAMI</a:t>
            </a:r>
            <a:endParaRPr lang="tr-TR" sz="1800" dirty="0"/>
          </a:p>
        </p:txBody>
      </p:sp>
      <p:sp>
        <p:nvSpPr>
          <p:cNvPr id="9" name="İçerik Yer Tutucusu 2"/>
          <p:cNvSpPr>
            <a:spLocks noGrp="1"/>
          </p:cNvSpPr>
          <p:nvPr>
            <p:ph idx="1"/>
          </p:nvPr>
        </p:nvSpPr>
        <p:spPr>
          <a:xfrm>
            <a:off x="782857" y="1905545"/>
            <a:ext cx="7520222" cy="3382287"/>
          </a:xfrm>
        </p:spPr>
        <p:txBody>
          <a:bodyPr anchor="t">
            <a:noAutofit/>
          </a:bodyPr>
          <a:lstStyle/>
          <a:p>
            <a:pPr algn="just">
              <a:buFont typeface="Wingdings" panose="05000000000000000000" pitchFamily="2" charset="2"/>
              <a:buChar char="Ø"/>
            </a:pPr>
            <a:r>
              <a:rPr lang="sv-SE" dirty="0">
                <a:solidFill>
                  <a:schemeClr val="tx1">
                    <a:lumMod val="95000"/>
                    <a:lumOff val="5000"/>
                  </a:schemeClr>
                </a:solidFill>
              </a:rPr>
              <a:t>Yönetsel açıdan kırsal alan tanımlama:</a:t>
            </a:r>
          </a:p>
          <a:p>
            <a:pPr algn="just">
              <a:buFont typeface="Wingdings" panose="05000000000000000000" pitchFamily="2" charset="2"/>
              <a:buChar char="Ø"/>
            </a:pPr>
            <a:r>
              <a:rPr lang="tr-TR" dirty="0">
                <a:solidFill>
                  <a:schemeClr val="tx1">
                    <a:lumMod val="95000"/>
                    <a:lumOff val="5000"/>
                  </a:schemeClr>
                </a:solidFill>
              </a:rPr>
              <a:t>şehir ve köy ayrımlarının genellikle idari, siyasal, tarihsel ve kültürel kriterlerden bir veya birkaçına dayandırıldığı görülmektedir.</a:t>
            </a:r>
          </a:p>
          <a:p>
            <a:pPr algn="just">
              <a:buFont typeface="Wingdings" panose="05000000000000000000" pitchFamily="2" charset="2"/>
              <a:buChar char="Ø"/>
            </a:pPr>
            <a:r>
              <a:rPr lang="tr-TR" dirty="0">
                <a:solidFill>
                  <a:schemeClr val="tx1">
                    <a:lumMod val="95000"/>
                    <a:lumOff val="5000"/>
                  </a:schemeClr>
                </a:solidFill>
              </a:rPr>
              <a:t>442 Sayılı Köy Kanunu</a:t>
            </a:r>
          </a:p>
          <a:p>
            <a:pPr algn="just">
              <a:buFont typeface="Wingdings" panose="05000000000000000000" pitchFamily="2" charset="2"/>
              <a:buChar char="Ø"/>
            </a:pPr>
            <a:r>
              <a:rPr lang="tr-TR" dirty="0">
                <a:solidFill>
                  <a:schemeClr val="tx1">
                    <a:lumMod val="95000"/>
                    <a:lumOff val="5000"/>
                  </a:schemeClr>
                </a:solidFill>
              </a:rPr>
              <a:t>5393 Sayılı Belediye Kanunu gibi.</a:t>
            </a:r>
            <a:endParaRPr lang="tr-TR" sz="135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0AA3D6CE-3B62-4D85-869E-F755560BDFA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4203161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KIRSAL ALAN KAVRAMI</a:t>
            </a:r>
          </a:p>
        </p:txBody>
      </p:sp>
      <p:sp>
        <p:nvSpPr>
          <p:cNvPr id="9" name="İçerik Yer Tutucusu 2"/>
          <p:cNvSpPr>
            <a:spLocks noGrp="1"/>
          </p:cNvSpPr>
          <p:nvPr>
            <p:ph idx="1"/>
          </p:nvPr>
        </p:nvSpPr>
        <p:spPr>
          <a:xfrm>
            <a:off x="782857" y="1905545"/>
            <a:ext cx="7520222" cy="3382287"/>
          </a:xfrm>
        </p:spPr>
        <p:txBody>
          <a:bodyPr anchor="t">
            <a:noAutofit/>
          </a:bodyPr>
          <a:lstStyle/>
          <a:p>
            <a:pPr algn="just">
              <a:buFont typeface="Wingdings" panose="05000000000000000000" pitchFamily="2" charset="2"/>
              <a:buChar char="Ø"/>
            </a:pPr>
            <a:r>
              <a:rPr lang="tr-TR" sz="2000" b="1" dirty="0">
                <a:solidFill>
                  <a:schemeClr val="tx1">
                    <a:lumMod val="95000"/>
                    <a:lumOff val="5000"/>
                  </a:schemeClr>
                </a:solidFill>
              </a:rPr>
              <a:t>Fonksiyonel açıdan kırsal alan tanımlama: </a:t>
            </a:r>
            <a:r>
              <a:rPr lang="tr-TR" sz="2000" dirty="0">
                <a:solidFill>
                  <a:schemeClr val="tx1">
                    <a:lumMod val="95000"/>
                    <a:lumOff val="5000"/>
                  </a:schemeClr>
                </a:solidFill>
              </a:rPr>
              <a:t>bir yerleşmenin şehir sayılmasında nüfus faktörü tek bir ölçtü olamamaktadır. Bunun dışında; </a:t>
            </a:r>
          </a:p>
          <a:p>
            <a:pPr algn="just">
              <a:buFont typeface="Wingdings" panose="05000000000000000000" pitchFamily="2" charset="2"/>
              <a:buChar char="Ø"/>
            </a:pPr>
            <a:r>
              <a:rPr lang="tr-TR" sz="2000" dirty="0">
                <a:solidFill>
                  <a:schemeClr val="tx1">
                    <a:lumMod val="95000"/>
                    <a:lumOff val="5000"/>
                  </a:schemeClr>
                </a:solidFill>
              </a:rPr>
              <a:t>üretim özelliği (tarımdan tarım dışı alana kadar üretim özellikleri)</a:t>
            </a:r>
          </a:p>
          <a:p>
            <a:pPr algn="just">
              <a:buFont typeface="Wingdings" panose="05000000000000000000" pitchFamily="2" charset="2"/>
              <a:buChar char="Ø"/>
            </a:pPr>
            <a:r>
              <a:rPr lang="tr-TR" sz="2000" dirty="0">
                <a:solidFill>
                  <a:schemeClr val="tx1">
                    <a:lumMod val="95000"/>
                    <a:lumOff val="5000"/>
                  </a:schemeClr>
                </a:solidFill>
              </a:rPr>
              <a:t>yoğunluk (birim alana düşen nüfus- km2 veya ha gibi)</a:t>
            </a:r>
          </a:p>
          <a:p>
            <a:pPr algn="just">
              <a:buFont typeface="Wingdings" panose="05000000000000000000" pitchFamily="2" charset="2"/>
              <a:buChar char="Ø"/>
            </a:pPr>
            <a:r>
              <a:rPr lang="tr-TR" sz="2000" dirty="0">
                <a:solidFill>
                  <a:schemeClr val="tx1">
                    <a:lumMod val="95000"/>
                    <a:lumOff val="5000"/>
                  </a:schemeClr>
                </a:solidFill>
              </a:rPr>
              <a:t>büyüklük (nüfus hacmi)</a:t>
            </a:r>
          </a:p>
          <a:p>
            <a:pPr algn="just">
              <a:buFont typeface="Wingdings" panose="05000000000000000000" pitchFamily="2" charset="2"/>
              <a:buChar char="Ø"/>
            </a:pPr>
            <a:r>
              <a:rPr lang="tr-TR" sz="2000" dirty="0" err="1">
                <a:solidFill>
                  <a:schemeClr val="tx1">
                    <a:lumMod val="95000"/>
                    <a:lumOff val="5000"/>
                  </a:schemeClr>
                </a:solidFill>
              </a:rPr>
              <a:t>heterojenlik</a:t>
            </a:r>
            <a:r>
              <a:rPr lang="tr-TR" sz="2000" dirty="0">
                <a:solidFill>
                  <a:schemeClr val="tx1">
                    <a:lumMod val="95000"/>
                    <a:lumOff val="5000"/>
                  </a:schemeClr>
                </a:solidFill>
              </a:rPr>
              <a:t> (görünümdeki çeşitlilik olup, arazi kullanma işlevlerinin çeşitliliği ile ölçülür)</a:t>
            </a:r>
            <a:endParaRPr lang="tr-TR" sz="18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2F56E5F8-6DE6-4BB6-BE9E-0C733164BBD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4099593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KIRSAL ALAN KAVRAMI</a:t>
            </a:r>
          </a:p>
        </p:txBody>
      </p:sp>
      <p:sp>
        <p:nvSpPr>
          <p:cNvPr id="9" name="İçerik Yer Tutucusu 2"/>
          <p:cNvSpPr>
            <a:spLocks noGrp="1"/>
          </p:cNvSpPr>
          <p:nvPr>
            <p:ph idx="1"/>
          </p:nvPr>
        </p:nvSpPr>
        <p:spPr>
          <a:xfrm>
            <a:off x="782857" y="1905545"/>
            <a:ext cx="7520222" cy="3382287"/>
          </a:xfrm>
        </p:spPr>
        <p:txBody>
          <a:bodyPr anchor="t">
            <a:noAutofit/>
          </a:bodyPr>
          <a:lstStyle/>
          <a:p>
            <a:pPr algn="just">
              <a:buFont typeface="Wingdings" panose="05000000000000000000" pitchFamily="2" charset="2"/>
              <a:buChar char="Ø"/>
            </a:pPr>
            <a:r>
              <a:rPr lang="tr-TR" sz="2000" dirty="0">
                <a:solidFill>
                  <a:schemeClr val="tx1">
                    <a:lumMod val="95000"/>
                    <a:lumOff val="5000"/>
                  </a:schemeClr>
                </a:solidFill>
              </a:rPr>
              <a:t>Kırsal ekonominin son yıllardaki önemli özelliği her bir parçasında yapısal değişikliklerin olmasıdır. 1980’Ii yıllarda başta OECD ülkeleri olmak üzere pek çok ülkede kırsal ekonomiler bazı sorunlar içermekteydi. Bunlar (OECD, 1988):</a:t>
            </a:r>
          </a:p>
          <a:p>
            <a:pPr algn="just">
              <a:buFont typeface="Wingdings" panose="05000000000000000000" pitchFamily="2" charset="2"/>
              <a:buChar char="Ø"/>
            </a:pPr>
            <a:r>
              <a:rPr lang="tr-TR" sz="2000" dirty="0">
                <a:solidFill>
                  <a:schemeClr val="tx1">
                    <a:lumMod val="95000"/>
                    <a:lumOff val="5000"/>
                  </a:schemeClr>
                </a:solidFill>
              </a:rPr>
              <a:t>Üretim yapısının global piyasa talebine ayak uyduramaması,</a:t>
            </a:r>
          </a:p>
          <a:p>
            <a:pPr algn="just">
              <a:buFont typeface="Wingdings" panose="05000000000000000000" pitchFamily="2" charset="2"/>
              <a:buChar char="Ø"/>
            </a:pPr>
            <a:r>
              <a:rPr lang="tr-TR" sz="2000" dirty="0">
                <a:solidFill>
                  <a:schemeClr val="tx1">
                    <a:lumMod val="95000"/>
                    <a:lumOff val="5000"/>
                  </a:schemeClr>
                </a:solidFill>
              </a:rPr>
              <a:t>Yavaş kırsal iş büyümesi ve yüksek işsizlik,</a:t>
            </a:r>
          </a:p>
          <a:p>
            <a:pPr algn="just">
              <a:buFont typeface="Wingdings" panose="05000000000000000000" pitchFamily="2" charset="2"/>
              <a:buChar char="Ø"/>
            </a:pPr>
            <a:r>
              <a:rPr lang="tr-TR" sz="2000" dirty="0">
                <a:solidFill>
                  <a:schemeClr val="tx1">
                    <a:lumMod val="95000"/>
                    <a:lumOff val="5000"/>
                  </a:schemeClr>
                </a:solidFill>
              </a:rPr>
              <a:t>Kırsal nüfusun azalması ve riskleri,</a:t>
            </a:r>
          </a:p>
          <a:p>
            <a:pPr algn="just">
              <a:buFont typeface="Wingdings" panose="05000000000000000000" pitchFamily="2" charset="2"/>
              <a:buChar char="Ø"/>
            </a:pPr>
            <a:r>
              <a:rPr lang="tr-TR" sz="2000" dirty="0">
                <a:solidFill>
                  <a:schemeClr val="tx1">
                    <a:lumMod val="95000"/>
                    <a:lumOff val="5000"/>
                  </a:schemeClr>
                </a:solidFill>
              </a:rPr>
              <a:t>İnsan kaynaklan gelişiminde süregelen gerilemelerdir.</a:t>
            </a:r>
          </a:p>
        </p:txBody>
      </p:sp>
      <p:sp>
        <p:nvSpPr>
          <p:cNvPr id="10" name="Altbilgi Yer Tutucusu 1">
            <a:extLst>
              <a:ext uri="{FF2B5EF4-FFF2-40B4-BE49-F238E27FC236}">
                <a16:creationId xmlns="" xmlns:a16="http://schemas.microsoft.com/office/drawing/2014/main" id="{61749EBB-5AAB-4CBE-86D1-D8BDD1FA2A9E}"/>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96825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KIRSAL ALAN KAVRAMI</a:t>
            </a:r>
          </a:p>
        </p:txBody>
      </p:sp>
      <p:sp>
        <p:nvSpPr>
          <p:cNvPr id="9" name="İçerik Yer Tutucusu 2"/>
          <p:cNvSpPr>
            <a:spLocks noGrp="1"/>
          </p:cNvSpPr>
          <p:nvPr>
            <p:ph idx="1"/>
          </p:nvPr>
        </p:nvSpPr>
        <p:spPr>
          <a:xfrm>
            <a:off x="782857" y="1905545"/>
            <a:ext cx="7520222" cy="3382287"/>
          </a:xfrm>
        </p:spPr>
        <p:txBody>
          <a:bodyPr anchor="t">
            <a:noAutofit/>
          </a:bodyPr>
          <a:lstStyle/>
          <a:p>
            <a:pPr algn="just">
              <a:buFont typeface="Wingdings" panose="05000000000000000000" pitchFamily="2" charset="2"/>
              <a:buChar char="Ø"/>
            </a:pPr>
            <a:r>
              <a:rPr lang="tr-TR" sz="2400" dirty="0">
                <a:solidFill>
                  <a:schemeClr val="tx1">
                    <a:lumMod val="95000"/>
                    <a:lumOff val="5000"/>
                  </a:schemeClr>
                </a:solidFill>
              </a:rPr>
              <a:t>OECD ülkeleri gibi ülkemizde de kırsal bölgelerde sürekli bir nüfus azalması yaşanmaktadır. Demografik göstergeler bu eğilimin devam etmesi halinde yakın bir gelecekte bazı kırsal bölgelerde ekonomik hayatı tehdit edebilecek ölçüde nüfus</a:t>
            </a:r>
          </a:p>
          <a:p>
            <a:pPr algn="just">
              <a:buFont typeface="Wingdings" panose="05000000000000000000" pitchFamily="2" charset="2"/>
              <a:buChar char="Ø"/>
            </a:pPr>
            <a:r>
              <a:rPr lang="tr-TR" sz="2400" dirty="0">
                <a:solidFill>
                  <a:schemeClr val="tx1">
                    <a:lumMod val="95000"/>
                    <a:lumOff val="5000"/>
                  </a:schemeClr>
                </a:solidFill>
              </a:rPr>
              <a:t>kayıpları olabileceğini göstermektedir. Ancak birçok kırsal bölgede ekonomik yapıda farklı değişiklikler de yaşanmaktadır.</a:t>
            </a:r>
            <a:endParaRPr lang="tr-TR" sz="15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17D7CA4C-E840-4611-B77A-C1AEE50B8BF1}"/>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507673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KIRSAL ALAN KAVRAMI</a:t>
            </a:r>
          </a:p>
        </p:txBody>
      </p:sp>
      <p:sp>
        <p:nvSpPr>
          <p:cNvPr id="9" name="İçerik Yer Tutucusu 2"/>
          <p:cNvSpPr>
            <a:spLocks noGrp="1"/>
          </p:cNvSpPr>
          <p:nvPr>
            <p:ph idx="1"/>
          </p:nvPr>
        </p:nvSpPr>
        <p:spPr>
          <a:xfrm>
            <a:off x="782857" y="1905545"/>
            <a:ext cx="7520222" cy="3594990"/>
          </a:xfrm>
        </p:spPr>
        <p:txBody>
          <a:bodyPr anchor="t">
            <a:noAutofit/>
          </a:bodyPr>
          <a:lstStyle/>
          <a:p>
            <a:pPr algn="just">
              <a:buFont typeface="Wingdings" panose="05000000000000000000" pitchFamily="2" charset="2"/>
              <a:buChar char="Ø"/>
            </a:pPr>
            <a:r>
              <a:rPr lang="tr-TR" sz="2400" b="1" dirty="0"/>
              <a:t>Planlama açısından kırsal alan tanımlama: </a:t>
            </a:r>
            <a:r>
              <a:rPr lang="tr-TR" sz="2400" dirty="0"/>
              <a:t>belirli bir nüfus yoğunluğu ve idari yapılanma ölçeğinde planlama zorunluluğunun olması.</a:t>
            </a:r>
          </a:p>
          <a:p>
            <a:pPr algn="just">
              <a:buFont typeface="Wingdings" panose="05000000000000000000" pitchFamily="2" charset="2"/>
              <a:buChar char="Ø"/>
            </a:pPr>
            <a:r>
              <a:rPr lang="tr-TR" sz="2400" b="1" dirty="0"/>
              <a:t>Örnek: </a:t>
            </a:r>
            <a:r>
              <a:rPr lang="tr-TR" sz="2400" dirty="0"/>
              <a:t>3194 Sayılı İmar Kanuna göre nüfusu 5.000’i aşan belediyeler ve nüfusu 5.000’den az olsa bile ilçe merkezi belediyeleri</a:t>
            </a:r>
          </a:p>
          <a:p>
            <a:pPr algn="just">
              <a:buFont typeface="Wingdings" panose="05000000000000000000" pitchFamily="2" charset="2"/>
              <a:buChar char="Ø"/>
            </a:pPr>
            <a:r>
              <a:rPr lang="tr-TR" sz="2400" dirty="0"/>
              <a:t>yol istikamet planlarını yaptırmakta, nüfusu </a:t>
            </a:r>
            <a:r>
              <a:rPr lang="nb-NO" sz="2400" dirty="0"/>
              <a:t>10.000’i aşan belediyelerle nüfusu 10.000’den</a:t>
            </a:r>
            <a:r>
              <a:rPr lang="tr-TR" sz="2400" dirty="0"/>
              <a:t> az olan il merkez belediyelerinin imar planı ve kanalizasyon yaptırma zorunluluğu gibi.</a:t>
            </a:r>
            <a:endParaRPr lang="tr-TR" sz="1400" dirty="0"/>
          </a:p>
        </p:txBody>
      </p:sp>
      <p:sp>
        <p:nvSpPr>
          <p:cNvPr id="10" name="Altbilgi Yer Tutucusu 1">
            <a:extLst>
              <a:ext uri="{FF2B5EF4-FFF2-40B4-BE49-F238E27FC236}">
                <a16:creationId xmlns="" xmlns:a16="http://schemas.microsoft.com/office/drawing/2014/main" id="{FE9A5C1D-17F5-435C-A9EC-A1DA6EDE7E0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405380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KIRSAL ALAN KAVRAMI</a:t>
            </a:r>
          </a:p>
        </p:txBody>
      </p:sp>
      <p:sp>
        <p:nvSpPr>
          <p:cNvPr id="9" name="İçerik Yer Tutucusu 2"/>
          <p:cNvSpPr>
            <a:spLocks noGrp="1"/>
          </p:cNvSpPr>
          <p:nvPr>
            <p:ph idx="1"/>
          </p:nvPr>
        </p:nvSpPr>
        <p:spPr>
          <a:xfrm>
            <a:off x="782857" y="1905545"/>
            <a:ext cx="7520222" cy="3594990"/>
          </a:xfrm>
        </p:spPr>
        <p:txBody>
          <a:bodyPr anchor="t">
            <a:noAutofit/>
          </a:bodyPr>
          <a:lstStyle/>
          <a:p>
            <a:pPr algn="just">
              <a:buFont typeface="Wingdings" panose="05000000000000000000" pitchFamily="2" charset="2"/>
              <a:buChar char="Ø"/>
            </a:pPr>
            <a:r>
              <a:rPr lang="tr-TR" sz="2000" dirty="0">
                <a:solidFill>
                  <a:schemeClr val="tx1">
                    <a:lumMod val="95000"/>
                    <a:lumOff val="5000"/>
                  </a:schemeClr>
                </a:solidFill>
              </a:rPr>
              <a:t>Yerleşim alanı ve köy yerleşimleri – Yönetmelik (Md.4): </a:t>
            </a:r>
          </a:p>
          <a:p>
            <a:pPr algn="just">
              <a:buFont typeface="Wingdings" panose="05000000000000000000" pitchFamily="2" charset="2"/>
              <a:buChar char="Ø"/>
            </a:pPr>
            <a:r>
              <a:rPr lang="tr-TR" sz="2000" dirty="0">
                <a:solidFill>
                  <a:schemeClr val="tx1">
                    <a:lumMod val="95000"/>
                    <a:lumOff val="5000"/>
                  </a:schemeClr>
                </a:solidFill>
              </a:rPr>
              <a:t> </a:t>
            </a:r>
            <a:r>
              <a:rPr lang="tr-TR" sz="2000" b="1" dirty="0">
                <a:solidFill>
                  <a:schemeClr val="tx1">
                    <a:lumMod val="95000"/>
                    <a:lumOff val="5000"/>
                  </a:schemeClr>
                </a:solidFill>
              </a:rPr>
              <a:t>Yerleşik alan: </a:t>
            </a:r>
            <a:r>
              <a:rPr lang="tr-TR" sz="2000" dirty="0">
                <a:solidFill>
                  <a:schemeClr val="tx1">
                    <a:lumMod val="95000"/>
                    <a:lumOff val="5000"/>
                  </a:schemeClr>
                </a:solidFill>
              </a:rPr>
              <a:t>Belediye ve mücavir alan sınırları içindeki imar plânı bulunmayan mevcut yerleşmelerin (mahalle, köy ve mezralar) müstakbel gelişme alanlarının da içine alan ve sınırları Belediye Meclislerince karara bağlanan alanlar.</a:t>
            </a:r>
          </a:p>
          <a:p>
            <a:pPr algn="just">
              <a:buFont typeface="Wingdings" panose="05000000000000000000" pitchFamily="2" charset="2"/>
              <a:buChar char="Ø"/>
            </a:pPr>
            <a:r>
              <a:rPr lang="tr-TR" sz="2000" dirty="0">
                <a:solidFill>
                  <a:schemeClr val="tx1">
                    <a:lumMod val="95000"/>
                    <a:lumOff val="5000"/>
                  </a:schemeClr>
                </a:solidFill>
              </a:rPr>
              <a:t>Yerleşme alanı: İmar plânı sınırı içindeki yerleşik ve gelişme alanlarının tümü - imar plânının kapsadığı alan.</a:t>
            </a:r>
          </a:p>
          <a:p>
            <a:pPr algn="just">
              <a:buFont typeface="Wingdings" panose="05000000000000000000" pitchFamily="2" charset="2"/>
              <a:buChar char="Ø"/>
            </a:pPr>
            <a:r>
              <a:rPr lang="tr-TR" sz="2000" dirty="0">
                <a:solidFill>
                  <a:schemeClr val="tx1">
                    <a:lumMod val="95000"/>
                    <a:lumOff val="5000"/>
                  </a:schemeClr>
                </a:solidFill>
              </a:rPr>
              <a:t>Yerleşme alanı dışı (iskan dışı) alan: Her ölçekteki imar planı sınırı, yerleşik alan sınırı, belediye ve mücavir alan sınırları dışında kalan köy ve mezraların yerleşik alanı ve civarlarının dışında kalan alanlar.</a:t>
            </a:r>
            <a:endParaRPr lang="tr-TR" sz="12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E58FB8AE-9574-4C9C-95C2-03473FA888F2}"/>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9814963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a:solidFill>
                  <a:schemeClr val="tx1">
                    <a:lumMod val="95000"/>
                    <a:lumOff val="5000"/>
                  </a:schemeClr>
                </a:solidFill>
              </a:rPr>
              <a:t>Açıl, A.F. ve Demirci, R., 1984. Tarım Ekonomisi Dersleri, A.Ü. Ziraat Fakültesi Yayınları No:880, Ankara.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Amos</a:t>
            </a:r>
            <a:r>
              <a:rPr lang="tr-TR" sz="1400" dirty="0">
                <a:solidFill>
                  <a:schemeClr val="tx1">
                    <a:lumMod val="95000"/>
                    <a:lumOff val="5000"/>
                  </a:schemeClr>
                </a:solidFill>
              </a:rPr>
              <a:t>, O. M. </a:t>
            </a:r>
            <a:r>
              <a:rPr lang="tr-TR" sz="1400" dirty="0" err="1">
                <a:solidFill>
                  <a:schemeClr val="tx1">
                    <a:lumMod val="95000"/>
                    <a:lumOff val="5000"/>
                  </a:schemeClr>
                </a:solidFill>
              </a:rPr>
              <a:t>Jr</a:t>
            </a:r>
            <a:r>
              <a:rPr lang="tr-TR" sz="1400" dirty="0">
                <a:solidFill>
                  <a:schemeClr val="tx1">
                    <a:lumMod val="95000"/>
                    <a:lumOff val="5000"/>
                  </a:schemeClr>
                </a:solidFill>
              </a:rPr>
              <a:t>. 1989. An </a:t>
            </a:r>
            <a:r>
              <a:rPr lang="tr-TR" sz="1400" dirty="0" err="1">
                <a:solidFill>
                  <a:schemeClr val="tx1">
                    <a:lumMod val="95000"/>
                    <a:lumOff val="5000"/>
                  </a:schemeClr>
                </a:solidFill>
              </a:rPr>
              <a:t>Inquiry</a:t>
            </a:r>
            <a:r>
              <a:rPr lang="tr-TR" sz="1400" dirty="0">
                <a:solidFill>
                  <a:schemeClr val="tx1">
                    <a:lumMod val="95000"/>
                    <a:lumOff val="5000"/>
                  </a:schemeClr>
                </a:solidFill>
              </a:rPr>
              <a:t> </a:t>
            </a:r>
            <a:r>
              <a:rPr lang="tr-TR" sz="1400" dirty="0" err="1">
                <a:solidFill>
                  <a:schemeClr val="tx1">
                    <a:lumMod val="95000"/>
                    <a:lumOff val="5000"/>
                  </a:schemeClr>
                </a:solidFill>
              </a:rPr>
              <a:t>into</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Causes</a:t>
            </a:r>
            <a:r>
              <a:rPr lang="tr-TR" sz="1400" dirty="0">
                <a:solidFill>
                  <a:schemeClr val="tx1">
                    <a:lumMod val="95000"/>
                    <a:lumOff val="5000"/>
                  </a:schemeClr>
                </a:solidFill>
              </a:rPr>
              <a:t> of </a:t>
            </a:r>
            <a:r>
              <a:rPr lang="tr-TR" sz="1400" dirty="0" err="1">
                <a:solidFill>
                  <a:schemeClr val="tx1">
                    <a:lumMod val="95000"/>
                    <a:lumOff val="5000"/>
                  </a:schemeClr>
                </a:solidFill>
              </a:rPr>
              <a:t>Increasing</a:t>
            </a:r>
            <a:r>
              <a:rPr lang="tr-TR" sz="1400" dirty="0">
                <a:solidFill>
                  <a:schemeClr val="tx1">
                    <a:lumMod val="95000"/>
                    <a:lumOff val="5000"/>
                  </a:schemeClr>
                </a:solidFill>
              </a:rPr>
              <a:t> </a:t>
            </a:r>
            <a:r>
              <a:rPr lang="tr-TR" sz="1400" dirty="0" err="1">
                <a:solidFill>
                  <a:schemeClr val="tx1">
                    <a:lumMod val="95000"/>
                    <a:lumOff val="5000"/>
                  </a:schemeClr>
                </a:solidFill>
              </a:rPr>
              <a:t>Regional</a:t>
            </a:r>
            <a:r>
              <a:rPr lang="tr-TR" sz="1400" dirty="0">
                <a:solidFill>
                  <a:schemeClr val="tx1">
                    <a:lumMod val="95000"/>
                    <a:lumOff val="5000"/>
                  </a:schemeClr>
                </a:solidFill>
              </a:rPr>
              <a:t> </a:t>
            </a:r>
            <a:r>
              <a:rPr lang="tr-TR" sz="1400" dirty="0" err="1">
                <a:solidFill>
                  <a:schemeClr val="tx1">
                    <a:lumMod val="95000"/>
                    <a:lumOff val="5000"/>
                  </a:schemeClr>
                </a:solidFill>
              </a:rPr>
              <a:t>Income</a:t>
            </a:r>
            <a:r>
              <a:rPr lang="tr-TR" sz="1400" dirty="0">
                <a:solidFill>
                  <a:schemeClr val="tx1">
                    <a:lumMod val="95000"/>
                    <a:lumOff val="5000"/>
                  </a:schemeClr>
                </a:solidFill>
              </a:rPr>
              <a:t> </a:t>
            </a:r>
            <a:r>
              <a:rPr lang="tr-TR" sz="1400" dirty="0" err="1">
                <a:solidFill>
                  <a:schemeClr val="tx1">
                    <a:lumMod val="95000"/>
                    <a:lumOff val="5000"/>
                  </a:schemeClr>
                </a:solidFill>
              </a:rPr>
              <a:t>Inequality</a:t>
            </a:r>
            <a:r>
              <a:rPr lang="tr-TR" sz="1400" dirty="0">
                <a:solidFill>
                  <a:schemeClr val="tx1">
                    <a:lumMod val="95000"/>
                    <a:lumOff val="5000"/>
                  </a:schemeClr>
                </a:solidFill>
              </a:rPr>
              <a:t> in </a:t>
            </a:r>
            <a:r>
              <a:rPr lang="tr-TR" sz="1400" dirty="0" err="1">
                <a:solidFill>
                  <a:schemeClr val="tx1">
                    <a:lumMod val="95000"/>
                    <a:lumOff val="5000"/>
                  </a:schemeClr>
                </a:solidFill>
              </a:rPr>
              <a:t>the</a:t>
            </a:r>
            <a:r>
              <a:rPr lang="tr-TR" sz="1400" dirty="0">
                <a:solidFill>
                  <a:schemeClr val="tx1">
                    <a:lumMod val="95000"/>
                    <a:lumOff val="5000"/>
                  </a:schemeClr>
                </a:solidFill>
              </a:rPr>
              <a:t> United </a:t>
            </a:r>
            <a:r>
              <a:rPr lang="tr-TR" sz="1400" dirty="0" err="1">
                <a:solidFill>
                  <a:schemeClr val="tx1">
                    <a:lumMod val="95000"/>
                    <a:lumOff val="5000"/>
                  </a:schemeClr>
                </a:solidFill>
              </a:rPr>
              <a:t>States</a:t>
            </a:r>
            <a:r>
              <a:rPr lang="tr-TR" sz="1400" dirty="0">
                <a:solidFill>
                  <a:schemeClr val="tx1">
                    <a:lumMod val="95000"/>
                    <a:lumOff val="5000"/>
                  </a:schemeClr>
                </a:solidFill>
              </a:rPr>
              <a:t>, </a:t>
            </a:r>
            <a:r>
              <a:rPr lang="tr-TR" sz="1400" dirty="0" err="1">
                <a:solidFill>
                  <a:schemeClr val="tx1">
                    <a:lumMod val="95000"/>
                    <a:lumOff val="5000"/>
                  </a:schemeClr>
                </a:solidFill>
              </a:rPr>
              <a:t>Review</a:t>
            </a:r>
            <a:r>
              <a:rPr lang="tr-TR" sz="1400" dirty="0">
                <a:solidFill>
                  <a:schemeClr val="tx1">
                    <a:lumMod val="95000"/>
                    <a:lumOff val="5000"/>
                  </a:schemeClr>
                </a:solidFill>
              </a:rPr>
              <a:t> of </a:t>
            </a:r>
            <a:r>
              <a:rPr lang="tr-TR" sz="1400" dirty="0" err="1">
                <a:solidFill>
                  <a:schemeClr val="tx1">
                    <a:lumMod val="95000"/>
                    <a:lumOff val="5000"/>
                  </a:schemeClr>
                </a:solidFill>
              </a:rPr>
              <a:t>Regional</a:t>
            </a:r>
            <a:r>
              <a:rPr lang="tr-TR" sz="1400" dirty="0">
                <a:solidFill>
                  <a:schemeClr val="tx1">
                    <a:lumMod val="95000"/>
                    <a:lumOff val="5000"/>
                  </a:schemeClr>
                </a:solidFill>
              </a:rPr>
              <a:t> </a:t>
            </a:r>
            <a:r>
              <a:rPr lang="tr-TR" sz="1400" dirty="0" err="1">
                <a:solidFill>
                  <a:schemeClr val="tx1">
                    <a:lumMod val="95000"/>
                    <a:lumOff val="5000"/>
                  </a:schemeClr>
                </a:solidFill>
              </a:rPr>
              <a:t>Studies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19-2:1-13.</a:t>
            </a:r>
          </a:p>
          <a:p>
            <a:pPr algn="just">
              <a:lnSpc>
                <a:spcPct val="100000"/>
              </a:lnSpc>
              <a:buFont typeface="Wingdings" panose="05000000000000000000" pitchFamily="2" charset="2"/>
              <a:buChar char="Ø"/>
            </a:pPr>
            <a:r>
              <a:rPr lang="tr-TR" sz="1400" dirty="0">
                <a:solidFill>
                  <a:schemeClr val="tx1">
                    <a:lumMod val="95000"/>
                    <a:lumOff val="5000"/>
                  </a:schemeClr>
                </a:solidFill>
              </a:rPr>
              <a:t>Bağcı, Y., 1998. Toprak Ağalığı ve Kırsal Dönüşüm. Adıyaman İli Boztepe Köyü </a:t>
            </a:r>
            <a:r>
              <a:rPr lang="tr-TR" sz="1400" dirty="0" err="1">
                <a:solidFill>
                  <a:schemeClr val="tx1">
                    <a:lumMod val="95000"/>
                    <a:lumOff val="5000"/>
                  </a:schemeClr>
                </a:solidFill>
              </a:rPr>
              <a:t>Vak'a</a:t>
            </a:r>
            <a:r>
              <a:rPr lang="tr-TR" sz="1400" dirty="0">
                <a:solidFill>
                  <a:schemeClr val="tx1">
                    <a:lumMod val="95000"/>
                    <a:lumOff val="5000"/>
                  </a:schemeClr>
                </a:solidFill>
              </a:rPr>
              <a:t> İncelemesi, H.Ü. Sosyal Bilimler Enstitüsü Sosyoloji Anabilim Dalı Yüksek Lisans Tezi, Ankara.</a:t>
            </a:r>
          </a:p>
          <a:p>
            <a:pPr algn="just">
              <a:lnSpc>
                <a:spcPct val="100000"/>
              </a:lnSpc>
              <a:buFont typeface="Wingdings" panose="05000000000000000000" pitchFamily="2" charset="2"/>
              <a:buChar char="Ø"/>
            </a:pPr>
            <a:r>
              <a:rPr lang="tr-TR" sz="1400" dirty="0">
                <a:solidFill>
                  <a:schemeClr val="tx1">
                    <a:lumMod val="95000"/>
                    <a:lumOff val="5000"/>
                  </a:schemeClr>
                </a:solidFill>
              </a:rPr>
              <a:t>Berkeley, H., </a:t>
            </a:r>
            <a:r>
              <a:rPr lang="tr-TR" sz="1400" dirty="0" err="1">
                <a:solidFill>
                  <a:schemeClr val="tx1">
                    <a:lumMod val="95000"/>
                    <a:lumOff val="5000"/>
                  </a:schemeClr>
                </a:solidFill>
              </a:rPr>
              <a:t>Campbell</a:t>
            </a:r>
            <a:r>
              <a:rPr lang="tr-TR" sz="1400" dirty="0">
                <a:solidFill>
                  <a:schemeClr val="tx1">
                    <a:lumMod val="95000"/>
                    <a:lumOff val="5000"/>
                  </a:schemeClr>
                </a:solidFill>
              </a:rPr>
              <a:t>, D., Carter, C., </a:t>
            </a:r>
            <a:r>
              <a:rPr lang="tr-TR" sz="1400" dirty="0" err="1">
                <a:solidFill>
                  <a:schemeClr val="tx1">
                    <a:lumMod val="95000"/>
                    <a:lumOff val="5000"/>
                  </a:schemeClr>
                </a:solidFill>
              </a:rPr>
              <a:t>Gamble</a:t>
            </a:r>
            <a:r>
              <a:rPr lang="tr-TR" sz="1400" dirty="0">
                <a:solidFill>
                  <a:schemeClr val="tx1">
                    <a:lumMod val="95000"/>
                    <a:lumOff val="5000"/>
                  </a:schemeClr>
                </a:solidFill>
              </a:rPr>
              <a:t>, B., </a:t>
            </a:r>
            <a:r>
              <a:rPr lang="tr-TR" sz="1400" dirty="0" err="1">
                <a:solidFill>
                  <a:schemeClr val="tx1">
                    <a:lumMod val="95000"/>
                    <a:lumOff val="5000"/>
                  </a:schemeClr>
                </a:solidFill>
              </a:rPr>
              <a:t>Hibbs</a:t>
            </a:r>
            <a:r>
              <a:rPr lang="tr-TR" sz="1400" dirty="0">
                <a:solidFill>
                  <a:schemeClr val="tx1">
                    <a:lumMod val="95000"/>
                    <a:lumOff val="5000"/>
                  </a:schemeClr>
                </a:solidFill>
              </a:rPr>
              <a:t>, J., Lee, B., </a:t>
            </a:r>
            <a:r>
              <a:rPr lang="tr-TR" sz="1400" dirty="0" err="1">
                <a:solidFill>
                  <a:schemeClr val="tx1">
                    <a:lumMod val="95000"/>
                    <a:lumOff val="5000"/>
                  </a:schemeClr>
                </a:solidFill>
              </a:rPr>
              <a:t>Meadowcroft</a:t>
            </a:r>
            <a:r>
              <a:rPr lang="tr-TR" sz="1400" dirty="0">
                <a:solidFill>
                  <a:schemeClr val="tx1">
                    <a:lumMod val="95000"/>
                    <a:lumOff val="5000"/>
                  </a:schemeClr>
                </a:solidFill>
              </a:rPr>
              <a:t>, J., Morris, J., North, R.D., </a:t>
            </a:r>
            <a:r>
              <a:rPr lang="tr-TR" sz="1400" dirty="0" err="1">
                <a:solidFill>
                  <a:schemeClr val="tx1">
                    <a:lumMod val="95000"/>
                    <a:lumOff val="5000"/>
                  </a:schemeClr>
                </a:solidFill>
              </a:rPr>
              <a:t>Rickard</a:t>
            </a:r>
            <a:r>
              <a:rPr lang="tr-TR" sz="1400" dirty="0">
                <a:solidFill>
                  <a:schemeClr val="tx1">
                    <a:lumMod val="95000"/>
                    <a:lumOff val="5000"/>
                  </a:schemeClr>
                </a:solidFill>
              </a:rPr>
              <a:t>, S., </a:t>
            </a:r>
            <a:r>
              <a:rPr lang="tr-TR" sz="1400" dirty="0" err="1">
                <a:solidFill>
                  <a:schemeClr val="tx1">
                    <a:lumMod val="95000"/>
                    <a:lumOff val="5000"/>
                  </a:schemeClr>
                </a:solidFill>
              </a:rPr>
              <a:t>Stockdale</a:t>
            </a:r>
            <a:r>
              <a:rPr lang="tr-TR" sz="1400" dirty="0">
                <a:solidFill>
                  <a:schemeClr val="tx1">
                    <a:lumMod val="95000"/>
                    <a:lumOff val="5000"/>
                  </a:schemeClr>
                </a:solidFill>
              </a:rPr>
              <a:t>, A. &amp; </a:t>
            </a:r>
            <a:r>
              <a:rPr lang="tr-TR" sz="1400" dirty="0" err="1">
                <a:solidFill>
                  <a:schemeClr val="tx1">
                    <a:lumMod val="95000"/>
                    <a:lumOff val="5000"/>
                  </a:schemeClr>
                </a:solidFill>
              </a:rPr>
              <a:t>Withrington</a:t>
            </a:r>
            <a:r>
              <a:rPr lang="tr-TR" sz="1400" dirty="0">
                <a:solidFill>
                  <a:schemeClr val="tx1">
                    <a:lumMod val="95000"/>
                    <a:lumOff val="5000"/>
                  </a:schemeClr>
                </a:solidFill>
              </a:rPr>
              <a:t>, P., 2005. </a:t>
            </a:r>
            <a:r>
              <a:rPr lang="tr-TR" sz="1400" dirty="0" err="1">
                <a:solidFill>
                  <a:schemeClr val="tx1">
                    <a:lumMod val="95000"/>
                    <a:lumOff val="5000"/>
                  </a:schemeClr>
                </a:solidFill>
              </a:rPr>
              <a:t>The</a:t>
            </a:r>
            <a:r>
              <a:rPr lang="tr-TR" sz="1400" dirty="0">
                <a:solidFill>
                  <a:schemeClr val="tx1">
                    <a:lumMod val="95000"/>
                    <a:lumOff val="5000"/>
                  </a:schemeClr>
                </a:solidFill>
              </a:rPr>
              <a:t> New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Economy</a:t>
            </a:r>
            <a:r>
              <a:rPr lang="tr-TR" sz="1400" dirty="0">
                <a:solidFill>
                  <a:schemeClr val="tx1">
                    <a:lumMod val="95000"/>
                    <a:lumOff val="5000"/>
                  </a:schemeClr>
                </a:solidFill>
              </a:rPr>
              <a:t>: </a:t>
            </a:r>
            <a:r>
              <a:rPr lang="tr-TR" sz="1400" dirty="0" err="1">
                <a:solidFill>
                  <a:schemeClr val="tx1">
                    <a:lumMod val="95000"/>
                    <a:lumOff val="5000"/>
                  </a:schemeClr>
                </a:solidFill>
              </a:rPr>
              <a:t>Change</a:t>
            </a:r>
            <a:r>
              <a:rPr lang="tr-TR" sz="1400" dirty="0">
                <a:solidFill>
                  <a:schemeClr val="tx1">
                    <a:lumMod val="95000"/>
                    <a:lumOff val="5000"/>
                  </a:schemeClr>
                </a:solidFill>
              </a:rPr>
              <a:t>, </a:t>
            </a:r>
            <a:r>
              <a:rPr lang="tr-TR" sz="1400" dirty="0" err="1">
                <a:solidFill>
                  <a:schemeClr val="tx1">
                    <a:lumMod val="95000"/>
                    <a:lumOff val="5000"/>
                  </a:schemeClr>
                </a:solidFill>
              </a:rPr>
              <a:t>Dynamism</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Government</a:t>
            </a:r>
            <a:r>
              <a:rPr lang="tr-TR" sz="1400" dirty="0">
                <a:solidFill>
                  <a:schemeClr val="tx1">
                    <a:lumMod val="95000"/>
                    <a:lumOff val="5000"/>
                  </a:schemeClr>
                </a:solidFill>
              </a:rPr>
              <a:t> </a:t>
            </a:r>
            <a:r>
              <a:rPr lang="tr-TR" sz="1400" dirty="0" err="1">
                <a:solidFill>
                  <a:schemeClr val="tx1">
                    <a:lumMod val="95000"/>
                    <a:lumOff val="5000"/>
                  </a:schemeClr>
                </a:solidFill>
              </a:rPr>
              <a:t>Policy</a:t>
            </a:r>
            <a:r>
              <a:rPr lang="tr-TR" sz="1400" dirty="0">
                <a:solidFill>
                  <a:schemeClr val="tx1">
                    <a:lumMod val="95000"/>
                    <a:lumOff val="5000"/>
                  </a:schemeClr>
                </a:solidFill>
              </a:rPr>
              <a:t>, </a:t>
            </a:r>
            <a:r>
              <a:rPr lang="tr-TR" sz="1400" dirty="0" err="1">
                <a:solidFill>
                  <a:schemeClr val="tx1">
                    <a:lumMod val="95000"/>
                    <a:lumOff val="5000"/>
                  </a:schemeClr>
                </a:solidFill>
              </a:rPr>
              <a:t>Institute</a:t>
            </a:r>
            <a:r>
              <a:rPr lang="tr-TR" sz="1400" dirty="0">
                <a:solidFill>
                  <a:schemeClr val="tx1">
                    <a:lumMod val="95000"/>
                    <a:lumOff val="5000"/>
                  </a:schemeClr>
                </a:solidFill>
              </a:rPr>
              <a:t> of </a:t>
            </a:r>
            <a:r>
              <a:rPr lang="tr-TR" sz="1400" dirty="0" err="1">
                <a:solidFill>
                  <a:schemeClr val="tx1">
                    <a:lumMod val="95000"/>
                    <a:lumOff val="5000"/>
                  </a:schemeClr>
                </a:solidFill>
              </a:rPr>
              <a:t>Economic</a:t>
            </a:r>
            <a:r>
              <a:rPr lang="tr-TR" sz="1400" dirty="0">
                <a:solidFill>
                  <a:schemeClr val="tx1">
                    <a:lumMod val="95000"/>
                    <a:lumOff val="5000"/>
                  </a:schemeClr>
                </a:solidFill>
              </a:rPr>
              <a:t> </a:t>
            </a:r>
            <a:r>
              <a:rPr lang="tr-TR" sz="1400" dirty="0" err="1">
                <a:solidFill>
                  <a:schemeClr val="tx1">
                    <a:lumMod val="95000"/>
                    <a:lumOff val="5000"/>
                  </a:schemeClr>
                </a:solidFill>
              </a:rPr>
              <a:t>Affairs</a:t>
            </a:r>
            <a:r>
              <a:rPr lang="tr-TR" sz="1400" dirty="0">
                <a:solidFill>
                  <a:schemeClr val="tx1">
                    <a:lumMod val="95000"/>
                    <a:lumOff val="5000"/>
                  </a:schemeClr>
                </a:solidFill>
              </a:rPr>
              <a:t>, </a:t>
            </a:r>
            <a:r>
              <a:rPr lang="tr-TR" sz="1400" dirty="0" err="1">
                <a:solidFill>
                  <a:schemeClr val="tx1">
                    <a:lumMod val="95000"/>
                    <a:lumOff val="5000"/>
                  </a:schemeClr>
                </a:solidFill>
              </a:rPr>
              <a:t>London</a:t>
            </a:r>
            <a:r>
              <a:rPr lang="tr-TR" sz="1400" dirty="0">
                <a:solidFill>
                  <a:schemeClr val="tx1">
                    <a:lumMod val="95000"/>
                    <a:lumOff val="5000"/>
                  </a:schemeClr>
                </a:solidFill>
              </a:rPr>
              <a:t>, UK.</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Cabus</a:t>
            </a:r>
            <a:r>
              <a:rPr lang="tr-TR" sz="1400" dirty="0">
                <a:solidFill>
                  <a:schemeClr val="tx1">
                    <a:lumMod val="95000"/>
                    <a:lumOff val="5000"/>
                  </a:schemeClr>
                </a:solidFill>
              </a:rPr>
              <a:t>, P.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Vanhaverbeke</a:t>
            </a:r>
            <a:r>
              <a:rPr lang="tr-TR" sz="1400" dirty="0">
                <a:solidFill>
                  <a:schemeClr val="tx1">
                    <a:lumMod val="95000"/>
                    <a:lumOff val="5000"/>
                  </a:schemeClr>
                </a:solidFill>
              </a:rPr>
              <a:t>, W., 2003.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Ecponomics</a:t>
            </a:r>
            <a:r>
              <a:rPr lang="tr-TR" sz="1400" dirty="0">
                <a:solidFill>
                  <a:schemeClr val="tx1">
                    <a:lumMod val="95000"/>
                    <a:lumOff val="5000"/>
                  </a:schemeClr>
                </a:solidFill>
              </a:rPr>
              <a:t> of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Areas</a:t>
            </a:r>
            <a:r>
              <a:rPr lang="tr-TR" sz="1400" dirty="0">
                <a:solidFill>
                  <a:schemeClr val="tx1">
                    <a:lumMod val="95000"/>
                    <a:lumOff val="5000"/>
                  </a:schemeClr>
                </a:solidFill>
              </a:rPr>
              <a:t> in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Proximity</a:t>
            </a:r>
            <a:r>
              <a:rPr lang="tr-TR" sz="1400" dirty="0">
                <a:solidFill>
                  <a:schemeClr val="tx1">
                    <a:lumMod val="95000"/>
                    <a:lumOff val="5000"/>
                  </a:schemeClr>
                </a:solidFill>
              </a:rPr>
              <a:t> of Urban Networks: </a:t>
            </a:r>
            <a:r>
              <a:rPr lang="tr-TR" sz="1400" dirty="0" err="1">
                <a:solidFill>
                  <a:schemeClr val="tx1">
                    <a:lumMod val="95000"/>
                    <a:lumOff val="5000"/>
                  </a:schemeClr>
                </a:solidFill>
              </a:rPr>
              <a:t>Evidence</a:t>
            </a:r>
            <a:r>
              <a:rPr lang="tr-TR" sz="1400" dirty="0">
                <a:solidFill>
                  <a:schemeClr val="tx1">
                    <a:lumMod val="95000"/>
                    <a:lumOff val="5000"/>
                  </a:schemeClr>
                </a:solidFill>
              </a:rPr>
              <a:t> </a:t>
            </a:r>
            <a:r>
              <a:rPr lang="tr-TR" sz="1400" dirty="0" err="1">
                <a:solidFill>
                  <a:schemeClr val="tx1">
                    <a:lumMod val="95000"/>
                    <a:lumOff val="5000"/>
                  </a:schemeClr>
                </a:solidFill>
              </a:rPr>
              <a:t>from</a:t>
            </a:r>
            <a:r>
              <a:rPr lang="tr-TR" sz="1400" dirty="0">
                <a:solidFill>
                  <a:schemeClr val="tx1">
                    <a:lumMod val="95000"/>
                    <a:lumOff val="5000"/>
                  </a:schemeClr>
                </a:solidFill>
              </a:rPr>
              <a:t> </a:t>
            </a:r>
            <a:r>
              <a:rPr lang="tr-TR" sz="1400" dirty="0" err="1">
                <a:solidFill>
                  <a:schemeClr val="tx1">
                    <a:lumMod val="95000"/>
                    <a:lumOff val="5000"/>
                  </a:schemeClr>
                </a:solidFill>
              </a:rPr>
              <a:t>Flanders</a:t>
            </a:r>
            <a:r>
              <a:rPr lang="tr-TR" sz="1400" dirty="0">
                <a:solidFill>
                  <a:schemeClr val="tx1">
                    <a:lumMod val="95000"/>
                    <a:lumOff val="5000"/>
                  </a:schemeClr>
                </a:solidFill>
              </a:rPr>
              <a:t>, </a:t>
            </a:r>
            <a:r>
              <a:rPr lang="tr-TR" sz="1400" dirty="0" err="1">
                <a:solidFill>
                  <a:schemeClr val="tx1">
                    <a:lumMod val="95000"/>
                    <a:lumOff val="5000"/>
                  </a:schemeClr>
                </a:solidFill>
              </a:rPr>
              <a:t>Tijdschrift</a:t>
            </a:r>
            <a:r>
              <a:rPr lang="tr-TR" sz="1400" dirty="0">
                <a:solidFill>
                  <a:schemeClr val="tx1">
                    <a:lumMod val="95000"/>
                    <a:lumOff val="5000"/>
                  </a:schemeClr>
                </a:solidFill>
              </a:rPr>
              <a:t> </a:t>
            </a:r>
            <a:r>
              <a:rPr lang="tr-TR" sz="1400" dirty="0" err="1">
                <a:solidFill>
                  <a:schemeClr val="tx1">
                    <a:lumMod val="95000"/>
                    <a:lumOff val="5000"/>
                  </a:schemeClr>
                </a:solidFill>
              </a:rPr>
              <a:t>voor</a:t>
            </a:r>
            <a:r>
              <a:rPr lang="tr-TR" sz="1400" dirty="0">
                <a:solidFill>
                  <a:schemeClr val="tx1">
                    <a:lumMod val="95000"/>
                    <a:lumOff val="5000"/>
                  </a:schemeClr>
                </a:solidFill>
              </a:rPr>
              <a:t> </a:t>
            </a:r>
            <a:r>
              <a:rPr lang="tr-TR" sz="1400" dirty="0" err="1">
                <a:solidFill>
                  <a:schemeClr val="tx1">
                    <a:lumMod val="95000"/>
                    <a:lumOff val="5000"/>
                  </a:schemeClr>
                </a:solidFill>
              </a:rPr>
              <a:t>Economische</a:t>
            </a:r>
            <a:r>
              <a:rPr lang="tr-TR" sz="1400" dirty="0">
                <a:solidFill>
                  <a:schemeClr val="tx1">
                    <a:lumMod val="95000"/>
                    <a:lumOff val="5000"/>
                  </a:schemeClr>
                </a:solidFill>
              </a:rPr>
              <a:t> en </a:t>
            </a:r>
            <a:r>
              <a:rPr lang="tr-TR" sz="1400" dirty="0" err="1">
                <a:solidFill>
                  <a:schemeClr val="tx1">
                    <a:lumMod val="95000"/>
                    <a:lumOff val="5000"/>
                  </a:schemeClr>
                </a:solidFill>
              </a:rPr>
              <a:t>Sociale</a:t>
            </a:r>
            <a:r>
              <a:rPr lang="tr-TR" sz="1400" dirty="0">
                <a:solidFill>
                  <a:schemeClr val="tx1">
                    <a:lumMod val="95000"/>
                    <a:lumOff val="5000"/>
                  </a:schemeClr>
                </a:solidFill>
              </a:rPr>
              <a:t> </a:t>
            </a:r>
            <a:r>
              <a:rPr lang="tr-TR" sz="1400" dirty="0" err="1">
                <a:solidFill>
                  <a:schemeClr val="tx1">
                    <a:lumMod val="95000"/>
                    <a:lumOff val="5000"/>
                  </a:schemeClr>
                </a:solidFill>
              </a:rPr>
              <a:t>Geografie</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94, No:2:230–245.</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Castle</a:t>
            </a:r>
            <a:r>
              <a:rPr lang="tr-TR" sz="1400" dirty="0">
                <a:solidFill>
                  <a:schemeClr val="tx1">
                    <a:lumMod val="95000"/>
                    <a:lumOff val="5000"/>
                  </a:schemeClr>
                </a:solidFill>
              </a:rPr>
              <a:t>, E.N., 1990. A </a:t>
            </a:r>
            <a:r>
              <a:rPr lang="tr-TR" sz="1400" dirty="0" err="1">
                <a:solidFill>
                  <a:schemeClr val="tx1">
                    <a:lumMod val="95000"/>
                    <a:lumOff val="5000"/>
                  </a:schemeClr>
                </a:solidFill>
              </a:rPr>
              <a:t>Conceptual</a:t>
            </a:r>
            <a:r>
              <a:rPr lang="tr-TR" sz="1400" dirty="0">
                <a:solidFill>
                  <a:schemeClr val="tx1">
                    <a:lumMod val="95000"/>
                    <a:lumOff val="5000"/>
                  </a:schemeClr>
                </a:solidFill>
              </a:rPr>
              <a:t> Framework fort he </a:t>
            </a:r>
            <a:r>
              <a:rPr lang="tr-TR" sz="1400" dirty="0" err="1">
                <a:solidFill>
                  <a:schemeClr val="tx1">
                    <a:lumMod val="95000"/>
                    <a:lumOff val="5000"/>
                  </a:schemeClr>
                </a:solidFill>
              </a:rPr>
              <a:t>Study</a:t>
            </a:r>
            <a:r>
              <a:rPr lang="tr-TR" sz="1400" dirty="0">
                <a:solidFill>
                  <a:schemeClr val="tx1">
                    <a:lumMod val="95000"/>
                    <a:lumOff val="5000"/>
                  </a:schemeClr>
                </a:solidFill>
              </a:rPr>
              <a:t> of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Places</a:t>
            </a:r>
            <a:r>
              <a:rPr lang="tr-TR" sz="1400" dirty="0">
                <a:solidFill>
                  <a:schemeClr val="tx1">
                    <a:lumMod val="95000"/>
                    <a:lumOff val="5000"/>
                  </a:schemeClr>
                </a:solidFill>
              </a:rPr>
              <a:t>, </a:t>
            </a:r>
            <a:r>
              <a:rPr lang="tr-TR" sz="1400" dirty="0" err="1">
                <a:solidFill>
                  <a:schemeClr val="tx1">
                    <a:lumMod val="95000"/>
                    <a:lumOff val="5000"/>
                  </a:schemeClr>
                </a:solidFill>
              </a:rPr>
              <a:t>American</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(80)3:621-631.</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Cinemre</a:t>
            </a:r>
            <a:r>
              <a:rPr lang="tr-TR" sz="1400" dirty="0">
                <a:solidFill>
                  <a:schemeClr val="tx1">
                    <a:lumMod val="95000"/>
                    <a:lumOff val="5000"/>
                  </a:schemeClr>
                </a:solidFill>
              </a:rPr>
              <a:t>, H.A., 1999. Tarım Ekonomisi, II. Baskı, </a:t>
            </a:r>
            <a:r>
              <a:rPr lang="tr-TR" sz="1400" dirty="0" err="1">
                <a:solidFill>
                  <a:schemeClr val="tx1">
                    <a:lumMod val="95000"/>
                    <a:lumOff val="5000"/>
                  </a:schemeClr>
                </a:solidFill>
              </a:rPr>
              <a:t>O.M.Ü.Ziraat</a:t>
            </a:r>
            <a:r>
              <a:rPr lang="tr-TR" sz="1400" dirty="0">
                <a:solidFill>
                  <a:schemeClr val="tx1">
                    <a:lumMod val="95000"/>
                    <a:lumOff val="5000"/>
                  </a:schemeClr>
                </a:solidFill>
              </a:rPr>
              <a:t> Fakültesi Ders Kitabı No:11, Samsun</a:t>
            </a:r>
            <a:r>
              <a:rPr lang="tr-TR" sz="1400" dirty="0" smtClean="0">
                <a:solidFill>
                  <a:schemeClr val="tx1">
                    <a:lumMod val="95000"/>
                    <a:lumOff val="5000"/>
                  </a:schemeClr>
                </a:solidFill>
              </a:rPr>
              <a:t>.</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699477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12440</TotalTime>
  <Words>1483</Words>
  <Application>Microsoft Office PowerPoint</Application>
  <PresentationFormat>Ekran Gösterisi (4:3)</PresentationFormat>
  <Paragraphs>81</Paragraphs>
  <Slides>13</Slides>
  <Notes>1</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13</vt:i4>
      </vt:variant>
    </vt:vector>
  </HeadingPairs>
  <TitlesOfParts>
    <vt:vector size="21" baseType="lpstr">
      <vt:lpstr>ＭＳ Ｐゴシック</vt:lpstr>
      <vt:lpstr>Arial</vt:lpstr>
      <vt:lpstr>Calibri</vt:lpstr>
      <vt:lpstr>Century Gothic</vt:lpstr>
      <vt:lpstr>Wingdings</vt:lpstr>
      <vt:lpstr>ekonomi</vt:lpstr>
      <vt:lpstr>1_Rics</vt:lpstr>
      <vt:lpstr>h.t.</vt:lpstr>
      <vt:lpstr>PowerPoint Sunusu</vt:lpstr>
      <vt:lpstr>KIRSAL ALAN KAVRAMI</vt:lpstr>
      <vt:lpstr>KIRSAL ALAN KAVRAMI</vt:lpstr>
      <vt:lpstr>KIRSAL ALAN KAVRAMI</vt:lpstr>
      <vt:lpstr>KIRSAL ALAN KAVRAMI</vt:lpstr>
      <vt:lpstr>KIRSAL ALAN KAVRAMI</vt:lpstr>
      <vt:lpstr>KIRSAL ALAN KAVRAMI</vt:lpstr>
      <vt:lpstr>KIRSAL ALAN KAVRAMI</vt:lpstr>
      <vt:lpstr>KAYNAKLAR</vt:lpstr>
      <vt:lpstr>KAYNAKLAR</vt:lpstr>
      <vt:lpstr>KAYNAKLAR</vt:lpstr>
      <vt:lpstr>KAYNAKLAR</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sinan güneş</cp:lastModifiedBy>
  <cp:revision>812</cp:revision>
  <cp:lastPrinted>2016-10-24T07:53:35Z</cp:lastPrinted>
  <dcterms:created xsi:type="dcterms:W3CDTF">2016-09-18T09:35:24Z</dcterms:created>
  <dcterms:modified xsi:type="dcterms:W3CDTF">2020-02-24T12:39:02Z</dcterms:modified>
</cp:coreProperties>
</file>