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 id="2147483804" r:id="rId2"/>
  </p:sldMasterIdLst>
  <p:notesMasterIdLst>
    <p:notesMasterId r:id="rId12"/>
  </p:notesMasterIdLst>
  <p:handoutMasterIdLst>
    <p:handoutMasterId r:id="rId13"/>
  </p:handoutMasterIdLst>
  <p:sldIdLst>
    <p:sldId id="256" r:id="rId3"/>
    <p:sldId id="257" r:id="rId4"/>
    <p:sldId id="258" r:id="rId5"/>
    <p:sldId id="259" r:id="rId6"/>
    <p:sldId id="262" r:id="rId7"/>
    <p:sldId id="265" r:id="rId8"/>
    <p:sldId id="260" r:id="rId9"/>
    <p:sldId id="261" r:id="rId10"/>
    <p:sldId id="263"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0" d="100"/>
          <a:sy n="100" d="100"/>
        </p:scale>
        <p:origin x="-204"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pPr/>
              <a:t>27.11.2019</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pPr/>
              <a:t>‹#›</a:t>
            </a:fld>
            <a:endParaRPr lang="tr-TR"/>
          </a:p>
        </p:txBody>
      </p:sp>
    </p:spTree>
    <p:extLst>
      <p:ext uri="{BB962C8B-B14F-4D97-AF65-F5344CB8AC3E}">
        <p14:creationId xmlns:p14="http://schemas.microsoft.com/office/powerpoint/2010/main" xmlns=""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pPr/>
              <a:t>27.11.2019</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pPr/>
              <a:t>‹#›</a:t>
            </a:fld>
            <a:endParaRPr lang="tr-TR"/>
          </a:p>
        </p:txBody>
      </p:sp>
    </p:spTree>
    <p:extLst>
      <p:ext uri="{BB962C8B-B14F-4D97-AF65-F5344CB8AC3E}">
        <p14:creationId xmlns:p14="http://schemas.microsoft.com/office/powerpoint/2010/main" xmlns=""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solidFill>
                  <a:srgbClr val="ECE9C6"/>
                </a:solidFill>
              </a:rPr>
              <a:pPr/>
              <a:t>11/27/2019</a:t>
            </a:fld>
            <a:endParaRPr lang="en-US" dirty="0">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solidFill>
                  <a:srgbClr val="ECE9C6"/>
                </a:solidFill>
              </a:rPr>
              <a:pPr/>
              <a:t>‹#›</a:t>
            </a:fld>
            <a:endParaRPr lang="en-US" dirty="0">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Tree>
    <p:extLst>
      <p:ext uri="{BB962C8B-B14F-4D97-AF65-F5344CB8AC3E}">
        <p14:creationId xmlns:p14="http://schemas.microsoft.com/office/powerpoint/2010/main" xmlns="" val="38280227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solidFill>
                  <a:srgbClr val="895D1D"/>
                </a:solidFill>
              </a:rPr>
              <a:pPr/>
              <a:t>11/27/2019</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28341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solidFill>
                  <a:srgbClr val="895D1D"/>
                </a:solidFill>
              </a:rPr>
              <a:pPr/>
              <a:t>11/27/2019</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3587404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7"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xmlns="" val="382356060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xmlns="" val="1381612006"/>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xmlns="" val="113849185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6" name="Footer Placeholder 5"/>
          <p:cNvSpPr>
            <a:spLocks noGrp="1"/>
          </p:cNvSpPr>
          <p:nvPr>
            <p:ph type="ftr" sz="quarter" idx="11"/>
          </p:nvPr>
        </p:nvSpPr>
        <p:spPr/>
        <p:txBody>
          <a:bodyPr/>
          <a:lstStyle/>
          <a:p>
            <a:endParaRPr lang="en-US" dirty="0">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xmlns="" val="2970100397"/>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8" name="Footer Placeholder 7"/>
          <p:cNvSpPr>
            <a:spLocks noGrp="1"/>
          </p:cNvSpPr>
          <p:nvPr>
            <p:ph type="ftr" sz="quarter" idx="11"/>
          </p:nvPr>
        </p:nvSpPr>
        <p:spPr/>
        <p:txBody>
          <a:bodyPr/>
          <a:lstStyle/>
          <a:p>
            <a:endParaRPr lang="en-US" dirty="0">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xmlns="" val="951640897"/>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4" name="Footer Placeholder 3"/>
          <p:cNvSpPr>
            <a:spLocks noGrp="1"/>
          </p:cNvSpPr>
          <p:nvPr>
            <p:ph type="ftr" sz="quarter" idx="11"/>
          </p:nvPr>
        </p:nvSpPr>
        <p:spPr/>
        <p:txBody>
          <a:bodyPr/>
          <a:lstStyle/>
          <a:p>
            <a:endParaRPr lang="en-US" dirty="0">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xmlns="" val="3796240308"/>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3" name="Footer Placeholder 2"/>
          <p:cNvSpPr>
            <a:spLocks noGrp="1"/>
          </p:cNvSpPr>
          <p:nvPr>
            <p:ph type="ftr" sz="quarter" idx="11"/>
          </p:nvPr>
        </p:nvSpPr>
        <p:spPr/>
        <p:txBody>
          <a:bodyPr/>
          <a:lstStyle/>
          <a:p>
            <a:endParaRPr lang="en-US" dirty="0">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xmlns="" val="4182712702"/>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6" name="Footer Placeholder 5"/>
          <p:cNvSpPr>
            <a:spLocks noGrp="1"/>
          </p:cNvSpPr>
          <p:nvPr>
            <p:ph type="ftr" sz="quarter" idx="11"/>
          </p:nvPr>
        </p:nvSpPr>
        <p:spPr/>
        <p:txBody>
          <a:bodyPr/>
          <a:lstStyle/>
          <a:p>
            <a:endParaRPr lang="en-US" dirty="0">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xmlns="" val="411650868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solidFill>
                  <a:srgbClr val="895D1D"/>
                </a:solidFill>
              </a:rPr>
              <a:pPr/>
              <a:t>11/27/2019</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tr-TR"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3398093731"/>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6" name="Footer Placeholder 5"/>
          <p:cNvSpPr>
            <a:spLocks noGrp="1"/>
          </p:cNvSpPr>
          <p:nvPr>
            <p:ph type="ftr" sz="quarter" idx="11"/>
          </p:nvPr>
        </p:nvSpPr>
        <p:spPr>
          <a:xfrm>
            <a:off x="533400" y="6172200"/>
            <a:ext cx="5811724" cy="365125"/>
          </a:xfrm>
        </p:spPr>
        <p:txBody>
          <a:bodyPr/>
          <a:lstStyle/>
          <a:p>
            <a:endParaRPr lang="en-US" dirty="0">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xmlns="" val="3952385763"/>
      </p:ext>
    </p:extLst>
  </p:cSld>
  <p:clrMapOvr>
    <a:masterClrMapping/>
  </p:clrMapOvr>
  <p:hf sldNum="0"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4" name="Footer Placeholder 3"/>
          <p:cNvSpPr>
            <a:spLocks noGrp="1"/>
          </p:cNvSpPr>
          <p:nvPr>
            <p:ph type="ftr" sz="quarter" idx="11"/>
          </p:nvPr>
        </p:nvSpPr>
        <p:spPr/>
        <p:txBody>
          <a:bodyPr/>
          <a:lstStyle/>
          <a:p>
            <a:endParaRPr lang="en-US" dirty="0">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xmlns="" val="375096709"/>
      </p:ext>
    </p:extLst>
  </p:cSld>
  <p:clrMapOvr>
    <a:masterClrMapping/>
  </p:clrMapOvr>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xmlns="" val="1852631219"/>
      </p:ext>
    </p:extLst>
  </p:cSld>
  <p:clrMapOvr>
    <a:masterClrMapping/>
  </p:clrMapOvr>
  <p:hf sldNum="0"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defTabSz="457200"/>
            <a:r>
              <a:rPr lang="en-US" sz="8000" dirty="0">
                <a:solidFill>
                  <a:prstClr val="white"/>
                </a:solidFill>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algn="r" defTabSz="457200"/>
            <a:r>
              <a:rPr lang="en-US" sz="8000" dirty="0">
                <a:solidFill>
                  <a:prstClr val="white"/>
                </a:solidFill>
              </a:rPr>
              <a:t>”</a:t>
            </a:r>
          </a:p>
        </p:txBody>
      </p:sp>
    </p:spTree>
    <p:extLst>
      <p:ext uri="{BB962C8B-B14F-4D97-AF65-F5344CB8AC3E}">
        <p14:creationId xmlns:p14="http://schemas.microsoft.com/office/powerpoint/2010/main" xmlns="" val="2074896871"/>
      </p:ext>
    </p:extLst>
  </p:cSld>
  <p:clrMapOvr>
    <a:masterClrMapping/>
  </p:clrMapOvr>
  <p:hf sldNum="0"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xmlns="" val="3748124609"/>
      </p:ext>
    </p:extLst>
  </p:cSld>
  <p:clrMapOvr>
    <a:masterClrMapping/>
  </p:clrMapOvr>
  <p:hf sldNum="0"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defTabSz="457200"/>
            <a:r>
              <a:rPr lang="en-US" sz="8000" dirty="0">
                <a:solidFill>
                  <a:prstClr val="white"/>
                </a:solidFill>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algn="r" defTabSz="457200"/>
            <a:r>
              <a:rPr lang="en-US" sz="8000" dirty="0">
                <a:solidFill>
                  <a:prstClr val="white"/>
                </a:solidFill>
              </a:rPr>
              <a:t>”</a:t>
            </a:r>
          </a:p>
        </p:txBody>
      </p:sp>
    </p:spTree>
    <p:extLst>
      <p:ext uri="{BB962C8B-B14F-4D97-AF65-F5344CB8AC3E}">
        <p14:creationId xmlns:p14="http://schemas.microsoft.com/office/powerpoint/2010/main" xmlns="" val="1997837377"/>
      </p:ext>
    </p:extLst>
  </p:cSld>
  <p:clrMapOvr>
    <a:masterClrMapping/>
  </p:clrMapOvr>
  <p:hf sldNum="0"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xmlns="" val="3016674144"/>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xmlns="" val="2055067034"/>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xmlns="" val="363523302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solidFill>
                  <a:srgbClr val="895D1D"/>
                </a:solidFill>
              </a:rPr>
              <a:pPr/>
              <a:t>11/27/2019</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xmlns="" val="4461420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solidFill>
                  <a:srgbClr val="895D1D"/>
                </a:solidFill>
              </a:rPr>
              <a:pPr/>
              <a:t>11/27/2019</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tr-TR"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extLst>
      <p:ext uri="{BB962C8B-B14F-4D97-AF65-F5344CB8AC3E}">
        <p14:creationId xmlns:p14="http://schemas.microsoft.com/office/powerpoint/2010/main" xmlns="" val="68922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solidFill>
                  <a:srgbClr val="895D1D"/>
                </a:solidFill>
              </a:rPr>
              <a:pPr/>
              <a:t>11/27/2019</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363562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solidFill>
                  <a:srgbClr val="895D1D"/>
                </a:solidFill>
              </a:rPr>
              <a:pPr/>
              <a:t>11/27/2019</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6480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solidFill>
                  <a:srgbClr val="895D1D"/>
                </a:solidFill>
              </a:rPr>
              <a:pPr/>
              <a:t>11/27/2019</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xmlns="" val="199851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solidFill>
                  <a:srgbClr val="895D1D"/>
                </a:solidFill>
              </a:rPr>
              <a:pPr/>
              <a:t>11/27/2019</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xmlns="" val="1623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solidFill>
                  <a:srgbClr val="895D1D"/>
                </a:solidFill>
              </a:rPr>
              <a:pPr/>
              <a:t>11/27/2019</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xmlns="" val="276540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11/27/2019</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xmlns="" val="156989259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1"/>
            </a:gs>
            <a:gs pos="100000">
              <a:schemeClr val="bg2">
                <a:shade val="96000"/>
                <a:satMod val="120000"/>
                <a:lumMod val="90000"/>
              </a:schemeClr>
            </a:gs>
          </a:gsLst>
          <a:lin ang="1620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defTabSz="457200"/>
            <a:fld id="{F1909345-DEE0-4B07-8E32-441AC9DA095E}" type="datetime1">
              <a:rPr lang="en-US" smtClean="0">
                <a:solidFill>
                  <a:srgbClr val="895D1D"/>
                </a:solidFill>
              </a:rPr>
              <a:pPr defTabSz="457200"/>
              <a:t>11/27/2019</a:t>
            </a:fld>
            <a:endParaRPr lang="en-US" dirty="0">
              <a:solidFill>
                <a:srgbClr val="895D1D"/>
              </a:solidFill>
            </a:endParaRP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defTabSz="457200"/>
            <a:endParaRPr lang="en-US" dirty="0">
              <a:solidFill>
                <a:srgbClr val="895D1D"/>
              </a:solidFill>
            </a:endParaRP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pPr defTabSz="457200"/>
            <a:fld id="{F36DD0FD-55B0-48C4-8AF2-8A69533EDFC3}" type="slidenum">
              <a:rPr lang="en-US" smtClean="0">
                <a:solidFill>
                  <a:srgbClr val="895D1D"/>
                </a:solidFill>
              </a:rPr>
              <a:pPr defTabSz="457200"/>
              <a:t>‹#›</a:t>
            </a:fld>
            <a:endParaRPr lang="en-US" dirty="0">
              <a:solidFill>
                <a:srgbClr val="895D1D"/>
              </a:solidFill>
            </a:endParaRPr>
          </a:p>
        </p:txBody>
      </p:sp>
    </p:spTree>
    <p:extLst>
      <p:ext uri="{BB962C8B-B14F-4D97-AF65-F5344CB8AC3E}">
        <p14:creationId xmlns:p14="http://schemas.microsoft.com/office/powerpoint/2010/main" xmlns="" val="3707268846"/>
      </p:ext>
    </p:extLst>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 id="2147483821" r:id="rId17"/>
  </p:sldLayoutIdLst>
  <p:hf sldNum="0"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2724150"/>
            <a:ext cx="8648700" cy="1152128"/>
          </a:xfrm>
        </p:spPr>
        <p:txBody>
          <a:bodyPr>
            <a:normAutofit/>
          </a:bodyPr>
          <a:lstStyle/>
          <a:p>
            <a:pPr lvl="0" algn="ctr">
              <a:spcBef>
                <a:spcPct val="20000"/>
              </a:spcBef>
              <a:spcAft>
                <a:spcPts val="600"/>
              </a:spcAft>
            </a:pPr>
            <a:r>
              <a:rPr lang="tr-TR" sz="5000" b="1" cap="none" dirty="0" smtClean="0">
                <a:ln>
                  <a:noFill/>
                </a:ln>
                <a:solidFill>
                  <a:schemeClr val="bg1"/>
                </a:solidFill>
                <a:ea typeface="+mn-ea"/>
                <a:cs typeface="+mn-cs"/>
              </a:rPr>
              <a:t>el-Mâ’ide 5/51-59</a:t>
            </a:r>
            <a:endParaRPr lang="tr-TR" sz="4000" b="1" dirty="0">
              <a:solidFill>
                <a:schemeClr val="bg1"/>
              </a:solidFill>
            </a:endParaRPr>
          </a:p>
        </p:txBody>
      </p:sp>
    </p:spTree>
    <p:extLst>
      <p:ext uri="{BB962C8B-B14F-4D97-AF65-F5344CB8AC3E}">
        <p14:creationId xmlns:p14="http://schemas.microsoft.com/office/powerpoint/2010/main" xmlns="" val="25264289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3400" y="365760"/>
            <a:ext cx="6402468" cy="597746"/>
          </a:xfrm>
        </p:spPr>
        <p:txBody>
          <a:bodyPr/>
          <a:lstStyle/>
          <a:p>
            <a:r>
              <a:rPr lang="tr-TR" dirty="0" smtClean="0">
                <a:solidFill>
                  <a:schemeClr val="bg1"/>
                </a:solidFill>
              </a:rPr>
              <a:t>Sureyi Takdim</a:t>
            </a:r>
            <a:endParaRPr lang="tr-TR" dirty="0">
              <a:solidFill>
                <a:schemeClr val="bg1"/>
              </a:solidFill>
            </a:endParaRPr>
          </a:p>
        </p:txBody>
      </p:sp>
      <p:sp>
        <p:nvSpPr>
          <p:cNvPr id="3" name="Metin Yer Tutucusu 2"/>
          <p:cNvSpPr>
            <a:spLocks noGrp="1"/>
          </p:cNvSpPr>
          <p:nvPr>
            <p:ph type="body" idx="1"/>
          </p:nvPr>
        </p:nvSpPr>
        <p:spPr>
          <a:xfrm>
            <a:off x="533400" y="1268730"/>
            <a:ext cx="8530590" cy="5589269"/>
          </a:xfrm>
        </p:spPr>
        <p:txBody>
          <a:bodyPr>
            <a:normAutofit/>
          </a:bodyPr>
          <a:lstStyle/>
          <a:p>
            <a:r>
              <a:rPr lang="tr-TR" dirty="0" smtClean="0">
                <a:solidFill>
                  <a:schemeClr val="bg1"/>
                </a:solidFill>
              </a:rPr>
              <a:t>Hicretten sonra 5-10 yılları arasında inmiştir.</a:t>
            </a:r>
          </a:p>
          <a:p>
            <a:r>
              <a:rPr lang="tr-TR" dirty="0" smtClean="0">
                <a:solidFill>
                  <a:schemeClr val="bg1"/>
                </a:solidFill>
              </a:rPr>
              <a:t>Medine Dönemi, </a:t>
            </a:r>
            <a:r>
              <a:rPr lang="tr-TR" dirty="0" err="1" smtClean="0">
                <a:solidFill>
                  <a:schemeClr val="bg1"/>
                </a:solidFill>
              </a:rPr>
              <a:t>Uhud</a:t>
            </a:r>
            <a:r>
              <a:rPr lang="tr-TR" dirty="0" smtClean="0">
                <a:solidFill>
                  <a:schemeClr val="bg1"/>
                </a:solidFill>
              </a:rPr>
              <a:t> savaşının ardından.</a:t>
            </a:r>
          </a:p>
          <a:p>
            <a:r>
              <a:rPr lang="tr-TR" dirty="0" smtClean="0">
                <a:solidFill>
                  <a:schemeClr val="bg1"/>
                </a:solidFill>
              </a:rPr>
              <a:t>Parça parça uzun bir süreçte inmiştir.</a:t>
            </a:r>
          </a:p>
          <a:p>
            <a:r>
              <a:rPr lang="tr-TR" dirty="0" smtClean="0">
                <a:solidFill>
                  <a:schemeClr val="bg1"/>
                </a:solidFill>
              </a:rPr>
              <a:t>Son ayetinin en son </a:t>
            </a:r>
            <a:r>
              <a:rPr lang="tr-TR" dirty="0" err="1" smtClean="0">
                <a:solidFill>
                  <a:schemeClr val="bg1"/>
                </a:solidFill>
              </a:rPr>
              <a:t>vahyedilen</a:t>
            </a:r>
            <a:r>
              <a:rPr lang="tr-TR" dirty="0" smtClean="0">
                <a:solidFill>
                  <a:schemeClr val="bg1"/>
                </a:solidFill>
              </a:rPr>
              <a:t> ayet olduğuna dair bir rivayet vardır. (</a:t>
            </a:r>
            <a:r>
              <a:rPr lang="tr-TR" dirty="0" err="1" smtClean="0">
                <a:solidFill>
                  <a:schemeClr val="bg1"/>
                </a:solidFill>
              </a:rPr>
              <a:t>Buhârî</a:t>
            </a:r>
            <a:r>
              <a:rPr lang="tr-TR" dirty="0" smtClean="0">
                <a:solidFill>
                  <a:schemeClr val="bg1"/>
                </a:solidFill>
              </a:rPr>
              <a:t>, </a:t>
            </a:r>
            <a:r>
              <a:rPr lang="tr-TR" dirty="0" err="1" smtClean="0">
                <a:solidFill>
                  <a:schemeClr val="bg1"/>
                </a:solidFill>
              </a:rPr>
              <a:t>Ferâiz</a:t>
            </a:r>
            <a:r>
              <a:rPr lang="tr-TR" dirty="0" smtClean="0">
                <a:solidFill>
                  <a:schemeClr val="bg1"/>
                </a:solidFill>
              </a:rPr>
              <a:t>, 14.)</a:t>
            </a:r>
          </a:p>
          <a:p>
            <a:r>
              <a:rPr lang="tr-TR" dirty="0" smtClean="0">
                <a:solidFill>
                  <a:schemeClr val="bg1"/>
                </a:solidFill>
              </a:rPr>
              <a:t>İşlediği Konular:</a:t>
            </a:r>
          </a:p>
          <a:p>
            <a:r>
              <a:rPr lang="tr-TR" dirty="0" smtClean="0">
                <a:solidFill>
                  <a:schemeClr val="bg1"/>
                </a:solidFill>
              </a:rPr>
              <a:t>	Yetimler</a:t>
            </a:r>
          </a:p>
          <a:p>
            <a:r>
              <a:rPr lang="tr-TR" dirty="0">
                <a:solidFill>
                  <a:schemeClr val="bg1"/>
                </a:solidFill>
              </a:rPr>
              <a:t>	</a:t>
            </a:r>
            <a:r>
              <a:rPr lang="tr-TR" dirty="0" smtClean="0">
                <a:solidFill>
                  <a:schemeClr val="bg1"/>
                </a:solidFill>
              </a:rPr>
              <a:t>Mirasın Hükümleri</a:t>
            </a:r>
          </a:p>
          <a:p>
            <a:r>
              <a:rPr lang="tr-TR" dirty="0">
                <a:solidFill>
                  <a:schemeClr val="bg1"/>
                </a:solidFill>
              </a:rPr>
              <a:t>	</a:t>
            </a:r>
            <a:r>
              <a:rPr lang="tr-TR" dirty="0" smtClean="0">
                <a:solidFill>
                  <a:schemeClr val="bg1"/>
                </a:solidFill>
              </a:rPr>
              <a:t>Kadın ve Erkeklerle İlgili Çeşitli Hükümler</a:t>
            </a:r>
          </a:p>
          <a:p>
            <a:r>
              <a:rPr lang="tr-TR" dirty="0">
                <a:solidFill>
                  <a:schemeClr val="bg1"/>
                </a:solidFill>
              </a:rPr>
              <a:t>	</a:t>
            </a:r>
            <a:r>
              <a:rPr lang="tr-TR" dirty="0" smtClean="0">
                <a:solidFill>
                  <a:schemeClr val="bg1"/>
                </a:solidFill>
              </a:rPr>
              <a:t>Aile </a:t>
            </a:r>
          </a:p>
          <a:p>
            <a:r>
              <a:rPr lang="tr-TR" dirty="0">
                <a:solidFill>
                  <a:schemeClr val="bg1"/>
                </a:solidFill>
              </a:rPr>
              <a:t>	</a:t>
            </a:r>
            <a:r>
              <a:rPr lang="tr-TR" dirty="0" smtClean="0">
                <a:solidFill>
                  <a:schemeClr val="bg1"/>
                </a:solidFill>
              </a:rPr>
              <a:t>Münafıkların ve Medine Yahudilerinin Eleştirilmesi</a:t>
            </a:r>
          </a:p>
          <a:p>
            <a:r>
              <a:rPr lang="tr-TR" dirty="0">
                <a:solidFill>
                  <a:schemeClr val="bg1"/>
                </a:solidFill>
              </a:rPr>
              <a:t>	</a:t>
            </a:r>
            <a:r>
              <a:rPr lang="tr-TR" dirty="0" smtClean="0">
                <a:solidFill>
                  <a:schemeClr val="bg1"/>
                </a:solidFill>
              </a:rPr>
              <a:t>Namaz ve Abdest</a:t>
            </a:r>
          </a:p>
          <a:p>
            <a:r>
              <a:rPr lang="tr-TR" dirty="0">
                <a:solidFill>
                  <a:schemeClr val="bg1"/>
                </a:solidFill>
              </a:rPr>
              <a:t>	</a:t>
            </a:r>
            <a:r>
              <a:rPr lang="tr-TR" dirty="0" smtClean="0">
                <a:solidFill>
                  <a:schemeClr val="bg1"/>
                </a:solidFill>
              </a:rPr>
              <a:t>Tevhit</a:t>
            </a:r>
          </a:p>
          <a:p>
            <a:r>
              <a:rPr lang="tr-TR" dirty="0" smtClean="0">
                <a:solidFill>
                  <a:schemeClr val="bg1"/>
                </a:solidFill>
              </a:rPr>
              <a:t>	Hristiyanlara Uyarı</a:t>
            </a:r>
          </a:p>
          <a:p>
            <a:endParaRPr lang="tr-TR" dirty="0" smtClean="0">
              <a:solidFill>
                <a:schemeClr val="bg1"/>
              </a:solidFill>
            </a:endParaRPr>
          </a:p>
          <a:p>
            <a:endParaRPr lang="tr-TR" dirty="0" smtClean="0">
              <a:solidFill>
                <a:schemeClr val="bg1"/>
              </a:solidFill>
            </a:endParaRPr>
          </a:p>
          <a:p>
            <a:endParaRPr lang="tr-TR" dirty="0"/>
          </a:p>
        </p:txBody>
      </p:sp>
    </p:spTree>
    <p:extLst>
      <p:ext uri="{BB962C8B-B14F-4D97-AF65-F5344CB8AC3E}">
        <p14:creationId xmlns:p14="http://schemas.microsoft.com/office/powerpoint/2010/main" xmlns="" val="2321558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9144000" cy="845819"/>
          </a:xfrm>
        </p:spPr>
        <p:txBody>
          <a:bodyPr/>
          <a:lstStyle/>
          <a:p>
            <a:pPr algn="ctr"/>
            <a:r>
              <a:rPr lang="tr-TR" dirty="0" smtClean="0">
                <a:solidFill>
                  <a:schemeClr val="bg1"/>
                </a:solidFill>
              </a:rPr>
              <a:t>Surenin Zihin </a:t>
            </a:r>
            <a:r>
              <a:rPr lang="tr-TR" dirty="0" err="1" smtClean="0">
                <a:solidFill>
                  <a:schemeClr val="bg1"/>
                </a:solidFill>
              </a:rPr>
              <a:t>HAritası</a:t>
            </a:r>
            <a:endParaRPr lang="tr-TR" dirty="0">
              <a:solidFill>
                <a:schemeClr val="bg1"/>
              </a:solidFill>
            </a:endParaRPr>
          </a:p>
        </p:txBody>
      </p:sp>
      <p:sp>
        <p:nvSpPr>
          <p:cNvPr id="3" name="Metin Yer Tutucusu 2"/>
          <p:cNvSpPr>
            <a:spLocks noGrp="1"/>
          </p:cNvSpPr>
          <p:nvPr>
            <p:ph type="body" idx="1"/>
          </p:nvPr>
        </p:nvSpPr>
        <p:spPr>
          <a:xfrm>
            <a:off x="0" y="960121"/>
            <a:ext cx="9144000" cy="5897880"/>
          </a:xfrm>
        </p:spPr>
        <p:txBody>
          <a:bodyPr numCol="2">
            <a:noAutofit/>
          </a:bodyPr>
          <a:lstStyle/>
          <a:p>
            <a:pPr marL="514350" indent="-514350">
              <a:lnSpc>
                <a:spcPct val="170000"/>
              </a:lnSpc>
              <a:buFont typeface="+mj-lt"/>
              <a:buAutoNum type="arabicPeriod"/>
            </a:pPr>
            <a:r>
              <a:rPr lang="tr-TR" sz="1200" dirty="0">
                <a:solidFill>
                  <a:schemeClr val="bg1"/>
                </a:solidFill>
              </a:rPr>
              <a:t>Yetimler Meselesi 1-10</a:t>
            </a:r>
          </a:p>
          <a:p>
            <a:pPr marL="514350" indent="-514350">
              <a:lnSpc>
                <a:spcPct val="170000"/>
              </a:lnSpc>
              <a:buFont typeface="+mj-lt"/>
              <a:buAutoNum type="arabicPeriod"/>
            </a:pPr>
            <a:r>
              <a:rPr lang="tr-TR" sz="1200" dirty="0" smtClean="0">
                <a:solidFill>
                  <a:schemeClr val="bg1"/>
                </a:solidFill>
              </a:rPr>
              <a:t>Mirasın </a:t>
            </a:r>
            <a:r>
              <a:rPr lang="tr-TR" sz="1200" dirty="0">
                <a:solidFill>
                  <a:schemeClr val="bg1"/>
                </a:solidFill>
              </a:rPr>
              <a:t>Hükümleri </a:t>
            </a:r>
            <a:r>
              <a:rPr lang="tr-TR" sz="1200" dirty="0" smtClean="0">
                <a:solidFill>
                  <a:schemeClr val="bg1"/>
                </a:solidFill>
              </a:rPr>
              <a:t>11-14</a:t>
            </a:r>
            <a:r>
              <a:rPr lang="tr-TR" sz="1200" dirty="0">
                <a:solidFill>
                  <a:schemeClr val="bg1"/>
                </a:solidFill>
              </a:rPr>
              <a:t>, 176.</a:t>
            </a:r>
          </a:p>
          <a:p>
            <a:pPr marL="514350" indent="-514350">
              <a:lnSpc>
                <a:spcPct val="170000"/>
              </a:lnSpc>
              <a:buFont typeface="+mj-lt"/>
              <a:buAutoNum type="arabicPeriod"/>
            </a:pPr>
            <a:r>
              <a:rPr lang="tr-TR" sz="1200" dirty="0" smtClean="0">
                <a:solidFill>
                  <a:schemeClr val="bg1"/>
                </a:solidFill>
              </a:rPr>
              <a:t>Zina </a:t>
            </a:r>
            <a:r>
              <a:rPr lang="tr-TR" sz="1200" dirty="0">
                <a:solidFill>
                  <a:schemeClr val="bg1"/>
                </a:solidFill>
              </a:rPr>
              <a:t>Suçu ve Cezası 15-18</a:t>
            </a:r>
          </a:p>
          <a:p>
            <a:pPr marL="514350" indent="-514350">
              <a:lnSpc>
                <a:spcPct val="170000"/>
              </a:lnSpc>
              <a:buFont typeface="+mj-lt"/>
              <a:buAutoNum type="arabicPeriod"/>
            </a:pPr>
            <a:r>
              <a:rPr lang="tr-TR" sz="1200" dirty="0" smtClean="0">
                <a:solidFill>
                  <a:schemeClr val="bg1"/>
                </a:solidFill>
              </a:rPr>
              <a:t>Müşriklerin </a:t>
            </a:r>
            <a:r>
              <a:rPr lang="tr-TR" sz="1200" dirty="0">
                <a:solidFill>
                  <a:schemeClr val="bg1"/>
                </a:solidFill>
              </a:rPr>
              <a:t>Kadınların Miras Olabileceğine Dair Algılarına Eleştiri 19-21</a:t>
            </a:r>
          </a:p>
          <a:p>
            <a:pPr marL="514350" indent="-514350">
              <a:lnSpc>
                <a:spcPct val="170000"/>
              </a:lnSpc>
              <a:buFont typeface="+mj-lt"/>
              <a:buAutoNum type="arabicPeriod"/>
            </a:pPr>
            <a:r>
              <a:rPr lang="tr-TR" sz="1200" dirty="0" smtClean="0">
                <a:solidFill>
                  <a:schemeClr val="bg1"/>
                </a:solidFill>
              </a:rPr>
              <a:t>Evlenilmesi </a:t>
            </a:r>
            <a:r>
              <a:rPr lang="tr-TR" sz="1200" dirty="0">
                <a:solidFill>
                  <a:schemeClr val="bg1"/>
                </a:solidFill>
              </a:rPr>
              <a:t>Haram/Yasak Olan Kadınlar 22-28</a:t>
            </a:r>
          </a:p>
          <a:p>
            <a:pPr marL="514350" indent="-514350">
              <a:lnSpc>
                <a:spcPct val="170000"/>
              </a:lnSpc>
              <a:buFont typeface="+mj-lt"/>
              <a:buAutoNum type="arabicPeriod"/>
            </a:pPr>
            <a:r>
              <a:rPr lang="tr-TR" sz="1200" dirty="0" smtClean="0">
                <a:solidFill>
                  <a:schemeClr val="bg1"/>
                </a:solidFill>
              </a:rPr>
              <a:t>Meşru </a:t>
            </a:r>
            <a:r>
              <a:rPr lang="tr-TR" sz="1200" dirty="0">
                <a:solidFill>
                  <a:schemeClr val="bg1"/>
                </a:solidFill>
              </a:rPr>
              <a:t>Olmayan Kazanç Vesilelerine Eleştiri 29-30</a:t>
            </a:r>
          </a:p>
          <a:p>
            <a:pPr marL="514350" indent="-514350">
              <a:lnSpc>
                <a:spcPct val="170000"/>
              </a:lnSpc>
              <a:buFont typeface="+mj-lt"/>
              <a:buAutoNum type="arabicPeriod"/>
            </a:pPr>
            <a:r>
              <a:rPr lang="tr-TR" sz="1200" dirty="0" smtClean="0">
                <a:solidFill>
                  <a:schemeClr val="bg1"/>
                </a:solidFill>
              </a:rPr>
              <a:t>Kadın </a:t>
            </a:r>
            <a:r>
              <a:rPr lang="tr-TR" sz="1200" dirty="0">
                <a:solidFill>
                  <a:schemeClr val="bg1"/>
                </a:solidFill>
              </a:rPr>
              <a:t>ve Erkeklere Has Farklı Hükümler 32-34</a:t>
            </a:r>
          </a:p>
          <a:p>
            <a:pPr marL="514350" indent="-514350">
              <a:lnSpc>
                <a:spcPct val="170000"/>
              </a:lnSpc>
              <a:buFont typeface="+mj-lt"/>
              <a:buAutoNum type="arabicPeriod"/>
            </a:pPr>
            <a:r>
              <a:rPr lang="tr-TR" sz="1200" dirty="0">
                <a:solidFill>
                  <a:schemeClr val="bg1"/>
                </a:solidFill>
              </a:rPr>
              <a:t>Aile 35</a:t>
            </a:r>
          </a:p>
          <a:p>
            <a:pPr marL="514350" indent="-514350">
              <a:lnSpc>
                <a:spcPct val="170000"/>
              </a:lnSpc>
              <a:buFont typeface="+mj-lt"/>
              <a:buAutoNum type="arabicPeriod"/>
            </a:pPr>
            <a:r>
              <a:rPr lang="tr-TR" sz="1200" dirty="0">
                <a:solidFill>
                  <a:schemeClr val="bg1"/>
                </a:solidFill>
              </a:rPr>
              <a:t>Tevhit-Mümine Yakışan Ahlak 36-37</a:t>
            </a:r>
          </a:p>
          <a:p>
            <a:pPr marL="514350" indent="-514350">
              <a:lnSpc>
                <a:spcPct val="170000"/>
              </a:lnSpc>
              <a:buFont typeface="+mj-lt"/>
              <a:buAutoNum type="arabicPeriod"/>
            </a:pPr>
            <a:r>
              <a:rPr lang="tr-TR" sz="1200" dirty="0" smtClean="0">
                <a:solidFill>
                  <a:schemeClr val="bg1"/>
                </a:solidFill>
              </a:rPr>
              <a:t>Münafıkların </a:t>
            </a:r>
            <a:r>
              <a:rPr lang="tr-TR" sz="1200" dirty="0">
                <a:solidFill>
                  <a:schemeClr val="bg1"/>
                </a:solidFill>
              </a:rPr>
              <a:t>ve Medine Yahudilerinin Eleştirilmesi 38-42</a:t>
            </a:r>
          </a:p>
          <a:p>
            <a:pPr marL="514350" indent="-514350">
              <a:lnSpc>
                <a:spcPct val="170000"/>
              </a:lnSpc>
              <a:buFont typeface="+mj-lt"/>
              <a:buAutoNum type="arabicPeriod"/>
            </a:pPr>
            <a:r>
              <a:rPr lang="tr-TR" sz="1200" dirty="0" smtClean="0">
                <a:solidFill>
                  <a:schemeClr val="bg1"/>
                </a:solidFill>
              </a:rPr>
              <a:t>Namaz </a:t>
            </a:r>
            <a:r>
              <a:rPr lang="tr-TR" sz="1200" dirty="0">
                <a:solidFill>
                  <a:schemeClr val="bg1"/>
                </a:solidFill>
              </a:rPr>
              <a:t>ve Abdest 43</a:t>
            </a:r>
          </a:p>
          <a:p>
            <a:pPr marL="514350" indent="-514350">
              <a:lnSpc>
                <a:spcPct val="170000"/>
              </a:lnSpc>
              <a:buFont typeface="+mj-lt"/>
              <a:buAutoNum type="arabicPeriod"/>
            </a:pPr>
            <a:r>
              <a:rPr lang="tr-TR" sz="1200" dirty="0">
                <a:solidFill>
                  <a:schemeClr val="bg1"/>
                </a:solidFill>
              </a:rPr>
              <a:t>Medine Yahudilerinin Tavırları </a:t>
            </a:r>
            <a:r>
              <a:rPr lang="tr-TR" sz="1200" dirty="0" smtClean="0">
                <a:solidFill>
                  <a:schemeClr val="bg1"/>
                </a:solidFill>
              </a:rPr>
              <a:t>44-57</a:t>
            </a:r>
          </a:p>
          <a:p>
            <a:pPr marL="514350" indent="-514350">
              <a:lnSpc>
                <a:spcPct val="170000"/>
              </a:lnSpc>
              <a:buFont typeface="+mj-lt"/>
              <a:buAutoNum type="arabicPeriod"/>
            </a:pPr>
            <a:endParaRPr lang="tr-TR" sz="1200" dirty="0">
              <a:solidFill>
                <a:schemeClr val="bg1"/>
              </a:solidFill>
            </a:endParaRPr>
          </a:p>
          <a:p>
            <a:pPr marL="514350" indent="-514350">
              <a:lnSpc>
                <a:spcPct val="170000"/>
              </a:lnSpc>
              <a:buFont typeface="+mj-lt"/>
              <a:buAutoNum type="arabicPeriod"/>
            </a:pPr>
            <a:r>
              <a:rPr lang="tr-TR" sz="1200" dirty="0">
                <a:solidFill>
                  <a:schemeClr val="bg1"/>
                </a:solidFill>
              </a:rPr>
              <a:t>Adalet ve Emanet Vurgusu 58-59</a:t>
            </a:r>
          </a:p>
          <a:p>
            <a:pPr marL="514350" indent="-514350">
              <a:lnSpc>
                <a:spcPct val="170000"/>
              </a:lnSpc>
              <a:buFont typeface="+mj-lt"/>
              <a:buAutoNum type="arabicPeriod"/>
            </a:pPr>
            <a:r>
              <a:rPr lang="tr-TR" sz="1200" dirty="0">
                <a:solidFill>
                  <a:schemeClr val="bg1"/>
                </a:solidFill>
              </a:rPr>
              <a:t>Münafıklara Eleştiri 60-68</a:t>
            </a:r>
          </a:p>
          <a:p>
            <a:pPr marL="514350" indent="-514350">
              <a:lnSpc>
                <a:spcPct val="170000"/>
              </a:lnSpc>
              <a:buFont typeface="+mj-lt"/>
              <a:buAutoNum type="arabicPeriod"/>
            </a:pPr>
            <a:r>
              <a:rPr lang="tr-TR" sz="1200" dirty="0">
                <a:solidFill>
                  <a:schemeClr val="bg1"/>
                </a:solidFill>
              </a:rPr>
              <a:t>Müminlerin Ödülleri 69-70</a:t>
            </a:r>
          </a:p>
          <a:p>
            <a:pPr marL="514350" indent="-514350">
              <a:lnSpc>
                <a:spcPct val="170000"/>
              </a:lnSpc>
              <a:buFont typeface="+mj-lt"/>
              <a:buAutoNum type="arabicPeriod"/>
            </a:pPr>
            <a:r>
              <a:rPr lang="tr-TR" sz="1200" dirty="0">
                <a:solidFill>
                  <a:schemeClr val="bg1"/>
                </a:solidFill>
              </a:rPr>
              <a:t>Düşmana Karşı Önlem 71-76</a:t>
            </a:r>
          </a:p>
          <a:p>
            <a:pPr marL="514350" indent="-514350">
              <a:lnSpc>
                <a:spcPct val="170000"/>
              </a:lnSpc>
              <a:buFont typeface="+mj-lt"/>
              <a:buAutoNum type="arabicPeriod"/>
            </a:pPr>
            <a:r>
              <a:rPr lang="tr-TR" sz="1200" dirty="0">
                <a:solidFill>
                  <a:schemeClr val="bg1"/>
                </a:solidFill>
              </a:rPr>
              <a:t>Münafıkların Gerçek Yüzü 77-91</a:t>
            </a:r>
          </a:p>
          <a:p>
            <a:pPr marL="514350" indent="-514350">
              <a:lnSpc>
                <a:spcPct val="170000"/>
              </a:lnSpc>
              <a:buFont typeface="+mj-lt"/>
              <a:buAutoNum type="arabicPeriod"/>
            </a:pPr>
            <a:r>
              <a:rPr lang="tr-TR" sz="1200" dirty="0">
                <a:solidFill>
                  <a:schemeClr val="bg1"/>
                </a:solidFill>
              </a:rPr>
              <a:t>Mümine Düşen Bazı Görevler 92-104</a:t>
            </a:r>
          </a:p>
          <a:p>
            <a:pPr marL="514350" indent="-514350">
              <a:lnSpc>
                <a:spcPct val="170000"/>
              </a:lnSpc>
              <a:buFont typeface="+mj-lt"/>
              <a:buAutoNum type="arabicPeriod"/>
            </a:pPr>
            <a:r>
              <a:rPr lang="tr-TR" sz="1200" dirty="0">
                <a:solidFill>
                  <a:schemeClr val="bg1"/>
                </a:solidFill>
              </a:rPr>
              <a:t>Münafıkların Tavırları 105-115</a:t>
            </a:r>
          </a:p>
          <a:p>
            <a:pPr marL="514350" indent="-514350">
              <a:lnSpc>
                <a:spcPct val="170000"/>
              </a:lnSpc>
              <a:buFont typeface="+mj-lt"/>
              <a:buAutoNum type="arabicPeriod"/>
            </a:pPr>
            <a:r>
              <a:rPr lang="tr-TR" sz="1200" dirty="0">
                <a:solidFill>
                  <a:schemeClr val="bg1"/>
                </a:solidFill>
              </a:rPr>
              <a:t>Şirk 116-124</a:t>
            </a:r>
          </a:p>
          <a:p>
            <a:pPr marL="514350" indent="-514350">
              <a:lnSpc>
                <a:spcPct val="170000"/>
              </a:lnSpc>
              <a:buFont typeface="+mj-lt"/>
              <a:buAutoNum type="arabicPeriod"/>
            </a:pPr>
            <a:r>
              <a:rPr lang="tr-TR" sz="1200" dirty="0">
                <a:solidFill>
                  <a:schemeClr val="bg1"/>
                </a:solidFill>
              </a:rPr>
              <a:t>Tevhit-İbrahim Peygamber 125-126</a:t>
            </a:r>
          </a:p>
          <a:p>
            <a:pPr marL="514350" indent="-514350">
              <a:lnSpc>
                <a:spcPct val="170000"/>
              </a:lnSpc>
              <a:buFont typeface="+mj-lt"/>
              <a:buAutoNum type="arabicPeriod"/>
            </a:pPr>
            <a:r>
              <a:rPr lang="tr-TR" sz="1200" dirty="0">
                <a:solidFill>
                  <a:schemeClr val="bg1"/>
                </a:solidFill>
              </a:rPr>
              <a:t>Aile İçi Huzursuzluklar ve </a:t>
            </a:r>
            <a:r>
              <a:rPr lang="tr-TR" sz="1200" dirty="0" err="1">
                <a:solidFill>
                  <a:schemeClr val="bg1"/>
                </a:solidFill>
              </a:rPr>
              <a:t>Kdaınlara</a:t>
            </a:r>
            <a:r>
              <a:rPr lang="tr-TR" sz="1200" dirty="0">
                <a:solidFill>
                  <a:schemeClr val="bg1"/>
                </a:solidFill>
              </a:rPr>
              <a:t> Karşı Adalet 127-135</a:t>
            </a:r>
          </a:p>
          <a:p>
            <a:pPr marL="514350" indent="-514350">
              <a:lnSpc>
                <a:spcPct val="170000"/>
              </a:lnSpc>
              <a:buFont typeface="+mj-lt"/>
              <a:buAutoNum type="arabicPeriod"/>
            </a:pPr>
            <a:r>
              <a:rPr lang="tr-TR" sz="1200" dirty="0">
                <a:solidFill>
                  <a:schemeClr val="bg1"/>
                </a:solidFill>
              </a:rPr>
              <a:t>Münafıklara Eleştiri 136-149</a:t>
            </a:r>
          </a:p>
          <a:p>
            <a:pPr marL="514350" indent="-514350">
              <a:lnSpc>
                <a:spcPct val="170000"/>
              </a:lnSpc>
              <a:buFont typeface="+mj-lt"/>
              <a:buAutoNum type="arabicPeriod"/>
            </a:pPr>
            <a:r>
              <a:rPr lang="tr-TR" sz="1200" dirty="0" err="1">
                <a:solidFill>
                  <a:schemeClr val="bg1"/>
                </a:solidFill>
              </a:rPr>
              <a:t>Yahudielre</a:t>
            </a:r>
            <a:r>
              <a:rPr lang="tr-TR" sz="1200" dirty="0">
                <a:solidFill>
                  <a:schemeClr val="bg1"/>
                </a:solidFill>
              </a:rPr>
              <a:t> Eleştiri 150-170</a:t>
            </a:r>
          </a:p>
          <a:p>
            <a:pPr marL="514350" indent="-514350">
              <a:lnSpc>
                <a:spcPct val="170000"/>
              </a:lnSpc>
              <a:buFont typeface="+mj-lt"/>
              <a:buAutoNum type="arabicPeriod"/>
            </a:pPr>
            <a:r>
              <a:rPr lang="tr-TR" sz="1200" dirty="0">
                <a:solidFill>
                  <a:schemeClr val="bg1"/>
                </a:solidFill>
              </a:rPr>
              <a:t>Hristiyanlara Uyarı </a:t>
            </a:r>
            <a:r>
              <a:rPr lang="tr-TR" sz="1200" dirty="0" smtClean="0">
                <a:solidFill>
                  <a:schemeClr val="bg1"/>
                </a:solidFill>
              </a:rPr>
              <a:t>171-175</a:t>
            </a:r>
            <a:endParaRPr lang="tr-TR" sz="1200" dirty="0">
              <a:solidFill>
                <a:schemeClr val="bg1"/>
              </a:solidFill>
            </a:endParaRPr>
          </a:p>
        </p:txBody>
      </p:sp>
    </p:spTree>
    <p:extLst>
      <p:ext uri="{BB962C8B-B14F-4D97-AF65-F5344CB8AC3E}">
        <p14:creationId xmlns:p14="http://schemas.microsoft.com/office/powerpoint/2010/main" xmlns="" val="2385959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1"/>
            <a:ext cx="9144000" cy="1295400"/>
          </a:xfrm>
        </p:spPr>
        <p:txBody>
          <a:bodyPr/>
          <a:lstStyle/>
          <a:p>
            <a:r>
              <a:rPr lang="tr-TR" b="1" cap="none" dirty="0" smtClean="0">
                <a:ln>
                  <a:noFill/>
                </a:ln>
                <a:solidFill>
                  <a:schemeClr val="bg1"/>
                </a:solidFill>
              </a:rPr>
              <a:t>el-Mâ’ide </a:t>
            </a:r>
            <a:r>
              <a:rPr lang="tr-TR" b="1" cap="none" dirty="0" smtClean="0">
                <a:ln>
                  <a:noFill/>
                </a:ln>
                <a:solidFill>
                  <a:schemeClr val="bg1"/>
                </a:solidFill>
              </a:rPr>
              <a:t>5/51-53</a:t>
            </a:r>
            <a:br>
              <a:rPr lang="tr-TR" b="1" cap="none" dirty="0" smtClean="0">
                <a:ln>
                  <a:noFill/>
                </a:ln>
                <a:solidFill>
                  <a:schemeClr val="bg1"/>
                </a:solidFill>
              </a:rPr>
            </a:br>
            <a:endParaRPr lang="tr-TR" dirty="0"/>
          </a:p>
        </p:txBody>
      </p:sp>
      <p:sp>
        <p:nvSpPr>
          <p:cNvPr id="3" name="عنصر نائب للنص 2"/>
          <p:cNvSpPr>
            <a:spLocks noGrp="1"/>
          </p:cNvSpPr>
          <p:nvPr>
            <p:ph type="body" idx="1"/>
          </p:nvPr>
        </p:nvSpPr>
        <p:spPr>
          <a:xfrm>
            <a:off x="0" y="1295401"/>
            <a:ext cx="9144000" cy="5562599"/>
          </a:xfrm>
        </p:spPr>
        <p:txBody>
          <a:bodyPr>
            <a:normAutofit/>
          </a:bodyPr>
          <a:lstStyle/>
          <a:p>
            <a:pPr algn="r" rtl="1"/>
            <a:r>
              <a:rPr lang="ar-SA" sz="4400" b="1" dirty="0" err="1" smtClean="0">
                <a:solidFill>
                  <a:schemeClr val="bg1"/>
                </a:solidFill>
                <a:latin typeface="Arabic Typesetting" pitchFamily="66" charset="-78"/>
                <a:cs typeface="Arabic Typesetting" pitchFamily="66" charset="-78"/>
              </a:rPr>
              <a:t>51.</a:t>
            </a:r>
            <a:r>
              <a:rPr lang="ar-SA" sz="4400" b="1" dirty="0" smtClean="0">
                <a:solidFill>
                  <a:schemeClr val="bg1"/>
                </a:solidFill>
                <a:latin typeface="Arabic Typesetting" pitchFamily="66" charset="-78"/>
                <a:cs typeface="Arabic Typesetting" pitchFamily="66" charset="-78"/>
              </a:rPr>
              <a:t> يَا </a:t>
            </a:r>
            <a:r>
              <a:rPr lang="ar-SA" sz="4400" b="1" dirty="0" smtClean="0">
                <a:solidFill>
                  <a:schemeClr val="bg1"/>
                </a:solidFill>
                <a:latin typeface="Arabic Typesetting" pitchFamily="66" charset="-78"/>
                <a:cs typeface="Arabic Typesetting" pitchFamily="66" charset="-78"/>
              </a:rPr>
              <a:t>أَيُّهَا الَّذِينَ آمَنُواْ لاَ تَتَّخِذُواْ الْيَهُودَ وَالنَّصَارَى </a:t>
            </a:r>
            <a:r>
              <a:rPr lang="ar-SA" sz="4400" b="1" dirty="0" smtClean="0">
                <a:solidFill>
                  <a:srgbClr val="FF0000"/>
                </a:solidFill>
                <a:latin typeface="Arabic Typesetting" pitchFamily="66" charset="-78"/>
                <a:cs typeface="Arabic Typesetting" pitchFamily="66" charset="-78"/>
              </a:rPr>
              <a:t>أَوْلِيَاء</a:t>
            </a:r>
            <a:r>
              <a:rPr lang="ar-SA" sz="4400" b="1" dirty="0" smtClean="0">
                <a:solidFill>
                  <a:schemeClr val="bg1"/>
                </a:solidFill>
                <a:latin typeface="Arabic Typesetting" pitchFamily="66" charset="-78"/>
                <a:cs typeface="Arabic Typesetting" pitchFamily="66" charset="-78"/>
              </a:rPr>
              <a:t> بَعْضُهُمْ أَوْلِيَاء بَعْضٍ وَمَن يَتَوَلَّهُم مِّنكُمْ فَإِنَّهُ مِنْهُمْ إِنَّ اللَّهَ لاَ يَهْدِي الْقَوْمَ الظَّالِمِينَ</a:t>
            </a:r>
          </a:p>
          <a:p>
            <a:pPr algn="r" rtl="1"/>
            <a:r>
              <a:rPr lang="ar-SA" sz="4400" b="1" dirty="0" err="1" smtClean="0">
                <a:solidFill>
                  <a:schemeClr val="bg1"/>
                </a:solidFill>
                <a:latin typeface="Arabic Typesetting" pitchFamily="66" charset="-78"/>
                <a:cs typeface="Arabic Typesetting" pitchFamily="66" charset="-78"/>
              </a:rPr>
              <a:t>52.</a:t>
            </a:r>
            <a:r>
              <a:rPr lang="ar-SA" sz="4400" b="1" dirty="0" smtClean="0">
                <a:solidFill>
                  <a:schemeClr val="bg1"/>
                </a:solidFill>
                <a:latin typeface="Arabic Typesetting" pitchFamily="66" charset="-78"/>
                <a:cs typeface="Arabic Typesetting" pitchFamily="66" charset="-78"/>
              </a:rPr>
              <a:t> فَتَرَى </a:t>
            </a:r>
            <a:r>
              <a:rPr lang="ar-SA" sz="4400" b="1" dirty="0" smtClean="0">
                <a:solidFill>
                  <a:schemeClr val="bg1"/>
                </a:solidFill>
                <a:latin typeface="Arabic Typesetting" pitchFamily="66" charset="-78"/>
                <a:cs typeface="Arabic Typesetting" pitchFamily="66" charset="-78"/>
              </a:rPr>
              <a:t>الَّذِينَ فِي قُلُوبِهِم مَّرَضٌ يُسَارِعُونَ فِيهِمْ يَقُولُونَ </a:t>
            </a:r>
            <a:r>
              <a:rPr lang="ar-SA" sz="4400" b="1" u="sng" dirty="0" smtClean="0">
                <a:solidFill>
                  <a:schemeClr val="bg1"/>
                </a:solidFill>
                <a:latin typeface="Arabic Typesetting" pitchFamily="66" charset="-78"/>
                <a:cs typeface="Arabic Typesetting" pitchFamily="66" charset="-78"/>
              </a:rPr>
              <a:t>نَخْشَى أَن تُصِيبَنَا </a:t>
            </a:r>
            <a:r>
              <a:rPr lang="ar-SA" sz="4400" b="1" u="sng" dirty="0" smtClean="0">
                <a:solidFill>
                  <a:srgbClr val="FF0000"/>
                </a:solidFill>
                <a:latin typeface="Arabic Typesetting" pitchFamily="66" charset="-78"/>
                <a:cs typeface="Arabic Typesetting" pitchFamily="66" charset="-78"/>
              </a:rPr>
              <a:t>دَائِرَة</a:t>
            </a:r>
            <a:r>
              <a:rPr lang="ar-SA" sz="4400" b="1" dirty="0" smtClean="0">
                <a:solidFill>
                  <a:srgbClr val="FF0000"/>
                </a:solidFill>
                <a:latin typeface="Arabic Typesetting" pitchFamily="66" charset="-78"/>
                <a:cs typeface="Arabic Typesetting" pitchFamily="66" charset="-78"/>
              </a:rPr>
              <a:t>ٌ</a:t>
            </a:r>
            <a:r>
              <a:rPr lang="ar-SA" sz="4400" b="1" dirty="0" smtClean="0">
                <a:solidFill>
                  <a:schemeClr val="bg1"/>
                </a:solidFill>
                <a:latin typeface="Arabic Typesetting" pitchFamily="66" charset="-78"/>
                <a:cs typeface="Arabic Typesetting" pitchFamily="66" charset="-78"/>
              </a:rPr>
              <a:t> فَعَسَى اللَّهُ أَن يَأْتِيَ بِالْفَتْحِ أَوْ </a:t>
            </a:r>
            <a:r>
              <a:rPr lang="ar-SA" sz="4400" b="1" u="sng" dirty="0" smtClean="0">
                <a:solidFill>
                  <a:schemeClr val="bg1"/>
                </a:solidFill>
                <a:latin typeface="Arabic Typesetting" pitchFamily="66" charset="-78"/>
                <a:cs typeface="Arabic Typesetting" pitchFamily="66" charset="-78"/>
              </a:rPr>
              <a:t>أَمْرٍ مِّنْ عِندِهِ</a:t>
            </a:r>
            <a:r>
              <a:rPr lang="ar-SA" sz="4400" b="1" dirty="0" smtClean="0">
                <a:solidFill>
                  <a:schemeClr val="bg1"/>
                </a:solidFill>
                <a:latin typeface="Arabic Typesetting" pitchFamily="66" charset="-78"/>
                <a:cs typeface="Arabic Typesetting" pitchFamily="66" charset="-78"/>
              </a:rPr>
              <a:t> فَيُصْبِحُواْ عَلَى مَا أَسَرُّواْ فِي أَنفُسِهِمْ نَادِمِينَ</a:t>
            </a:r>
          </a:p>
          <a:p>
            <a:pPr algn="r" rtl="1"/>
            <a:r>
              <a:rPr lang="ar-SA" sz="4400" b="1" dirty="0" err="1" smtClean="0">
                <a:solidFill>
                  <a:schemeClr val="bg1"/>
                </a:solidFill>
                <a:latin typeface="Arabic Typesetting" pitchFamily="66" charset="-78"/>
                <a:cs typeface="Arabic Typesetting" pitchFamily="66" charset="-78"/>
              </a:rPr>
              <a:t>53.</a:t>
            </a:r>
            <a:r>
              <a:rPr lang="ar-SA" sz="4400" b="1" dirty="0" smtClean="0">
                <a:solidFill>
                  <a:schemeClr val="bg1"/>
                </a:solidFill>
                <a:latin typeface="Arabic Typesetting" pitchFamily="66" charset="-78"/>
                <a:cs typeface="Arabic Typesetting" pitchFamily="66" charset="-78"/>
              </a:rPr>
              <a:t> وَيَقُولُ </a:t>
            </a:r>
            <a:r>
              <a:rPr lang="ar-SA" sz="4400" b="1" dirty="0" smtClean="0">
                <a:solidFill>
                  <a:schemeClr val="bg1"/>
                </a:solidFill>
                <a:latin typeface="Arabic Typesetting" pitchFamily="66" charset="-78"/>
                <a:cs typeface="Arabic Typesetting" pitchFamily="66" charset="-78"/>
              </a:rPr>
              <a:t>الَّذِينَ آمَنُواْ أَهَؤُلاء الَّذِينَ </a:t>
            </a:r>
            <a:r>
              <a:rPr lang="ar-SA" sz="4400" b="1" u="sng" dirty="0" smtClean="0">
                <a:solidFill>
                  <a:schemeClr val="bg1"/>
                </a:solidFill>
                <a:latin typeface="Arabic Typesetting" pitchFamily="66" charset="-78"/>
                <a:cs typeface="Arabic Typesetting" pitchFamily="66" charset="-78"/>
              </a:rPr>
              <a:t>أَقْسَمُواْ بِاللَّهِ </a:t>
            </a:r>
            <a:r>
              <a:rPr lang="ar-SA" sz="4400" b="1" u="sng" dirty="0" smtClean="0">
                <a:solidFill>
                  <a:srgbClr val="FF0000"/>
                </a:solidFill>
                <a:latin typeface="Arabic Typesetting" pitchFamily="66" charset="-78"/>
                <a:cs typeface="Arabic Typesetting" pitchFamily="66" charset="-78"/>
              </a:rPr>
              <a:t>جَهْدَ أَيْمَانِهِمْ</a:t>
            </a:r>
            <a:r>
              <a:rPr lang="ar-SA" sz="4400" b="1" dirty="0" smtClean="0">
                <a:solidFill>
                  <a:schemeClr val="bg1"/>
                </a:solidFill>
                <a:latin typeface="Arabic Typesetting" pitchFamily="66" charset="-78"/>
                <a:cs typeface="Arabic Typesetting" pitchFamily="66" charset="-78"/>
              </a:rPr>
              <a:t> إِنَّهُمْ لَمَعَكُمْ حَبِطَتْ أَعْمَالُهُمْ فَأَصْبَحُواْ خَاسِرِينَ</a:t>
            </a:r>
          </a:p>
          <a:p>
            <a:pPr algn="r" rtl="1"/>
            <a:endParaRPr lang="tr-TR" sz="3600" b="1" dirty="0">
              <a:solidFill>
                <a:schemeClr val="bg1"/>
              </a:solidFill>
              <a:latin typeface="Arabic Typesetting" pitchFamily="66" charset="-78"/>
              <a:cs typeface="Arabic Typesetting" pitchFamily="66"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1"/>
            <a:ext cx="9144000" cy="733424"/>
          </a:xfrm>
        </p:spPr>
        <p:txBody>
          <a:bodyPr/>
          <a:lstStyle/>
          <a:p>
            <a:r>
              <a:rPr lang="tr-TR" b="1" cap="none" dirty="0" smtClean="0">
                <a:ln>
                  <a:noFill/>
                </a:ln>
                <a:solidFill>
                  <a:schemeClr val="bg1"/>
                </a:solidFill>
              </a:rPr>
              <a:t>el-Mâ’ide </a:t>
            </a:r>
            <a:r>
              <a:rPr lang="tr-TR" b="1" cap="none" dirty="0" smtClean="0">
                <a:ln>
                  <a:noFill/>
                </a:ln>
                <a:solidFill>
                  <a:schemeClr val="bg1"/>
                </a:solidFill>
              </a:rPr>
              <a:t>5/51-53</a:t>
            </a:r>
            <a:endParaRPr lang="tr-TR" dirty="0"/>
          </a:p>
        </p:txBody>
      </p:sp>
      <p:sp>
        <p:nvSpPr>
          <p:cNvPr id="3" name="عنصر نائب للنص 2"/>
          <p:cNvSpPr>
            <a:spLocks noGrp="1"/>
          </p:cNvSpPr>
          <p:nvPr>
            <p:ph type="body" idx="1"/>
          </p:nvPr>
        </p:nvSpPr>
        <p:spPr>
          <a:xfrm>
            <a:off x="0" y="733425"/>
            <a:ext cx="9144000" cy="6124575"/>
          </a:xfrm>
        </p:spPr>
        <p:txBody>
          <a:bodyPr>
            <a:noAutofit/>
          </a:bodyPr>
          <a:lstStyle/>
          <a:p>
            <a:pPr algn="r" rtl="1"/>
            <a:r>
              <a:rPr lang="ar-SA" sz="2100" b="1" dirty="0" smtClean="0">
                <a:solidFill>
                  <a:schemeClr val="bg1"/>
                </a:solidFill>
                <a:latin typeface="Arabic Typesetting" pitchFamily="66" charset="-78"/>
                <a:cs typeface="Arabic Typesetting" pitchFamily="66" charset="-78"/>
              </a:rPr>
              <a:t>المائدة </a:t>
            </a:r>
            <a:r>
              <a:rPr lang="ar-SA" sz="2100" b="1" dirty="0" err="1" smtClean="0">
                <a:solidFill>
                  <a:schemeClr val="bg1"/>
                </a:solidFill>
                <a:latin typeface="Arabic Typesetting" pitchFamily="66" charset="-78"/>
                <a:cs typeface="Arabic Typesetting" pitchFamily="66" charset="-78"/>
              </a:rPr>
              <a:t>51 </a:t>
            </a:r>
            <a:r>
              <a:rPr lang="ar-SA" sz="2100" b="1" dirty="0" smtClean="0">
                <a:solidFill>
                  <a:schemeClr val="bg1"/>
                </a:solidFill>
                <a:latin typeface="Arabic Typesetting" pitchFamily="66" charset="-78"/>
                <a:cs typeface="Arabic Typesetting" pitchFamily="66" charset="-78"/>
              </a:rPr>
              <a:t>– </a:t>
            </a:r>
            <a:r>
              <a:rPr lang="ar-SA" sz="2100" b="1" dirty="0" err="1" smtClean="0">
                <a:solidFill>
                  <a:schemeClr val="bg1"/>
                </a:solidFill>
                <a:latin typeface="Arabic Typesetting" pitchFamily="66" charset="-78"/>
                <a:cs typeface="Arabic Typesetting" pitchFamily="66" charset="-78"/>
              </a:rPr>
              <a:t>53 </a:t>
            </a:r>
            <a:r>
              <a:rPr lang="ar-SA" sz="2100" b="1" dirty="0" smtClean="0">
                <a:solidFill>
                  <a:schemeClr val="bg1"/>
                </a:solidFill>
                <a:latin typeface="Arabic Typesetting" pitchFamily="66" charset="-78"/>
                <a:cs typeface="Arabic Typesetting" pitchFamily="66" charset="-78"/>
              </a:rPr>
              <a:t>: </a:t>
            </a:r>
            <a:r>
              <a:rPr lang="ar-SA" sz="2100" b="1" dirty="0" err="1" smtClean="0">
                <a:solidFill>
                  <a:schemeClr val="bg1"/>
                </a:solidFill>
                <a:latin typeface="Arabic Typesetting" pitchFamily="66" charset="-78"/>
                <a:cs typeface="Arabic Typesetting" pitchFamily="66" charset="-78"/>
              </a:rPr>
              <a:t>المائدة </a:t>
            </a:r>
            <a:r>
              <a:rPr lang="ar-SA" sz="2100" b="1" dirty="0" err="1" smtClean="0">
                <a:solidFill>
                  <a:schemeClr val="bg1"/>
                </a:solidFill>
                <a:latin typeface="Arabic Typesetting" pitchFamily="66" charset="-78"/>
                <a:cs typeface="Arabic Typesetting" pitchFamily="66" charset="-78"/>
              </a:rPr>
              <a:t>: </a:t>
            </a:r>
            <a:r>
              <a:rPr lang="ar-SA" sz="2100" b="1" dirty="0" smtClean="0">
                <a:solidFill>
                  <a:schemeClr val="bg1"/>
                </a:solidFill>
                <a:latin typeface="Arabic Typesetting" pitchFamily="66" charset="-78"/>
                <a:cs typeface="Arabic Typesetting" pitchFamily="66" charset="-78"/>
              </a:rPr>
              <a:t>( </a:t>
            </a:r>
            <a:r>
              <a:rPr lang="ar-SA" sz="2100" b="1" dirty="0" err="1" smtClean="0">
                <a:solidFill>
                  <a:schemeClr val="bg1"/>
                </a:solidFill>
                <a:latin typeface="Arabic Typesetting" pitchFamily="66" charset="-78"/>
                <a:cs typeface="Arabic Typesetting" pitchFamily="66" charset="-78"/>
              </a:rPr>
              <a:t>51 </a:t>
            </a:r>
            <a:r>
              <a:rPr lang="ar-SA" sz="2100" b="1" dirty="0" smtClean="0">
                <a:solidFill>
                  <a:schemeClr val="bg1"/>
                </a:solidFill>
                <a:latin typeface="Arabic Typesetting" pitchFamily="66" charset="-78"/>
                <a:cs typeface="Arabic Typesetting" pitchFamily="66" charset="-78"/>
              </a:rPr>
              <a:t>) يا أيها </a:t>
            </a:r>
            <a:r>
              <a:rPr lang="ar-SA" sz="2100" b="1" dirty="0" err="1" smtClean="0">
                <a:solidFill>
                  <a:schemeClr val="bg1"/>
                </a:solidFill>
                <a:latin typeface="Arabic Typesetting" pitchFamily="66" charset="-78"/>
                <a:cs typeface="Arabic Typesetting" pitchFamily="66" charset="-78"/>
              </a:rPr>
              <a:t>الذين . . . .</a:t>
            </a:r>
            <a:r>
              <a:rPr lang="ar-SA" sz="2100" b="1" dirty="0" smtClean="0">
                <a:solidFill>
                  <a:schemeClr val="bg1"/>
                </a:solidFill>
                <a:latin typeface="Arabic Typesetting" pitchFamily="66" charset="-78"/>
                <a:cs typeface="Arabic Typesetting" pitchFamily="66" charset="-78"/>
              </a:rPr>
              <a:t> </a:t>
            </a:r>
            <a:r>
              <a:rPr lang="ar-SA" sz="2100" b="1" dirty="0" err="1" smtClean="0">
                <a:solidFill>
                  <a:schemeClr val="bg1"/>
                </a:solidFill>
                <a:latin typeface="Arabic Typesetting" pitchFamily="66" charset="-78"/>
                <a:cs typeface="Arabic Typesetting" pitchFamily="66" charset="-78"/>
              </a:rPr>
              <a:t>.</a:t>
            </a:r>
            <a:endParaRPr lang="ar-SA" sz="2100" b="1" dirty="0" smtClean="0">
              <a:solidFill>
                <a:schemeClr val="bg1"/>
              </a:solidFill>
              <a:latin typeface="Arabic Typesetting" pitchFamily="66" charset="-78"/>
              <a:cs typeface="Arabic Typesetting" pitchFamily="66" charset="-78"/>
            </a:endParaRPr>
          </a:p>
          <a:p>
            <a:pPr algn="r" rtl="1"/>
            <a:r>
              <a:rPr lang="ar-SA" sz="2800" b="1" u="sng" dirty="0" smtClean="0">
                <a:solidFill>
                  <a:schemeClr val="bg1"/>
                </a:solidFill>
                <a:latin typeface="Arabic Typesetting" pitchFamily="66" charset="-78"/>
                <a:cs typeface="Arabic Typesetting" pitchFamily="66" charset="-78"/>
              </a:rPr>
              <a:t>لا </a:t>
            </a:r>
            <a:r>
              <a:rPr lang="ar-SA" sz="2800" b="1" u="sng" dirty="0" smtClean="0">
                <a:solidFill>
                  <a:schemeClr val="bg1"/>
                </a:solidFill>
                <a:latin typeface="Arabic Typesetting" pitchFamily="66" charset="-78"/>
                <a:cs typeface="Arabic Typesetting" pitchFamily="66" charset="-78"/>
              </a:rPr>
              <a:t>تتخذوهم أولياء تنصرونهم وتستنصرونهم وتؤاخونهم وتصافونهم </a:t>
            </a:r>
            <a:r>
              <a:rPr lang="ar-SA" sz="2800" b="1" u="sng" dirty="0" smtClean="0">
                <a:solidFill>
                  <a:schemeClr val="bg1"/>
                </a:solidFill>
                <a:latin typeface="Arabic Typesetting" pitchFamily="66" charset="-78"/>
                <a:cs typeface="Arabic Typesetting" pitchFamily="66" charset="-78"/>
              </a:rPr>
              <a:t>وتعاشرونهم معاشرة المؤمنين ثم </a:t>
            </a:r>
            <a:r>
              <a:rPr lang="ar-SA" sz="2800" b="1" u="sng" dirty="0" smtClean="0">
                <a:solidFill>
                  <a:schemeClr val="bg1"/>
                </a:solidFill>
                <a:latin typeface="Arabic Typesetting" pitchFamily="66" charset="-78"/>
                <a:cs typeface="Arabic Typesetting" pitchFamily="66" charset="-78"/>
              </a:rPr>
              <a:t>علل النهي </a:t>
            </a:r>
            <a:r>
              <a:rPr lang="ar-SA" sz="2800" b="1" u="sng" dirty="0" err="1" smtClean="0">
                <a:solidFill>
                  <a:schemeClr val="bg1"/>
                </a:solidFill>
                <a:latin typeface="Arabic Typesetting" pitchFamily="66" charset="-78"/>
                <a:cs typeface="Arabic Typesetting" pitchFamily="66" charset="-78"/>
              </a:rPr>
              <a:t>بقوله </a:t>
            </a:r>
            <a:r>
              <a:rPr lang="ar-SA" sz="2800" b="1" u="sng" dirty="0" smtClean="0">
                <a:solidFill>
                  <a:schemeClr val="bg1"/>
                </a:solidFill>
                <a:latin typeface="Arabic Typesetting" pitchFamily="66" charset="-78"/>
                <a:cs typeface="Arabic Typesetting" pitchFamily="66" charset="-78"/>
              </a:rPr>
              <a:t>(بعضهم </a:t>
            </a:r>
            <a:r>
              <a:rPr lang="ar-SA" sz="2800" b="1" u="sng" dirty="0" smtClean="0">
                <a:solidFill>
                  <a:schemeClr val="bg1"/>
                </a:solidFill>
                <a:latin typeface="Arabic Typesetting" pitchFamily="66" charset="-78"/>
                <a:cs typeface="Arabic Typesetting" pitchFamily="66" charset="-78"/>
              </a:rPr>
              <a:t>أولياء </a:t>
            </a:r>
            <a:r>
              <a:rPr lang="ar-SA" sz="2800" b="1" u="sng" dirty="0" err="1" smtClean="0">
                <a:solidFill>
                  <a:schemeClr val="bg1"/>
                </a:solidFill>
                <a:latin typeface="Arabic Typesetting" pitchFamily="66" charset="-78"/>
                <a:cs typeface="Arabic Typesetting" pitchFamily="66" charset="-78"/>
              </a:rPr>
              <a:t>بعض </a:t>
            </a:r>
            <a:r>
              <a:rPr lang="ar-SA" sz="2800" b="1" u="sng" dirty="0" smtClean="0">
                <a:solidFill>
                  <a:schemeClr val="bg1"/>
                </a:solidFill>
                <a:latin typeface="Arabic Typesetting" pitchFamily="66" charset="-78"/>
                <a:cs typeface="Arabic Typesetting" pitchFamily="66" charset="-78"/>
              </a:rPr>
              <a:t>) أي </a:t>
            </a:r>
            <a:r>
              <a:rPr lang="ar-SA" sz="2800" b="1" u="sng" dirty="0" smtClean="0">
                <a:solidFill>
                  <a:schemeClr val="bg1"/>
                </a:solidFill>
                <a:latin typeface="Arabic Typesetting" pitchFamily="66" charset="-78"/>
                <a:cs typeface="Arabic Typesetting" pitchFamily="66" charset="-78"/>
              </a:rPr>
              <a:t>إنما يوالي بعضهم بعضا لاتحاد ملتهم واجتماعهم في الكفر فما لمن دينه خلاف </a:t>
            </a:r>
            <a:r>
              <a:rPr lang="ar-SA" sz="2800" b="1" u="sng" dirty="0" smtClean="0">
                <a:solidFill>
                  <a:schemeClr val="bg1"/>
                </a:solidFill>
                <a:latin typeface="Arabic Typesetting" pitchFamily="66" charset="-78"/>
                <a:cs typeface="Arabic Typesetting" pitchFamily="66" charset="-78"/>
              </a:rPr>
              <a:t>دينهم و </a:t>
            </a:r>
            <a:r>
              <a:rPr lang="ar-SA" sz="2800" b="1" u="sng" dirty="0" err="1" smtClean="0">
                <a:solidFill>
                  <a:schemeClr val="bg1"/>
                </a:solidFill>
                <a:latin typeface="Arabic Typesetting" pitchFamily="66" charset="-78"/>
                <a:cs typeface="Arabic Typesetting" pitchFamily="66" charset="-78"/>
              </a:rPr>
              <a:t>لموالاتهم </a:t>
            </a:r>
            <a:r>
              <a:rPr lang="ar-SA" sz="2800" b="1" u="sng" dirty="0" smtClean="0">
                <a:solidFill>
                  <a:schemeClr val="bg1"/>
                </a:solidFill>
                <a:latin typeface="Arabic Typesetting" pitchFamily="66" charset="-78"/>
                <a:cs typeface="Arabic Typesetting" pitchFamily="66" charset="-78"/>
              </a:rPr>
              <a:t>(ومن </a:t>
            </a:r>
            <a:r>
              <a:rPr lang="ar-SA" sz="2800" b="1" u="sng" dirty="0" smtClean="0">
                <a:solidFill>
                  <a:schemeClr val="bg1"/>
                </a:solidFill>
                <a:latin typeface="Arabic Typesetting" pitchFamily="66" charset="-78"/>
                <a:cs typeface="Arabic Typesetting" pitchFamily="66" charset="-78"/>
              </a:rPr>
              <a:t>يتولهم منكم </a:t>
            </a:r>
            <a:r>
              <a:rPr lang="ar-SA" sz="2800" b="1" u="sng" dirty="0" smtClean="0">
                <a:solidFill>
                  <a:schemeClr val="bg1"/>
                </a:solidFill>
                <a:latin typeface="Arabic Typesetting" pitchFamily="66" charset="-78"/>
                <a:cs typeface="Arabic Typesetting" pitchFamily="66" charset="-78"/>
              </a:rPr>
              <a:t>فإنه) من </a:t>
            </a:r>
            <a:r>
              <a:rPr lang="ar-SA" sz="2800" b="1" u="sng" dirty="0" smtClean="0">
                <a:solidFill>
                  <a:schemeClr val="bg1"/>
                </a:solidFill>
                <a:latin typeface="Arabic Typesetting" pitchFamily="66" charset="-78"/>
                <a:cs typeface="Arabic Typesetting" pitchFamily="66" charset="-78"/>
              </a:rPr>
              <a:t>جملتهم وحكمه </a:t>
            </a:r>
            <a:r>
              <a:rPr lang="ar-SA" sz="2800" b="1" u="sng" dirty="0" smtClean="0">
                <a:solidFill>
                  <a:schemeClr val="bg1"/>
                </a:solidFill>
                <a:latin typeface="Arabic Typesetting" pitchFamily="66" charset="-78"/>
                <a:cs typeface="Arabic Typesetting" pitchFamily="66" charset="-78"/>
              </a:rPr>
              <a:t>حكمهم وهذا </a:t>
            </a:r>
            <a:r>
              <a:rPr lang="ar-SA" sz="2800" b="1" u="sng" dirty="0" smtClean="0">
                <a:solidFill>
                  <a:schemeClr val="bg1"/>
                </a:solidFill>
                <a:latin typeface="Arabic Typesetting" pitchFamily="66" charset="-78"/>
                <a:cs typeface="Arabic Typesetting" pitchFamily="66" charset="-78"/>
              </a:rPr>
              <a:t>تغليظ من الله وتشديد في وجوب </a:t>
            </a:r>
            <a:r>
              <a:rPr lang="ar-SA" sz="2800" b="1" u="sng" dirty="0" err="1" smtClean="0">
                <a:solidFill>
                  <a:schemeClr val="bg1"/>
                </a:solidFill>
                <a:latin typeface="Arabic Typesetting" pitchFamily="66" charset="-78"/>
                <a:cs typeface="Arabic Typesetting" pitchFamily="66" charset="-78"/>
              </a:rPr>
              <a:t>مجانبة</a:t>
            </a:r>
            <a:r>
              <a:rPr lang="ar-SA" sz="2800" b="1" u="sng" dirty="0" smtClean="0">
                <a:solidFill>
                  <a:schemeClr val="bg1"/>
                </a:solidFill>
                <a:latin typeface="Arabic Typesetting" pitchFamily="66" charset="-78"/>
                <a:cs typeface="Arabic Typesetting" pitchFamily="66" charset="-78"/>
              </a:rPr>
              <a:t> المخالف في الدين واعتزاله</a:t>
            </a:r>
            <a:r>
              <a:rPr lang="ar-SA" sz="2800" b="1" dirty="0" smtClean="0">
                <a:solidFill>
                  <a:schemeClr val="bg1"/>
                </a:solidFill>
                <a:latin typeface="Arabic Typesetting" pitchFamily="66" charset="-78"/>
                <a:cs typeface="Arabic Typesetting" pitchFamily="66" charset="-78"/>
              </a:rPr>
              <a:t> كما قال رسول </a:t>
            </a:r>
            <a:r>
              <a:rPr lang="ar-SA" sz="2800" b="1" dirty="0" err="1" smtClean="0">
                <a:solidFill>
                  <a:schemeClr val="bg1"/>
                </a:solidFill>
                <a:latin typeface="Arabic Typesetting" pitchFamily="66" charset="-78"/>
                <a:cs typeface="Arabic Typesetting" pitchFamily="66" charset="-78"/>
              </a:rPr>
              <a:t>الله </a:t>
            </a:r>
            <a:r>
              <a:rPr lang="ar-SA" sz="2800" b="1" dirty="0" smtClean="0">
                <a:solidFill>
                  <a:schemeClr val="bg1"/>
                </a:solidFill>
                <a:latin typeface="Arabic Typesetting" pitchFamily="66" charset="-78"/>
                <a:cs typeface="Arabic Typesetting" pitchFamily="66" charset="-78"/>
              </a:rPr>
              <a:t>( صلى الله عليه </a:t>
            </a:r>
            <a:r>
              <a:rPr lang="ar-SA" sz="2800" b="1" dirty="0" err="1" smtClean="0">
                <a:solidFill>
                  <a:schemeClr val="bg1"/>
                </a:solidFill>
                <a:latin typeface="Arabic Typesetting" pitchFamily="66" charset="-78"/>
                <a:cs typeface="Arabic Typesetting" pitchFamily="66" charset="-78"/>
              </a:rPr>
              <a:t>وسلم </a:t>
            </a:r>
            <a:r>
              <a:rPr lang="ar-SA" sz="2800" b="1" dirty="0" smtClean="0">
                <a:solidFill>
                  <a:schemeClr val="bg1"/>
                </a:solidFill>
                <a:latin typeface="Arabic Typesetting" pitchFamily="66" charset="-78"/>
                <a:cs typeface="Arabic Typesetting" pitchFamily="66" charset="-78"/>
              </a:rPr>
              <a:t>) </a:t>
            </a:r>
            <a:r>
              <a:rPr lang="ar-SA" sz="2800" b="1" dirty="0" err="1" smtClean="0">
                <a:solidFill>
                  <a:schemeClr val="bg1"/>
                </a:solidFill>
                <a:latin typeface="Arabic Typesetting" pitchFamily="66" charset="-78"/>
                <a:cs typeface="Arabic Typesetting" pitchFamily="66" charset="-78"/>
              </a:rPr>
              <a:t>353 </a:t>
            </a:r>
            <a:r>
              <a:rPr lang="ar-SA" sz="2800" b="1" dirty="0" smtClean="0">
                <a:solidFill>
                  <a:schemeClr val="bg1"/>
                </a:solidFill>
                <a:latin typeface="Arabic Typesetting" pitchFamily="66" charset="-78"/>
                <a:cs typeface="Arabic Typesetting" pitchFamily="66" charset="-78"/>
              </a:rPr>
              <a:t>( لا تراءى </a:t>
            </a:r>
            <a:r>
              <a:rPr lang="ar-SA" sz="2800" b="1" dirty="0" err="1" smtClean="0">
                <a:solidFill>
                  <a:schemeClr val="bg1"/>
                </a:solidFill>
                <a:latin typeface="Arabic Typesetting" pitchFamily="66" charset="-78"/>
                <a:cs typeface="Arabic Typesetting" pitchFamily="66" charset="-78"/>
              </a:rPr>
              <a:t>ناراهما</a:t>
            </a:r>
            <a:r>
              <a:rPr lang="ar-SA" sz="2800" b="1" dirty="0" smtClean="0">
                <a:solidFill>
                  <a:schemeClr val="bg1"/>
                </a:solidFill>
                <a:latin typeface="Arabic Typesetting" pitchFamily="66" charset="-78"/>
                <a:cs typeface="Arabic Typesetting" pitchFamily="66" charset="-78"/>
              </a:rPr>
              <a:t> </a:t>
            </a:r>
            <a:r>
              <a:rPr lang="ar-SA" sz="2800" b="1" dirty="0" smtClean="0">
                <a:solidFill>
                  <a:schemeClr val="bg1"/>
                </a:solidFill>
                <a:latin typeface="Arabic Typesetting" pitchFamily="66" charset="-78"/>
                <a:cs typeface="Arabic Typesetting" pitchFamily="66" charset="-78"/>
              </a:rPr>
              <a:t>) أخرجه </a:t>
            </a:r>
            <a:r>
              <a:rPr lang="ar-SA" sz="2800" b="1" dirty="0" smtClean="0">
                <a:solidFill>
                  <a:schemeClr val="bg1"/>
                </a:solidFill>
                <a:latin typeface="Arabic Typesetting" pitchFamily="66" charset="-78"/>
                <a:cs typeface="Arabic Typesetting" pitchFamily="66" charset="-78"/>
              </a:rPr>
              <a:t>أبو داود 2645 والترمذي 1604 من حديث جرير بن عبد الله بلفظ بعث رسول </a:t>
            </a:r>
            <a:r>
              <a:rPr lang="ar-SA" sz="2800" b="1" dirty="0" err="1" smtClean="0">
                <a:solidFill>
                  <a:schemeClr val="bg1"/>
                </a:solidFill>
                <a:latin typeface="Arabic Typesetting" pitchFamily="66" charset="-78"/>
                <a:cs typeface="Arabic Typesetting" pitchFamily="66" charset="-78"/>
              </a:rPr>
              <a:t>الله </a:t>
            </a:r>
            <a:r>
              <a:rPr lang="ar-SA" sz="2800" b="1" dirty="0" smtClean="0">
                <a:solidFill>
                  <a:schemeClr val="bg1"/>
                </a:solidFill>
                <a:latin typeface="Arabic Typesetting" pitchFamily="66" charset="-78"/>
                <a:cs typeface="Arabic Typesetting" pitchFamily="66" charset="-78"/>
              </a:rPr>
              <a:t>( صلى الله عليه </a:t>
            </a:r>
            <a:r>
              <a:rPr lang="ar-SA" sz="2800" b="1" dirty="0" err="1" smtClean="0">
                <a:solidFill>
                  <a:schemeClr val="bg1"/>
                </a:solidFill>
                <a:latin typeface="Arabic Typesetting" pitchFamily="66" charset="-78"/>
                <a:cs typeface="Arabic Typesetting" pitchFamily="66" charset="-78"/>
              </a:rPr>
              <a:t>وسلم </a:t>
            </a:r>
            <a:r>
              <a:rPr lang="ar-SA" sz="2800" b="1" dirty="0" smtClean="0">
                <a:solidFill>
                  <a:schemeClr val="bg1"/>
                </a:solidFill>
                <a:latin typeface="Arabic Typesetting" pitchFamily="66" charset="-78"/>
                <a:cs typeface="Arabic Typesetting" pitchFamily="66" charset="-78"/>
              </a:rPr>
              <a:t>) ومنه قول عمر رضي الله عنه لأبي موسى في كاتبه النصراني لا تكرموهم إذ </a:t>
            </a:r>
            <a:r>
              <a:rPr lang="ar-SA" sz="2800" b="1" dirty="0" smtClean="0">
                <a:solidFill>
                  <a:schemeClr val="bg1"/>
                </a:solidFill>
                <a:latin typeface="Arabic Typesetting" pitchFamily="66" charset="-78"/>
                <a:cs typeface="Arabic Typesetting" pitchFamily="66" charset="-78"/>
              </a:rPr>
              <a:t>اهانهم </a:t>
            </a:r>
            <a:r>
              <a:rPr lang="ar-SA" sz="2800" b="1" dirty="0" smtClean="0">
                <a:solidFill>
                  <a:schemeClr val="bg1"/>
                </a:solidFill>
                <a:latin typeface="Arabic Typesetting" pitchFamily="66" charset="-78"/>
                <a:cs typeface="Arabic Typesetting" pitchFamily="66" charset="-78"/>
              </a:rPr>
              <a:t>الله ولا </a:t>
            </a:r>
            <a:r>
              <a:rPr lang="ar-SA" sz="2800" b="1" dirty="0" err="1" smtClean="0">
                <a:solidFill>
                  <a:schemeClr val="bg1"/>
                </a:solidFill>
                <a:latin typeface="Arabic Typesetting" pitchFamily="66" charset="-78"/>
                <a:cs typeface="Arabic Typesetting" pitchFamily="66" charset="-78"/>
              </a:rPr>
              <a:t>تامنوهم</a:t>
            </a:r>
            <a:r>
              <a:rPr lang="ar-SA" sz="2800" b="1" dirty="0" smtClean="0">
                <a:solidFill>
                  <a:schemeClr val="bg1"/>
                </a:solidFill>
                <a:latin typeface="Arabic Typesetting" pitchFamily="66" charset="-78"/>
                <a:cs typeface="Arabic Typesetting" pitchFamily="66" charset="-78"/>
              </a:rPr>
              <a:t> إذ خونهم الله ولا تدنوهم إذ أقصاهم </a:t>
            </a:r>
            <a:r>
              <a:rPr lang="ar-SA" sz="2800" b="1" dirty="0" smtClean="0">
                <a:solidFill>
                  <a:schemeClr val="bg1"/>
                </a:solidFill>
                <a:latin typeface="Arabic Typesetting" pitchFamily="66" charset="-78"/>
                <a:cs typeface="Arabic Typesetting" pitchFamily="66" charset="-78"/>
              </a:rPr>
              <a:t>الله وروي </a:t>
            </a:r>
            <a:r>
              <a:rPr lang="ar-SA" sz="2800" b="1" dirty="0" smtClean="0">
                <a:solidFill>
                  <a:schemeClr val="bg1"/>
                </a:solidFill>
                <a:latin typeface="Arabic Typesetting" pitchFamily="66" charset="-78"/>
                <a:cs typeface="Arabic Typesetting" pitchFamily="66" charset="-78"/>
              </a:rPr>
              <a:t>انه قال له أبو موسى لا قوام للبصرة </a:t>
            </a:r>
            <a:r>
              <a:rPr lang="ar-SA" sz="2800" b="1" dirty="0" err="1" smtClean="0">
                <a:solidFill>
                  <a:schemeClr val="bg1"/>
                </a:solidFill>
                <a:latin typeface="Arabic Typesetting" pitchFamily="66" charset="-78"/>
                <a:cs typeface="Arabic Typesetting" pitchFamily="66" charset="-78"/>
              </a:rPr>
              <a:t>الا</a:t>
            </a:r>
            <a:r>
              <a:rPr lang="ar-SA" sz="2800" b="1" dirty="0" smtClean="0">
                <a:solidFill>
                  <a:schemeClr val="bg1"/>
                </a:solidFill>
                <a:latin typeface="Arabic Typesetting" pitchFamily="66" charset="-78"/>
                <a:cs typeface="Arabic Typesetting" pitchFamily="66" charset="-78"/>
              </a:rPr>
              <a:t> </a:t>
            </a:r>
            <a:r>
              <a:rPr lang="ar-SA" sz="2800" b="1" dirty="0" err="1" smtClean="0">
                <a:solidFill>
                  <a:schemeClr val="bg1"/>
                </a:solidFill>
                <a:latin typeface="Arabic Typesetting" pitchFamily="66" charset="-78"/>
                <a:cs typeface="Arabic Typesetting" pitchFamily="66" charset="-78"/>
              </a:rPr>
              <a:t>به</a:t>
            </a:r>
            <a:r>
              <a:rPr lang="ar-SA" sz="2800" b="1" dirty="0" smtClean="0">
                <a:solidFill>
                  <a:schemeClr val="bg1"/>
                </a:solidFill>
                <a:latin typeface="Arabic Typesetting" pitchFamily="66" charset="-78"/>
                <a:cs typeface="Arabic Typesetting" pitchFamily="66" charset="-78"/>
              </a:rPr>
              <a:t> فقال مات النصراني والسلام يعني هب انه قد مات فما كنت تكون صانعا حينئذ فاصنعه الساعة </a:t>
            </a:r>
            <a:r>
              <a:rPr lang="ar-SA" sz="2800" b="1" dirty="0" err="1" smtClean="0">
                <a:solidFill>
                  <a:schemeClr val="bg1"/>
                </a:solidFill>
                <a:latin typeface="Arabic Typesetting" pitchFamily="66" charset="-78"/>
                <a:cs typeface="Arabic Typesetting" pitchFamily="66" charset="-78"/>
              </a:rPr>
              <a:t>وإستغن</a:t>
            </a:r>
            <a:r>
              <a:rPr lang="ar-SA" sz="2800" b="1" dirty="0" smtClean="0">
                <a:solidFill>
                  <a:schemeClr val="bg1"/>
                </a:solidFill>
                <a:latin typeface="Arabic Typesetting" pitchFamily="66" charset="-78"/>
                <a:cs typeface="Arabic Typesetting" pitchFamily="66" charset="-78"/>
              </a:rPr>
              <a:t> عنه </a:t>
            </a:r>
            <a:r>
              <a:rPr lang="ar-SA" sz="2800" b="1" dirty="0" smtClean="0">
                <a:solidFill>
                  <a:schemeClr val="bg1"/>
                </a:solidFill>
                <a:latin typeface="Arabic Typesetting" pitchFamily="66" charset="-78"/>
                <a:cs typeface="Arabic Typesetting" pitchFamily="66" charset="-78"/>
              </a:rPr>
              <a:t>بغيره</a:t>
            </a:r>
          </a:p>
          <a:p>
            <a:pPr algn="r" rtl="1"/>
            <a:r>
              <a:rPr lang="ar-SA" sz="2800" b="1" dirty="0" smtClean="0">
                <a:solidFill>
                  <a:schemeClr val="bg1"/>
                </a:solidFill>
                <a:latin typeface="Arabic Typesetting" pitchFamily="66" charset="-78"/>
                <a:cs typeface="Arabic Typesetting" pitchFamily="66" charset="-78"/>
              </a:rPr>
              <a:t>( </a:t>
            </a:r>
            <a:r>
              <a:rPr lang="ar-SA" sz="2800" b="1" dirty="0" smtClean="0">
                <a:solidFill>
                  <a:schemeClr val="bg1"/>
                </a:solidFill>
                <a:latin typeface="Arabic Typesetting" pitchFamily="66" charset="-78"/>
                <a:cs typeface="Arabic Typesetting" pitchFamily="66" charset="-78"/>
              </a:rPr>
              <a:t>إن الله لا يهدي القوم </a:t>
            </a:r>
            <a:r>
              <a:rPr lang="ar-SA" sz="2800" b="1" dirty="0" err="1" smtClean="0">
                <a:solidFill>
                  <a:schemeClr val="bg1"/>
                </a:solidFill>
                <a:latin typeface="Arabic Typesetting" pitchFamily="66" charset="-78"/>
                <a:cs typeface="Arabic Typesetting" pitchFamily="66" charset="-78"/>
              </a:rPr>
              <a:t>الظالمين </a:t>
            </a:r>
            <a:r>
              <a:rPr lang="ar-SA" sz="2800" b="1" dirty="0" smtClean="0">
                <a:solidFill>
                  <a:schemeClr val="bg1"/>
                </a:solidFill>
                <a:latin typeface="Arabic Typesetting" pitchFamily="66" charset="-78"/>
                <a:cs typeface="Arabic Typesetting" pitchFamily="66" charset="-78"/>
              </a:rPr>
              <a:t>) يعني </a:t>
            </a:r>
            <a:r>
              <a:rPr lang="ar-SA" sz="2800" b="1" dirty="0" smtClean="0">
                <a:solidFill>
                  <a:schemeClr val="bg1"/>
                </a:solidFill>
                <a:latin typeface="Arabic Typesetting" pitchFamily="66" charset="-78"/>
                <a:cs typeface="Arabic Typesetting" pitchFamily="66" charset="-78"/>
              </a:rPr>
              <a:t>الذين ظلموا أنفسهم بموالاة الكفر يمنعهم الله ألطافه ويخذلهم مقتا </a:t>
            </a:r>
            <a:r>
              <a:rPr lang="ar-SA" sz="2800" b="1" dirty="0" err="1" smtClean="0">
                <a:solidFill>
                  <a:schemeClr val="bg1"/>
                </a:solidFill>
                <a:latin typeface="Arabic Typesetting" pitchFamily="66" charset="-78"/>
                <a:cs typeface="Arabic Typesetting" pitchFamily="66" charset="-78"/>
              </a:rPr>
              <a:t>لهم </a:t>
            </a:r>
            <a:r>
              <a:rPr lang="ar-SA" sz="2800" b="1" dirty="0" smtClean="0">
                <a:solidFill>
                  <a:schemeClr val="bg1"/>
                </a:solidFill>
                <a:latin typeface="Arabic Typesetting" pitchFamily="66" charset="-78"/>
                <a:cs typeface="Arabic Typesetting" pitchFamily="66" charset="-78"/>
              </a:rPr>
              <a:t>( </a:t>
            </a:r>
            <a:r>
              <a:rPr lang="ar-SA" sz="2800" b="1" dirty="0" smtClean="0">
                <a:solidFill>
                  <a:schemeClr val="bg1"/>
                </a:solidFill>
                <a:latin typeface="Arabic Typesetting" pitchFamily="66" charset="-78"/>
                <a:cs typeface="Arabic Typesetting" pitchFamily="66" charset="-78"/>
              </a:rPr>
              <a:t>يسارعون </a:t>
            </a:r>
            <a:r>
              <a:rPr lang="ar-SA" sz="2800" b="1" dirty="0" err="1" smtClean="0">
                <a:solidFill>
                  <a:schemeClr val="bg1"/>
                </a:solidFill>
                <a:latin typeface="Arabic Typesetting" pitchFamily="66" charset="-78"/>
                <a:cs typeface="Arabic Typesetting" pitchFamily="66" charset="-78"/>
              </a:rPr>
              <a:t>فيهم </a:t>
            </a:r>
            <a:r>
              <a:rPr lang="ar-SA" sz="2800" b="1" dirty="0" smtClean="0">
                <a:solidFill>
                  <a:schemeClr val="bg1"/>
                </a:solidFill>
                <a:latin typeface="Arabic Typesetting" pitchFamily="66" charset="-78"/>
                <a:cs typeface="Arabic Typesetting" pitchFamily="66" charset="-78"/>
              </a:rPr>
              <a:t>) ينكمشون </a:t>
            </a:r>
            <a:r>
              <a:rPr lang="ar-SA" sz="2800" b="1" dirty="0" smtClean="0">
                <a:solidFill>
                  <a:schemeClr val="bg1"/>
                </a:solidFill>
                <a:latin typeface="Arabic Typesetting" pitchFamily="66" charset="-78"/>
                <a:cs typeface="Arabic Typesetting" pitchFamily="66" charset="-78"/>
              </a:rPr>
              <a:t>في موالاتهم ويرغبون فيها ويعتذرون بأنهم لا </a:t>
            </a:r>
            <a:r>
              <a:rPr lang="ar-SA" sz="2800" b="1" dirty="0" err="1" smtClean="0">
                <a:solidFill>
                  <a:schemeClr val="bg1"/>
                </a:solidFill>
                <a:latin typeface="Arabic Typesetting" pitchFamily="66" charset="-78"/>
                <a:cs typeface="Arabic Typesetting" pitchFamily="66" charset="-78"/>
              </a:rPr>
              <a:t>يأمنون</a:t>
            </a:r>
            <a:r>
              <a:rPr lang="ar-SA" sz="2800" b="1" dirty="0" smtClean="0">
                <a:solidFill>
                  <a:schemeClr val="bg1"/>
                </a:solidFill>
                <a:latin typeface="Arabic Typesetting" pitchFamily="66" charset="-78"/>
                <a:cs typeface="Arabic Typesetting" pitchFamily="66" charset="-78"/>
              </a:rPr>
              <a:t> ان تصيبهم دائرة من دوائر الزمان أي صرف من صروفه ودولة من دوله فيحتاجون اليهم وإلى معونتهم وعن عبادة بن الصامت رضي الله </a:t>
            </a:r>
            <a:r>
              <a:rPr lang="ar-SA" sz="2800" b="1" dirty="0" smtClean="0">
                <a:solidFill>
                  <a:schemeClr val="bg1"/>
                </a:solidFill>
                <a:latin typeface="Arabic Typesetting" pitchFamily="66" charset="-78"/>
                <a:cs typeface="Arabic Typesetting" pitchFamily="66" charset="-78"/>
              </a:rPr>
              <a:t>عنه 354 </a:t>
            </a:r>
            <a:r>
              <a:rPr lang="ar-SA" sz="2800" b="1" dirty="0" smtClean="0">
                <a:solidFill>
                  <a:schemeClr val="bg1"/>
                </a:solidFill>
                <a:latin typeface="Arabic Typesetting" pitchFamily="66" charset="-78"/>
                <a:cs typeface="Arabic Typesetting" pitchFamily="66" charset="-78"/>
              </a:rPr>
              <a:t>انه قال لرسول </a:t>
            </a:r>
            <a:r>
              <a:rPr lang="ar-SA" sz="2800" b="1" dirty="0" err="1" smtClean="0">
                <a:solidFill>
                  <a:schemeClr val="bg1"/>
                </a:solidFill>
                <a:latin typeface="Arabic Typesetting" pitchFamily="66" charset="-78"/>
                <a:cs typeface="Arabic Typesetting" pitchFamily="66" charset="-78"/>
              </a:rPr>
              <a:t>الله </a:t>
            </a:r>
            <a:r>
              <a:rPr lang="ar-SA" sz="2800" b="1" dirty="0" smtClean="0">
                <a:solidFill>
                  <a:schemeClr val="bg1"/>
                </a:solidFill>
                <a:latin typeface="Arabic Typesetting" pitchFamily="66" charset="-78"/>
                <a:cs typeface="Arabic Typesetting" pitchFamily="66" charset="-78"/>
              </a:rPr>
              <a:t>( صلى الله عليه </a:t>
            </a:r>
            <a:r>
              <a:rPr lang="ar-SA" sz="2800" b="1" dirty="0" err="1" smtClean="0">
                <a:solidFill>
                  <a:schemeClr val="bg1"/>
                </a:solidFill>
                <a:latin typeface="Arabic Typesetting" pitchFamily="66" charset="-78"/>
                <a:cs typeface="Arabic Typesetting" pitchFamily="66" charset="-78"/>
              </a:rPr>
              <a:t>وسلم </a:t>
            </a:r>
            <a:r>
              <a:rPr lang="ar-SA" sz="2800" b="1" dirty="0" smtClean="0">
                <a:solidFill>
                  <a:schemeClr val="bg1"/>
                </a:solidFill>
                <a:latin typeface="Arabic Typesetting" pitchFamily="66" charset="-78"/>
                <a:cs typeface="Arabic Typesetting" pitchFamily="66" charset="-78"/>
              </a:rPr>
              <a:t>) إن لي موالي من يهود كثيرا عددهم وإني أبرأ إلى الله ورسوله من ولايتهم وأوالي الله ورسوله فقال عبد الله بن أبي إني رجل اخاف الدوائر لا أبرأ من ولاية موالي وهم يهود بني </a:t>
            </a:r>
            <a:r>
              <a:rPr lang="ar-SA" sz="2800" b="1" dirty="0" err="1" smtClean="0">
                <a:solidFill>
                  <a:schemeClr val="bg1"/>
                </a:solidFill>
                <a:latin typeface="Arabic Typesetting" pitchFamily="66" charset="-78"/>
                <a:cs typeface="Arabic Typesetting" pitchFamily="66" charset="-78"/>
              </a:rPr>
              <a:t>قينقاع</a:t>
            </a:r>
            <a:r>
              <a:rPr lang="ar-SA" sz="2800" b="1" dirty="0" smtClean="0">
                <a:solidFill>
                  <a:schemeClr val="bg1"/>
                </a:solidFill>
                <a:latin typeface="Arabic Typesetting" pitchFamily="66" charset="-78"/>
                <a:cs typeface="Arabic Typesetting" pitchFamily="66" charset="-78"/>
              </a:rPr>
              <a:t> مرسل</a:t>
            </a:r>
            <a:endParaRPr lang="ar-SA" sz="2800" b="1" dirty="0" smtClean="0">
              <a:solidFill>
                <a:schemeClr val="bg1"/>
              </a:solidFill>
              <a:latin typeface="Arabic Typesetting" pitchFamily="66" charset="-78"/>
              <a:cs typeface="Arabic Typesetting" pitchFamily="66"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1"/>
            <a:ext cx="9144000" cy="733424"/>
          </a:xfrm>
        </p:spPr>
        <p:txBody>
          <a:bodyPr/>
          <a:lstStyle/>
          <a:p>
            <a:r>
              <a:rPr lang="tr-TR" b="1" cap="none" dirty="0" smtClean="0">
                <a:ln>
                  <a:noFill/>
                </a:ln>
                <a:solidFill>
                  <a:schemeClr val="bg1"/>
                </a:solidFill>
              </a:rPr>
              <a:t>el-Mâ’ide </a:t>
            </a:r>
            <a:r>
              <a:rPr lang="tr-TR" b="1" cap="none" dirty="0" smtClean="0">
                <a:ln>
                  <a:noFill/>
                </a:ln>
                <a:solidFill>
                  <a:schemeClr val="bg1"/>
                </a:solidFill>
              </a:rPr>
              <a:t>5/51-53</a:t>
            </a:r>
            <a:endParaRPr lang="tr-TR" dirty="0"/>
          </a:p>
        </p:txBody>
      </p:sp>
      <p:sp>
        <p:nvSpPr>
          <p:cNvPr id="3" name="عنصر نائب للنص 2"/>
          <p:cNvSpPr>
            <a:spLocks noGrp="1"/>
          </p:cNvSpPr>
          <p:nvPr>
            <p:ph type="body" idx="1"/>
          </p:nvPr>
        </p:nvSpPr>
        <p:spPr>
          <a:xfrm>
            <a:off x="0" y="733425"/>
            <a:ext cx="9144000" cy="6124575"/>
          </a:xfrm>
        </p:spPr>
        <p:txBody>
          <a:bodyPr>
            <a:noAutofit/>
          </a:bodyPr>
          <a:lstStyle/>
          <a:p>
            <a:pPr algn="r" rtl="1"/>
            <a:r>
              <a:rPr lang="ar-SA" sz="2800" b="1" dirty="0" smtClean="0">
                <a:solidFill>
                  <a:schemeClr val="bg1"/>
                </a:solidFill>
                <a:latin typeface="Arabic Typesetting" pitchFamily="66" charset="-78"/>
                <a:cs typeface="Arabic Typesetting" pitchFamily="66" charset="-78"/>
              </a:rPr>
              <a:t>( </a:t>
            </a:r>
            <a:r>
              <a:rPr lang="ar-SA" sz="2800" b="1" dirty="0" smtClean="0">
                <a:solidFill>
                  <a:schemeClr val="bg1"/>
                </a:solidFill>
                <a:latin typeface="Arabic Typesetting" pitchFamily="66" charset="-78"/>
                <a:cs typeface="Arabic Typesetting" pitchFamily="66" charset="-78"/>
              </a:rPr>
              <a:t>فعسى الله أن يأتي </a:t>
            </a:r>
            <a:r>
              <a:rPr lang="ar-SA" sz="2800" b="1" dirty="0" err="1" smtClean="0">
                <a:solidFill>
                  <a:schemeClr val="bg1"/>
                </a:solidFill>
                <a:latin typeface="Arabic Typesetting" pitchFamily="66" charset="-78"/>
                <a:cs typeface="Arabic Typesetting" pitchFamily="66" charset="-78"/>
              </a:rPr>
              <a:t>بالفتح </a:t>
            </a:r>
            <a:r>
              <a:rPr lang="ar-SA" sz="2800" b="1" dirty="0" smtClean="0">
                <a:solidFill>
                  <a:schemeClr val="bg1"/>
                </a:solidFill>
                <a:latin typeface="Arabic Typesetting" pitchFamily="66" charset="-78"/>
                <a:cs typeface="Arabic Typesetting" pitchFamily="66" charset="-78"/>
              </a:rPr>
              <a:t>) لرسول </a:t>
            </a:r>
            <a:r>
              <a:rPr lang="ar-SA" sz="2800" b="1" dirty="0" err="1" smtClean="0">
                <a:solidFill>
                  <a:schemeClr val="bg1"/>
                </a:solidFill>
                <a:latin typeface="Arabic Typesetting" pitchFamily="66" charset="-78"/>
                <a:cs typeface="Arabic Typesetting" pitchFamily="66" charset="-78"/>
              </a:rPr>
              <a:t>الله </a:t>
            </a:r>
            <a:r>
              <a:rPr lang="ar-SA" sz="2800" b="1" dirty="0" smtClean="0">
                <a:solidFill>
                  <a:schemeClr val="bg1"/>
                </a:solidFill>
                <a:latin typeface="Arabic Typesetting" pitchFamily="66" charset="-78"/>
                <a:cs typeface="Arabic Typesetting" pitchFamily="66" charset="-78"/>
              </a:rPr>
              <a:t>( صلى الله عليه </a:t>
            </a:r>
            <a:r>
              <a:rPr lang="ar-SA" sz="2800" b="1" dirty="0" err="1" smtClean="0">
                <a:solidFill>
                  <a:schemeClr val="bg1"/>
                </a:solidFill>
                <a:latin typeface="Arabic Typesetting" pitchFamily="66" charset="-78"/>
                <a:cs typeface="Arabic Typesetting" pitchFamily="66" charset="-78"/>
              </a:rPr>
              <a:t>وسلم </a:t>
            </a:r>
            <a:r>
              <a:rPr lang="ar-SA" sz="2800" b="1" dirty="0" smtClean="0">
                <a:solidFill>
                  <a:schemeClr val="bg1"/>
                </a:solidFill>
                <a:latin typeface="Arabic Typesetting" pitchFamily="66" charset="-78"/>
                <a:cs typeface="Arabic Typesetting" pitchFamily="66" charset="-78"/>
              </a:rPr>
              <a:t>) على </a:t>
            </a:r>
            <a:r>
              <a:rPr lang="ar-SA" sz="2800" b="1" dirty="0" smtClean="0">
                <a:solidFill>
                  <a:schemeClr val="bg1"/>
                </a:solidFill>
                <a:latin typeface="Arabic Typesetting" pitchFamily="66" charset="-78"/>
                <a:cs typeface="Arabic Typesetting" pitchFamily="66" charset="-78"/>
              </a:rPr>
              <a:t>أعدائه وإظهار </a:t>
            </a:r>
            <a:r>
              <a:rPr lang="ar-SA" sz="2800" b="1" dirty="0" err="1" smtClean="0">
                <a:solidFill>
                  <a:schemeClr val="bg1"/>
                </a:solidFill>
                <a:latin typeface="Arabic Typesetting" pitchFamily="66" charset="-78"/>
                <a:cs typeface="Arabic Typesetting" pitchFamily="66" charset="-78"/>
              </a:rPr>
              <a:t>المسلمين </a:t>
            </a:r>
            <a:r>
              <a:rPr lang="ar-SA" sz="2800" b="1" u="sng" dirty="0" smtClean="0">
                <a:solidFill>
                  <a:schemeClr val="bg1"/>
                </a:solidFill>
                <a:latin typeface="Arabic Typesetting" pitchFamily="66" charset="-78"/>
                <a:cs typeface="Arabic Typesetting" pitchFamily="66" charset="-78"/>
              </a:rPr>
              <a:t>(أو </a:t>
            </a:r>
            <a:r>
              <a:rPr lang="ar-SA" sz="2800" b="1" u="sng" dirty="0" smtClean="0">
                <a:solidFill>
                  <a:schemeClr val="bg1"/>
                </a:solidFill>
                <a:latin typeface="Arabic Typesetting" pitchFamily="66" charset="-78"/>
                <a:cs typeface="Arabic Typesetting" pitchFamily="66" charset="-78"/>
              </a:rPr>
              <a:t>أمر من </a:t>
            </a:r>
            <a:r>
              <a:rPr lang="ar-SA" sz="2800" b="1" u="sng" dirty="0" err="1" smtClean="0">
                <a:solidFill>
                  <a:schemeClr val="bg1"/>
                </a:solidFill>
                <a:latin typeface="Arabic Typesetting" pitchFamily="66" charset="-78"/>
                <a:cs typeface="Arabic Typesetting" pitchFamily="66" charset="-78"/>
              </a:rPr>
              <a:t>عنده </a:t>
            </a:r>
            <a:r>
              <a:rPr lang="ar-SA" sz="2800" b="1" u="sng" dirty="0" smtClean="0">
                <a:solidFill>
                  <a:schemeClr val="bg1"/>
                </a:solidFill>
                <a:latin typeface="Arabic Typesetting" pitchFamily="66" charset="-78"/>
                <a:cs typeface="Arabic Typesetting" pitchFamily="66" charset="-78"/>
              </a:rPr>
              <a:t>) </a:t>
            </a:r>
            <a:r>
              <a:rPr lang="ar-SA" sz="2800" b="1" dirty="0" smtClean="0">
                <a:solidFill>
                  <a:schemeClr val="bg1"/>
                </a:solidFill>
                <a:latin typeface="Arabic Typesetting" pitchFamily="66" charset="-78"/>
                <a:cs typeface="Arabic Typesetting" pitchFamily="66" charset="-78"/>
              </a:rPr>
              <a:t>يقطع </a:t>
            </a:r>
            <a:r>
              <a:rPr lang="ar-SA" sz="2800" b="1" dirty="0" err="1" smtClean="0">
                <a:solidFill>
                  <a:schemeClr val="bg1"/>
                </a:solidFill>
                <a:latin typeface="Arabic Typesetting" pitchFamily="66" charset="-78"/>
                <a:cs typeface="Arabic Typesetting" pitchFamily="66" charset="-78"/>
              </a:rPr>
              <a:t>شأفة</a:t>
            </a:r>
            <a:r>
              <a:rPr lang="ar-SA" sz="2800" b="1" dirty="0" smtClean="0">
                <a:solidFill>
                  <a:schemeClr val="bg1"/>
                </a:solidFill>
                <a:latin typeface="Arabic Typesetting" pitchFamily="66" charset="-78"/>
                <a:cs typeface="Arabic Typesetting" pitchFamily="66" charset="-78"/>
              </a:rPr>
              <a:t> اليهود ويجليهم عن بلادهم فيصبح المنافقون نادمين على ما حدثوا </a:t>
            </a:r>
            <a:r>
              <a:rPr lang="ar-SA" sz="2800" b="1" dirty="0" err="1" smtClean="0">
                <a:solidFill>
                  <a:schemeClr val="bg1"/>
                </a:solidFill>
                <a:latin typeface="Arabic Typesetting" pitchFamily="66" charset="-78"/>
                <a:cs typeface="Arabic Typesetting" pitchFamily="66" charset="-78"/>
              </a:rPr>
              <a:t>به</a:t>
            </a:r>
            <a:r>
              <a:rPr lang="ar-SA" sz="2800" b="1" dirty="0" smtClean="0">
                <a:solidFill>
                  <a:schemeClr val="bg1"/>
                </a:solidFill>
                <a:latin typeface="Arabic Typesetting" pitchFamily="66" charset="-78"/>
                <a:cs typeface="Arabic Typesetting" pitchFamily="66" charset="-78"/>
              </a:rPr>
              <a:t> </a:t>
            </a:r>
            <a:r>
              <a:rPr lang="ar-SA" sz="2800" b="1" dirty="0" smtClean="0">
                <a:solidFill>
                  <a:schemeClr val="bg1"/>
                </a:solidFill>
                <a:latin typeface="Arabic Typesetting" pitchFamily="66" charset="-78"/>
                <a:cs typeface="Arabic Typesetting" pitchFamily="66" charset="-78"/>
              </a:rPr>
              <a:t>انفسهم وذلك </a:t>
            </a:r>
            <a:r>
              <a:rPr lang="ar-SA" sz="2800" b="1" dirty="0" smtClean="0">
                <a:solidFill>
                  <a:schemeClr val="bg1"/>
                </a:solidFill>
                <a:latin typeface="Arabic Typesetting" pitchFamily="66" charset="-78"/>
                <a:cs typeface="Arabic Typesetting" pitchFamily="66" charset="-78"/>
              </a:rPr>
              <a:t>انهم كانوا يشكون في امر رسول </a:t>
            </a:r>
            <a:r>
              <a:rPr lang="ar-SA" sz="2800" b="1" dirty="0" err="1" smtClean="0">
                <a:solidFill>
                  <a:schemeClr val="bg1"/>
                </a:solidFill>
                <a:latin typeface="Arabic Typesetting" pitchFamily="66" charset="-78"/>
                <a:cs typeface="Arabic Typesetting" pitchFamily="66" charset="-78"/>
              </a:rPr>
              <a:t>الله </a:t>
            </a:r>
            <a:r>
              <a:rPr lang="ar-SA" sz="2800" b="1" dirty="0" smtClean="0">
                <a:solidFill>
                  <a:schemeClr val="bg1"/>
                </a:solidFill>
                <a:latin typeface="Arabic Typesetting" pitchFamily="66" charset="-78"/>
                <a:cs typeface="Arabic Typesetting" pitchFamily="66" charset="-78"/>
              </a:rPr>
              <a:t>( صلى الله عليه </a:t>
            </a:r>
            <a:r>
              <a:rPr lang="ar-SA" sz="2800" b="1" dirty="0" err="1" smtClean="0">
                <a:solidFill>
                  <a:schemeClr val="bg1"/>
                </a:solidFill>
                <a:latin typeface="Arabic Typesetting" pitchFamily="66" charset="-78"/>
                <a:cs typeface="Arabic Typesetting" pitchFamily="66" charset="-78"/>
              </a:rPr>
              <a:t>وسلم </a:t>
            </a:r>
            <a:r>
              <a:rPr lang="ar-SA" sz="2800" b="1" dirty="0" smtClean="0">
                <a:solidFill>
                  <a:schemeClr val="bg1"/>
                </a:solidFill>
                <a:latin typeface="Arabic Typesetting" pitchFamily="66" charset="-78"/>
                <a:cs typeface="Arabic Typesetting" pitchFamily="66" charset="-78"/>
              </a:rPr>
              <a:t>) ويقولون ما نظن ان يتم له أمر وبالحري أن تكون الدولة والغلبة </a:t>
            </a:r>
            <a:r>
              <a:rPr lang="ar-SA" sz="2800" b="1" dirty="0" smtClean="0">
                <a:solidFill>
                  <a:schemeClr val="bg1"/>
                </a:solidFill>
                <a:latin typeface="Arabic Typesetting" pitchFamily="66" charset="-78"/>
                <a:cs typeface="Arabic Typesetting" pitchFamily="66" charset="-78"/>
              </a:rPr>
              <a:t>لهؤلاء </a:t>
            </a:r>
            <a:r>
              <a:rPr lang="ar-SA" sz="2800" b="1" u="sng" dirty="0" smtClean="0">
                <a:solidFill>
                  <a:schemeClr val="bg1"/>
                </a:solidFill>
                <a:latin typeface="Arabic Typesetting" pitchFamily="66" charset="-78"/>
                <a:cs typeface="Arabic Typesetting" pitchFamily="66" charset="-78"/>
              </a:rPr>
              <a:t>وقيل </a:t>
            </a:r>
            <a:r>
              <a:rPr lang="ar-SA" sz="2800" b="1" u="sng" dirty="0" smtClean="0">
                <a:solidFill>
                  <a:schemeClr val="bg1"/>
                </a:solidFill>
                <a:latin typeface="Arabic Typesetting" pitchFamily="66" charset="-78"/>
                <a:cs typeface="Arabic Typesetting" pitchFamily="66" charset="-78"/>
              </a:rPr>
              <a:t>أو امر من عنده </a:t>
            </a:r>
            <a:r>
              <a:rPr lang="ar-SA" sz="2800" b="1" dirty="0" smtClean="0">
                <a:solidFill>
                  <a:schemeClr val="bg1"/>
                </a:solidFill>
                <a:latin typeface="Arabic Typesetting" pitchFamily="66" charset="-78"/>
                <a:cs typeface="Arabic Typesetting" pitchFamily="66" charset="-78"/>
              </a:rPr>
              <a:t>أو ان يؤمر </a:t>
            </a:r>
            <a:r>
              <a:rPr lang="ar-SA" sz="2800" b="1" dirty="0" err="1" smtClean="0">
                <a:solidFill>
                  <a:schemeClr val="bg1"/>
                </a:solidFill>
                <a:latin typeface="Arabic Typesetting" pitchFamily="66" charset="-78"/>
                <a:cs typeface="Arabic Typesetting" pitchFamily="66" charset="-78"/>
              </a:rPr>
              <a:t>النبي </a:t>
            </a:r>
            <a:r>
              <a:rPr lang="ar-SA" sz="2800" b="1" dirty="0" smtClean="0">
                <a:solidFill>
                  <a:schemeClr val="bg1"/>
                </a:solidFill>
                <a:latin typeface="Arabic Typesetting" pitchFamily="66" charset="-78"/>
                <a:cs typeface="Arabic Typesetting" pitchFamily="66" charset="-78"/>
              </a:rPr>
              <a:t>( صلى الله عليه </a:t>
            </a:r>
            <a:r>
              <a:rPr lang="ar-SA" sz="2800" b="1" dirty="0" err="1" smtClean="0">
                <a:solidFill>
                  <a:schemeClr val="bg1"/>
                </a:solidFill>
                <a:latin typeface="Arabic Typesetting" pitchFamily="66" charset="-78"/>
                <a:cs typeface="Arabic Typesetting" pitchFamily="66" charset="-78"/>
              </a:rPr>
              <a:t>وسلم </a:t>
            </a:r>
            <a:r>
              <a:rPr lang="ar-SA" sz="2800" b="1" dirty="0" smtClean="0">
                <a:solidFill>
                  <a:schemeClr val="bg1"/>
                </a:solidFill>
                <a:latin typeface="Arabic Typesetting" pitchFamily="66" charset="-78"/>
                <a:cs typeface="Arabic Typesetting" pitchFamily="66" charset="-78"/>
              </a:rPr>
              <a:t>) بإظهار أسرار المنافقين وقتلهم فيندموا على </a:t>
            </a:r>
            <a:r>
              <a:rPr lang="ar-SA" sz="2800" b="1" dirty="0" smtClean="0">
                <a:solidFill>
                  <a:schemeClr val="bg1"/>
                </a:solidFill>
                <a:latin typeface="Arabic Typesetting" pitchFamily="66" charset="-78"/>
                <a:cs typeface="Arabic Typesetting" pitchFamily="66" charset="-78"/>
              </a:rPr>
              <a:t>نفاقهم </a:t>
            </a:r>
            <a:r>
              <a:rPr lang="ar-SA" sz="2800" b="1" u="sng" dirty="0" smtClean="0">
                <a:solidFill>
                  <a:schemeClr val="bg1"/>
                </a:solidFill>
                <a:latin typeface="Arabic Typesetting" pitchFamily="66" charset="-78"/>
                <a:cs typeface="Arabic Typesetting" pitchFamily="66" charset="-78"/>
              </a:rPr>
              <a:t>وقيل </a:t>
            </a:r>
            <a:r>
              <a:rPr lang="ar-SA" sz="2800" b="1" u="sng" dirty="0" smtClean="0">
                <a:solidFill>
                  <a:schemeClr val="bg1"/>
                </a:solidFill>
                <a:latin typeface="Arabic Typesetting" pitchFamily="66" charset="-78"/>
                <a:cs typeface="Arabic Typesetting" pitchFamily="66" charset="-78"/>
              </a:rPr>
              <a:t>أو أمر من عند الله </a:t>
            </a:r>
            <a:r>
              <a:rPr lang="ar-SA" sz="2800" b="1" dirty="0" smtClean="0">
                <a:solidFill>
                  <a:schemeClr val="bg1"/>
                </a:solidFill>
                <a:latin typeface="Arabic Typesetting" pitchFamily="66" charset="-78"/>
                <a:cs typeface="Arabic Typesetting" pitchFamily="66" charset="-78"/>
              </a:rPr>
              <a:t>لا يكون فيه للناس فعل كبني النضير الذين طرح الله في قلوبهم </a:t>
            </a:r>
            <a:r>
              <a:rPr lang="ar-SA" sz="2800" b="1" dirty="0" smtClean="0">
                <a:solidFill>
                  <a:schemeClr val="bg1"/>
                </a:solidFill>
                <a:latin typeface="Arabic Typesetting" pitchFamily="66" charset="-78"/>
                <a:cs typeface="Arabic Typesetting" pitchFamily="66" charset="-78"/>
              </a:rPr>
              <a:t>الرعب فأعطوا </a:t>
            </a:r>
            <a:r>
              <a:rPr lang="ar-SA" sz="2800" b="1" dirty="0" smtClean="0">
                <a:solidFill>
                  <a:schemeClr val="bg1"/>
                </a:solidFill>
                <a:latin typeface="Arabic Typesetting" pitchFamily="66" charset="-78"/>
                <a:cs typeface="Arabic Typesetting" pitchFamily="66" charset="-78"/>
              </a:rPr>
              <a:t>بأيديهم من غير أن </a:t>
            </a:r>
            <a:r>
              <a:rPr lang="ar-SA" sz="2800" b="1" dirty="0" err="1" smtClean="0">
                <a:solidFill>
                  <a:schemeClr val="bg1"/>
                </a:solidFill>
                <a:latin typeface="Arabic Typesetting" pitchFamily="66" charset="-78"/>
                <a:cs typeface="Arabic Typesetting" pitchFamily="66" charset="-78"/>
              </a:rPr>
              <a:t>يوجف</a:t>
            </a:r>
            <a:r>
              <a:rPr lang="ar-SA" sz="2800" b="1" dirty="0" smtClean="0">
                <a:solidFill>
                  <a:schemeClr val="bg1"/>
                </a:solidFill>
                <a:latin typeface="Arabic Typesetting" pitchFamily="66" charset="-78"/>
                <a:cs typeface="Arabic Typesetting" pitchFamily="66" charset="-78"/>
              </a:rPr>
              <a:t> عليهم بخيل ولا </a:t>
            </a:r>
            <a:r>
              <a:rPr lang="ar-SA" sz="2800" b="1" dirty="0" err="1" smtClean="0">
                <a:solidFill>
                  <a:schemeClr val="bg1"/>
                </a:solidFill>
                <a:latin typeface="Arabic Typesetting" pitchFamily="66" charset="-78"/>
                <a:cs typeface="Arabic Typesetting" pitchFamily="66" charset="-78"/>
              </a:rPr>
              <a:t>ركاب )</a:t>
            </a:r>
            <a:endParaRPr lang="ar-SA" sz="2800" b="1" dirty="0" smtClean="0">
              <a:solidFill>
                <a:schemeClr val="bg1"/>
              </a:solidFill>
              <a:latin typeface="Arabic Typesetting" pitchFamily="66" charset="-78"/>
              <a:cs typeface="Arabic Typesetting" pitchFamily="66" charset="-78"/>
            </a:endParaRPr>
          </a:p>
          <a:p>
            <a:pPr algn="r" rtl="1"/>
            <a:r>
              <a:rPr lang="ar-SA" sz="2800" b="1" dirty="0" smtClean="0">
                <a:solidFill>
                  <a:schemeClr val="bg1"/>
                </a:solidFill>
                <a:latin typeface="Arabic Typesetting" pitchFamily="66" charset="-78"/>
                <a:cs typeface="Arabic Typesetting" pitchFamily="66" charset="-78"/>
              </a:rPr>
              <a:t>ويقول </a:t>
            </a:r>
            <a:r>
              <a:rPr lang="ar-SA" sz="2800" b="1" dirty="0" smtClean="0">
                <a:solidFill>
                  <a:schemeClr val="bg1"/>
                </a:solidFill>
                <a:latin typeface="Arabic Typesetting" pitchFamily="66" charset="-78"/>
                <a:cs typeface="Arabic Typesetting" pitchFamily="66" charset="-78"/>
              </a:rPr>
              <a:t>الذين </a:t>
            </a:r>
            <a:r>
              <a:rPr lang="ar-SA" sz="2800" b="1" dirty="0" err="1" smtClean="0">
                <a:solidFill>
                  <a:schemeClr val="bg1"/>
                </a:solidFill>
                <a:latin typeface="Arabic Typesetting" pitchFamily="66" charset="-78"/>
                <a:cs typeface="Arabic Typesetting" pitchFamily="66" charset="-78"/>
              </a:rPr>
              <a:t>آمنوا </a:t>
            </a:r>
            <a:r>
              <a:rPr lang="ar-SA" sz="2800" b="1" dirty="0" smtClean="0">
                <a:solidFill>
                  <a:schemeClr val="bg1"/>
                </a:solidFill>
                <a:latin typeface="Arabic Typesetting" pitchFamily="66" charset="-78"/>
                <a:cs typeface="Arabic Typesetting" pitchFamily="66" charset="-78"/>
              </a:rPr>
              <a:t>( </a:t>
            </a:r>
            <a:r>
              <a:rPr lang="ar-SA" sz="2800" b="1" dirty="0" err="1" smtClean="0">
                <a:solidFill>
                  <a:schemeClr val="bg1"/>
                </a:solidFill>
                <a:latin typeface="Arabic Typesetting" pitchFamily="66" charset="-78"/>
                <a:cs typeface="Arabic Typesetting" pitchFamily="66" charset="-78"/>
              </a:rPr>
              <a:t>قرىء</a:t>
            </a:r>
            <a:r>
              <a:rPr lang="ar-SA" sz="2800" b="1" dirty="0" smtClean="0">
                <a:solidFill>
                  <a:schemeClr val="bg1"/>
                </a:solidFill>
                <a:latin typeface="Arabic Typesetting" pitchFamily="66" charset="-78"/>
                <a:cs typeface="Arabic Typesetting" pitchFamily="66" charset="-78"/>
              </a:rPr>
              <a:t> </a:t>
            </a:r>
            <a:r>
              <a:rPr lang="ar-SA" sz="2800" b="1" dirty="0" smtClean="0">
                <a:solidFill>
                  <a:schemeClr val="bg1"/>
                </a:solidFill>
                <a:latin typeface="Arabic Typesetting" pitchFamily="66" charset="-78"/>
                <a:cs typeface="Arabic Typesetting" pitchFamily="66" charset="-78"/>
              </a:rPr>
              <a:t>بالنصب عطفا على ان </a:t>
            </a:r>
            <a:r>
              <a:rPr lang="ar-SA" sz="2800" b="1" dirty="0" smtClean="0">
                <a:solidFill>
                  <a:schemeClr val="bg1"/>
                </a:solidFill>
                <a:latin typeface="Arabic Typesetting" pitchFamily="66" charset="-78"/>
                <a:cs typeface="Arabic Typesetting" pitchFamily="66" charset="-78"/>
              </a:rPr>
              <a:t>يأتي وبالرفع </a:t>
            </a:r>
            <a:r>
              <a:rPr lang="ar-SA" sz="2800" b="1" dirty="0" smtClean="0">
                <a:solidFill>
                  <a:schemeClr val="bg1"/>
                </a:solidFill>
                <a:latin typeface="Arabic Typesetting" pitchFamily="66" charset="-78"/>
                <a:cs typeface="Arabic Typesetting" pitchFamily="66" charset="-78"/>
              </a:rPr>
              <a:t>على انه كلام مبتدأ أي ويقول الذين آمنوا في ذلك الوقت </a:t>
            </a:r>
            <a:r>
              <a:rPr lang="ar-SA" sz="2800" b="1" dirty="0" err="1" smtClean="0">
                <a:solidFill>
                  <a:schemeClr val="bg1"/>
                </a:solidFill>
                <a:latin typeface="Arabic Typesetting" pitchFamily="66" charset="-78"/>
                <a:cs typeface="Arabic Typesetting" pitchFamily="66" charset="-78"/>
              </a:rPr>
              <a:t>وقرىء</a:t>
            </a:r>
            <a:r>
              <a:rPr lang="ar-SA" sz="2800" b="1" dirty="0" smtClean="0">
                <a:solidFill>
                  <a:schemeClr val="bg1"/>
                </a:solidFill>
                <a:latin typeface="Arabic Typesetting" pitchFamily="66" charset="-78"/>
                <a:cs typeface="Arabic Typesetting" pitchFamily="66" charset="-78"/>
              </a:rPr>
              <a:t> ( </a:t>
            </a:r>
            <a:r>
              <a:rPr lang="ar-SA" sz="2800" b="1" dirty="0" err="1" smtClean="0">
                <a:solidFill>
                  <a:schemeClr val="bg1"/>
                </a:solidFill>
                <a:latin typeface="Arabic Typesetting" pitchFamily="66" charset="-78"/>
                <a:cs typeface="Arabic Typesetting" pitchFamily="66" charset="-78"/>
              </a:rPr>
              <a:t>يقول </a:t>
            </a:r>
            <a:r>
              <a:rPr lang="ar-SA" sz="2800" b="1" dirty="0" smtClean="0">
                <a:solidFill>
                  <a:schemeClr val="bg1"/>
                </a:solidFill>
                <a:latin typeface="Arabic Typesetting" pitchFamily="66" charset="-78"/>
                <a:cs typeface="Arabic Typesetting" pitchFamily="66" charset="-78"/>
              </a:rPr>
              <a:t>) بغير واو وهي في مصاحف مكة والمدينة </a:t>
            </a:r>
            <a:r>
              <a:rPr lang="ar-SA" sz="2800" b="1" dirty="0" err="1" smtClean="0">
                <a:solidFill>
                  <a:schemeClr val="bg1"/>
                </a:solidFill>
                <a:latin typeface="Arabic Typesetting" pitchFamily="66" charset="-78"/>
                <a:cs typeface="Arabic Typesetting" pitchFamily="66" charset="-78"/>
              </a:rPr>
              <a:t>والشأم</a:t>
            </a:r>
            <a:r>
              <a:rPr lang="ar-SA" sz="2800" b="1" dirty="0" smtClean="0">
                <a:solidFill>
                  <a:schemeClr val="bg1"/>
                </a:solidFill>
                <a:latin typeface="Arabic Typesetting" pitchFamily="66" charset="-78"/>
                <a:cs typeface="Arabic Typesetting" pitchFamily="66" charset="-78"/>
              </a:rPr>
              <a:t> كذلك على انه جواب قائل يقول فماذا يقول المؤمنون حينئذ فقيل يقول الذين آمنوا هؤلاء الذين </a:t>
            </a:r>
            <a:r>
              <a:rPr lang="ar-SA" sz="2800" b="1" dirty="0" smtClean="0">
                <a:solidFill>
                  <a:schemeClr val="bg1"/>
                </a:solidFill>
                <a:latin typeface="Arabic Typesetting" pitchFamily="66" charset="-78"/>
                <a:cs typeface="Arabic Typesetting" pitchFamily="66" charset="-78"/>
              </a:rPr>
              <a:t>أقسموا </a:t>
            </a:r>
            <a:r>
              <a:rPr lang="ar-SA" sz="2800" b="1" u="sng" dirty="0" smtClean="0">
                <a:solidFill>
                  <a:schemeClr val="bg1"/>
                </a:solidFill>
                <a:latin typeface="Arabic Typesetting" pitchFamily="66" charset="-78"/>
                <a:cs typeface="Arabic Typesetting" pitchFamily="66" charset="-78"/>
              </a:rPr>
              <a:t>فإن </a:t>
            </a:r>
            <a:r>
              <a:rPr lang="ar-SA" sz="2800" b="1" u="sng" dirty="0" smtClean="0">
                <a:solidFill>
                  <a:schemeClr val="bg1"/>
                </a:solidFill>
                <a:latin typeface="Arabic Typesetting" pitchFamily="66" charset="-78"/>
                <a:cs typeface="Arabic Typesetting" pitchFamily="66" charset="-78"/>
              </a:rPr>
              <a:t>قلت </a:t>
            </a:r>
            <a:r>
              <a:rPr lang="ar-SA" sz="2800" b="1" dirty="0" smtClean="0">
                <a:solidFill>
                  <a:schemeClr val="bg1"/>
                </a:solidFill>
                <a:latin typeface="Arabic Typesetting" pitchFamily="66" charset="-78"/>
                <a:cs typeface="Arabic Typesetting" pitchFamily="66" charset="-78"/>
              </a:rPr>
              <a:t>لمن يقولون هذا القول </a:t>
            </a:r>
            <a:r>
              <a:rPr lang="ar-SA" sz="2800" b="1" u="sng" dirty="0" smtClean="0">
                <a:solidFill>
                  <a:schemeClr val="bg1"/>
                </a:solidFill>
                <a:latin typeface="Arabic Typesetting" pitchFamily="66" charset="-78"/>
                <a:cs typeface="Arabic Typesetting" pitchFamily="66" charset="-78"/>
              </a:rPr>
              <a:t>قلت</a:t>
            </a:r>
            <a:r>
              <a:rPr lang="ar-SA" sz="2800" b="1" dirty="0" smtClean="0">
                <a:solidFill>
                  <a:schemeClr val="bg1"/>
                </a:solidFill>
                <a:latin typeface="Arabic Typesetting" pitchFamily="66" charset="-78"/>
                <a:cs typeface="Arabic Typesetting" pitchFamily="66" charset="-78"/>
              </a:rPr>
              <a:t> إما ان يقوله بعضهم لبعض تعجبا من حالهم واغتباطا بما من الله عليهم من التوفيق في </a:t>
            </a:r>
            <a:r>
              <a:rPr lang="ar-SA" sz="2800" b="1" dirty="0" err="1" smtClean="0">
                <a:solidFill>
                  <a:schemeClr val="bg1"/>
                </a:solidFill>
                <a:latin typeface="Arabic Typesetting" pitchFamily="66" charset="-78"/>
                <a:cs typeface="Arabic Typesetting" pitchFamily="66" charset="-78"/>
              </a:rPr>
              <a:t>الاخلاص </a:t>
            </a:r>
            <a:r>
              <a:rPr lang="ar-SA" sz="2800" b="1" dirty="0" smtClean="0">
                <a:solidFill>
                  <a:schemeClr val="bg1"/>
                </a:solidFill>
                <a:latin typeface="Arabic Typesetting" pitchFamily="66" charset="-78"/>
                <a:cs typeface="Arabic Typesetting" pitchFamily="66" charset="-78"/>
              </a:rPr>
              <a:t>) </a:t>
            </a:r>
            <a:r>
              <a:rPr lang="ar-SA" sz="2800" b="1" dirty="0" smtClean="0">
                <a:solidFill>
                  <a:schemeClr val="bg1"/>
                </a:solidFill>
                <a:latin typeface="Arabic Typesetting" pitchFamily="66" charset="-78"/>
                <a:cs typeface="Arabic Typesetting" pitchFamily="66" charset="-78"/>
              </a:rPr>
              <a:t>أهؤلاء الذين </a:t>
            </a:r>
            <a:r>
              <a:rPr lang="ar-SA" sz="2800" b="1" dirty="0" err="1" smtClean="0">
                <a:solidFill>
                  <a:schemeClr val="bg1"/>
                </a:solidFill>
                <a:latin typeface="Arabic Typesetting" pitchFamily="66" charset="-78"/>
                <a:cs typeface="Arabic Typesetting" pitchFamily="66" charset="-78"/>
              </a:rPr>
              <a:t>أقسموا </a:t>
            </a:r>
            <a:r>
              <a:rPr lang="ar-SA" sz="2800" b="1" dirty="0" smtClean="0">
                <a:solidFill>
                  <a:schemeClr val="bg1"/>
                </a:solidFill>
                <a:latin typeface="Arabic Typesetting" pitchFamily="66" charset="-78"/>
                <a:cs typeface="Arabic Typesetting" pitchFamily="66" charset="-78"/>
              </a:rPr>
              <a:t>( لكم </a:t>
            </a:r>
            <a:r>
              <a:rPr lang="ar-SA" sz="2800" b="1" dirty="0" smtClean="0">
                <a:solidFill>
                  <a:schemeClr val="bg1"/>
                </a:solidFill>
                <a:latin typeface="Arabic Typesetting" pitchFamily="66" charset="-78"/>
                <a:cs typeface="Arabic Typesetting" pitchFamily="66" charset="-78"/>
              </a:rPr>
              <a:t>بأغلظ </a:t>
            </a:r>
            <a:r>
              <a:rPr lang="ar-SA" sz="2800" b="1" dirty="0" err="1" smtClean="0">
                <a:solidFill>
                  <a:schemeClr val="bg1"/>
                </a:solidFill>
                <a:latin typeface="Arabic Typesetting" pitchFamily="66" charset="-78"/>
                <a:cs typeface="Arabic Typesetting" pitchFamily="66" charset="-78"/>
              </a:rPr>
              <a:t>الإسمان</a:t>
            </a:r>
            <a:r>
              <a:rPr lang="ar-SA" sz="2800" b="1" dirty="0" smtClean="0">
                <a:solidFill>
                  <a:schemeClr val="bg1"/>
                </a:solidFill>
                <a:latin typeface="Arabic Typesetting" pitchFamily="66" charset="-78"/>
                <a:cs typeface="Arabic Typesetting" pitchFamily="66" charset="-78"/>
              </a:rPr>
              <a:t> أنهم اولياؤكم ومعاضدوكم على </a:t>
            </a:r>
            <a:r>
              <a:rPr lang="ar-SA" sz="2800" b="1" dirty="0" smtClean="0">
                <a:solidFill>
                  <a:schemeClr val="bg1"/>
                </a:solidFill>
                <a:latin typeface="Arabic Typesetting" pitchFamily="66" charset="-78"/>
                <a:cs typeface="Arabic Typesetting" pitchFamily="66" charset="-78"/>
              </a:rPr>
              <a:t>الكفار وإما </a:t>
            </a:r>
            <a:r>
              <a:rPr lang="ar-SA" sz="2800" b="1" dirty="0" smtClean="0">
                <a:solidFill>
                  <a:schemeClr val="bg1"/>
                </a:solidFill>
                <a:latin typeface="Arabic Typesetting" pitchFamily="66" charset="-78"/>
                <a:cs typeface="Arabic Typesetting" pitchFamily="66" charset="-78"/>
              </a:rPr>
              <a:t>ان يقولوه لليهود لأنهم حلفوا لهم بالمعاضدة </a:t>
            </a:r>
            <a:r>
              <a:rPr lang="ar-SA" sz="2800" b="1" dirty="0" smtClean="0">
                <a:solidFill>
                  <a:schemeClr val="bg1"/>
                </a:solidFill>
                <a:latin typeface="Arabic Typesetting" pitchFamily="66" charset="-78"/>
                <a:cs typeface="Arabic Typesetting" pitchFamily="66" charset="-78"/>
              </a:rPr>
              <a:t>والنصرة كما </a:t>
            </a:r>
            <a:r>
              <a:rPr lang="ar-SA" sz="2800" b="1" dirty="0" smtClean="0">
                <a:solidFill>
                  <a:schemeClr val="bg1"/>
                </a:solidFill>
                <a:latin typeface="Arabic Typesetting" pitchFamily="66" charset="-78"/>
                <a:cs typeface="Arabic Typesetting" pitchFamily="66" charset="-78"/>
              </a:rPr>
              <a:t>حكى الله </a:t>
            </a:r>
            <a:r>
              <a:rPr lang="ar-SA" sz="2800" b="1" dirty="0" err="1" smtClean="0">
                <a:solidFill>
                  <a:schemeClr val="bg1"/>
                </a:solidFill>
                <a:latin typeface="Arabic Typesetting" pitchFamily="66" charset="-78"/>
                <a:cs typeface="Arabic Typesetting" pitchFamily="66" charset="-78"/>
              </a:rPr>
              <a:t>عنهم </a:t>
            </a:r>
            <a:r>
              <a:rPr lang="ar-SA" sz="2800" b="1" dirty="0" smtClean="0">
                <a:solidFill>
                  <a:schemeClr val="bg1"/>
                </a:solidFill>
                <a:latin typeface="Arabic Typesetting" pitchFamily="66" charset="-78"/>
                <a:cs typeface="Arabic Typesetting" pitchFamily="66" charset="-78"/>
              </a:rPr>
              <a:t>) </a:t>
            </a:r>
            <a:r>
              <a:rPr lang="ar-SA" sz="2800" b="1" dirty="0" smtClean="0">
                <a:solidFill>
                  <a:schemeClr val="bg1"/>
                </a:solidFill>
                <a:latin typeface="Arabic Typesetting" pitchFamily="66" charset="-78"/>
                <a:cs typeface="Arabic Typesetting" pitchFamily="66" charset="-78"/>
              </a:rPr>
              <a:t>وإن قوتلتم </a:t>
            </a:r>
            <a:r>
              <a:rPr lang="ar-SA" sz="2800" b="1" dirty="0" err="1" smtClean="0">
                <a:solidFill>
                  <a:schemeClr val="bg1"/>
                </a:solidFill>
                <a:latin typeface="Arabic Typesetting" pitchFamily="66" charset="-78"/>
                <a:cs typeface="Arabic Typesetting" pitchFamily="66" charset="-78"/>
              </a:rPr>
              <a:t>لننصرنكم</a:t>
            </a:r>
            <a:r>
              <a:rPr lang="ar-SA" sz="2800" b="1" dirty="0" smtClean="0">
                <a:solidFill>
                  <a:schemeClr val="bg1"/>
                </a:solidFill>
                <a:latin typeface="Arabic Typesetting" pitchFamily="66" charset="-78"/>
                <a:cs typeface="Arabic Typesetting" pitchFamily="66" charset="-78"/>
              </a:rPr>
              <a:t> ( الحشر </a:t>
            </a:r>
            <a:r>
              <a:rPr lang="ar-SA" sz="2800" b="1" dirty="0" err="1" smtClean="0">
                <a:solidFill>
                  <a:schemeClr val="bg1"/>
                </a:solidFill>
                <a:latin typeface="Arabic Typesetting" pitchFamily="66" charset="-78"/>
                <a:cs typeface="Arabic Typesetting" pitchFamily="66" charset="-78"/>
              </a:rPr>
              <a:t>11 )</a:t>
            </a:r>
            <a:endParaRPr lang="ar-SA" sz="2800" b="1" dirty="0" smtClean="0">
              <a:solidFill>
                <a:schemeClr val="bg1"/>
              </a:solidFill>
              <a:latin typeface="Arabic Typesetting" pitchFamily="66" charset="-78"/>
              <a:cs typeface="Arabic Typesetting" pitchFamily="66" charset="-78"/>
            </a:endParaRPr>
          </a:p>
          <a:p>
            <a:pPr algn="r" rtl="1"/>
            <a:r>
              <a:rPr lang="ar-SA" sz="2800" b="1" dirty="0" smtClean="0">
                <a:solidFill>
                  <a:schemeClr val="bg1"/>
                </a:solidFill>
                <a:latin typeface="Arabic Typesetting" pitchFamily="66" charset="-78"/>
                <a:cs typeface="Arabic Typesetting" pitchFamily="66" charset="-78"/>
              </a:rPr>
              <a:t>حبطت </a:t>
            </a:r>
            <a:r>
              <a:rPr lang="ar-SA" sz="2800" b="1" dirty="0" err="1" smtClean="0">
                <a:solidFill>
                  <a:schemeClr val="bg1"/>
                </a:solidFill>
                <a:latin typeface="Arabic Typesetting" pitchFamily="66" charset="-78"/>
                <a:cs typeface="Arabic Typesetting" pitchFamily="66" charset="-78"/>
              </a:rPr>
              <a:t>أعمالهم </a:t>
            </a:r>
            <a:r>
              <a:rPr lang="ar-SA" sz="2800" b="1" dirty="0" smtClean="0">
                <a:solidFill>
                  <a:schemeClr val="bg1"/>
                </a:solidFill>
                <a:latin typeface="Arabic Typesetting" pitchFamily="66" charset="-78"/>
                <a:cs typeface="Arabic Typesetting" pitchFamily="66" charset="-78"/>
              </a:rPr>
              <a:t>( من </a:t>
            </a:r>
            <a:r>
              <a:rPr lang="ar-SA" sz="2800" b="1" dirty="0" smtClean="0">
                <a:solidFill>
                  <a:schemeClr val="bg1"/>
                </a:solidFill>
                <a:latin typeface="Arabic Typesetting" pitchFamily="66" charset="-78"/>
                <a:cs typeface="Arabic Typesetting" pitchFamily="66" charset="-78"/>
              </a:rPr>
              <a:t>جملة قول المؤمنين اي بطلت أعمالهم التى كانوا يتكلفونها في رأي أعين </a:t>
            </a:r>
            <a:r>
              <a:rPr lang="ar-SA" sz="2800" b="1" dirty="0" smtClean="0">
                <a:solidFill>
                  <a:schemeClr val="bg1"/>
                </a:solidFill>
                <a:latin typeface="Arabic Typesetting" pitchFamily="66" charset="-78"/>
                <a:cs typeface="Arabic Typesetting" pitchFamily="66" charset="-78"/>
              </a:rPr>
              <a:t>الناس وفيه </a:t>
            </a:r>
            <a:r>
              <a:rPr lang="ar-SA" sz="2800" b="1" dirty="0" smtClean="0">
                <a:solidFill>
                  <a:schemeClr val="bg1"/>
                </a:solidFill>
                <a:latin typeface="Arabic Typesetting" pitchFamily="66" charset="-78"/>
                <a:cs typeface="Arabic Typesetting" pitchFamily="66" charset="-78"/>
              </a:rPr>
              <a:t>معنى التعجب </a:t>
            </a:r>
            <a:r>
              <a:rPr lang="ar-SA" sz="2800" b="1" dirty="0" err="1" smtClean="0">
                <a:solidFill>
                  <a:schemeClr val="bg1"/>
                </a:solidFill>
                <a:latin typeface="Arabic Typesetting" pitchFamily="66" charset="-78"/>
                <a:cs typeface="Arabic Typesetting" pitchFamily="66" charset="-78"/>
              </a:rPr>
              <a:t>كانه</a:t>
            </a:r>
            <a:r>
              <a:rPr lang="ar-SA" sz="2800" b="1" dirty="0" smtClean="0">
                <a:solidFill>
                  <a:schemeClr val="bg1"/>
                </a:solidFill>
                <a:latin typeface="Arabic Typesetting" pitchFamily="66" charset="-78"/>
                <a:cs typeface="Arabic Typesetting" pitchFamily="66" charset="-78"/>
              </a:rPr>
              <a:t> قيل ما احبط اعمالهم فما أخسرهم أو من قول الله عز وجل شهادة لهم </a:t>
            </a:r>
            <a:r>
              <a:rPr lang="ar-SA" sz="2800" b="1" dirty="0" err="1" smtClean="0">
                <a:solidFill>
                  <a:schemeClr val="bg1"/>
                </a:solidFill>
                <a:latin typeface="Arabic Typesetting" pitchFamily="66" charset="-78"/>
                <a:cs typeface="Arabic Typesetting" pitchFamily="66" charset="-78"/>
              </a:rPr>
              <a:t>بحبوط</a:t>
            </a:r>
            <a:r>
              <a:rPr lang="ar-SA" sz="2800" b="1" dirty="0" smtClean="0">
                <a:solidFill>
                  <a:schemeClr val="bg1"/>
                </a:solidFill>
                <a:latin typeface="Arabic Typesetting" pitchFamily="66" charset="-78"/>
                <a:cs typeface="Arabic Typesetting" pitchFamily="66" charset="-78"/>
              </a:rPr>
              <a:t> الأعمال </a:t>
            </a:r>
            <a:r>
              <a:rPr lang="ar-SA" sz="2800" b="1" dirty="0" err="1" smtClean="0">
                <a:solidFill>
                  <a:schemeClr val="bg1"/>
                </a:solidFill>
                <a:latin typeface="Arabic Typesetting" pitchFamily="66" charset="-78"/>
                <a:cs typeface="Arabic Typesetting" pitchFamily="66" charset="-78"/>
              </a:rPr>
              <a:t>وتعجيبا</a:t>
            </a:r>
            <a:r>
              <a:rPr lang="ar-SA" sz="2800" b="1" dirty="0" smtClean="0">
                <a:solidFill>
                  <a:schemeClr val="bg1"/>
                </a:solidFill>
                <a:latin typeface="Arabic Typesetting" pitchFamily="66" charset="-78"/>
                <a:cs typeface="Arabic Typesetting" pitchFamily="66" charset="-78"/>
              </a:rPr>
              <a:t> من سوء حالهم</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1"/>
            <a:ext cx="9144000" cy="1276348"/>
          </a:xfrm>
        </p:spPr>
        <p:txBody>
          <a:bodyPr/>
          <a:lstStyle/>
          <a:p>
            <a:r>
              <a:rPr lang="tr-TR" b="1" cap="none" dirty="0" smtClean="0">
                <a:ln>
                  <a:noFill/>
                </a:ln>
                <a:solidFill>
                  <a:schemeClr val="bg1"/>
                </a:solidFill>
              </a:rPr>
              <a:t>el-Mâ’ide </a:t>
            </a:r>
            <a:r>
              <a:rPr lang="tr-TR" b="1" cap="none" dirty="0" smtClean="0">
                <a:ln>
                  <a:noFill/>
                </a:ln>
                <a:solidFill>
                  <a:schemeClr val="bg1"/>
                </a:solidFill>
              </a:rPr>
              <a:t>5/54-56</a:t>
            </a:r>
            <a:br>
              <a:rPr lang="tr-TR" b="1" cap="none" dirty="0" smtClean="0">
                <a:ln>
                  <a:noFill/>
                </a:ln>
                <a:solidFill>
                  <a:schemeClr val="bg1"/>
                </a:solidFill>
              </a:rPr>
            </a:br>
            <a:endParaRPr lang="tr-TR" dirty="0"/>
          </a:p>
        </p:txBody>
      </p:sp>
      <p:sp>
        <p:nvSpPr>
          <p:cNvPr id="3" name="عنصر نائب للنص 2"/>
          <p:cNvSpPr>
            <a:spLocks noGrp="1"/>
          </p:cNvSpPr>
          <p:nvPr>
            <p:ph type="body" idx="1"/>
          </p:nvPr>
        </p:nvSpPr>
        <p:spPr>
          <a:xfrm>
            <a:off x="0" y="1276349"/>
            <a:ext cx="9144000" cy="5581651"/>
          </a:xfrm>
        </p:spPr>
        <p:txBody>
          <a:bodyPr>
            <a:noAutofit/>
          </a:bodyPr>
          <a:lstStyle/>
          <a:p>
            <a:pPr algn="r" rtl="1"/>
            <a:r>
              <a:rPr lang="ar-SA" sz="4400" b="1" dirty="0" err="1" smtClean="0">
                <a:solidFill>
                  <a:schemeClr val="bg1"/>
                </a:solidFill>
                <a:latin typeface="Arabic Typesetting" pitchFamily="66" charset="-78"/>
                <a:cs typeface="Arabic Typesetting" pitchFamily="66" charset="-78"/>
              </a:rPr>
              <a:t>54.</a:t>
            </a:r>
            <a:r>
              <a:rPr lang="ar-SA" sz="4400" b="1" dirty="0" smtClean="0">
                <a:solidFill>
                  <a:schemeClr val="bg1"/>
                </a:solidFill>
                <a:latin typeface="Arabic Typesetting" pitchFamily="66" charset="-78"/>
                <a:cs typeface="Arabic Typesetting" pitchFamily="66" charset="-78"/>
              </a:rPr>
              <a:t> يَا </a:t>
            </a:r>
            <a:r>
              <a:rPr lang="ar-SA" sz="4400" b="1" dirty="0" smtClean="0">
                <a:solidFill>
                  <a:schemeClr val="bg1"/>
                </a:solidFill>
                <a:latin typeface="Arabic Typesetting" pitchFamily="66" charset="-78"/>
                <a:cs typeface="Arabic Typesetting" pitchFamily="66" charset="-78"/>
              </a:rPr>
              <a:t>أَيُّهَا الَّذِينَ آمَنُواْ مَن يَرْتَدَّ مِنكُمْ عَن دِينِهِ فَسَوْفَ يَأْتِي اللَّهُ بِقَوْمٍ يُحِبُّهُمْ وَيُحِبُّونَهُ أَذِلَّةٍ عَلَى الْمُؤْمِنِينَ أَعِزَّةٍ عَلَى الْكَافِرِينَ يُجَاهِدُونَ فِي سَبِيلِ اللَّهِ وَلاَ يَخَافُونَ </a:t>
            </a:r>
            <a:r>
              <a:rPr lang="ar-SA" sz="4400" b="1" dirty="0" err="1" smtClean="0">
                <a:solidFill>
                  <a:srgbClr val="FF0000"/>
                </a:solidFill>
                <a:latin typeface="Arabic Typesetting" pitchFamily="66" charset="-78"/>
                <a:cs typeface="Arabic Typesetting" pitchFamily="66" charset="-78"/>
              </a:rPr>
              <a:t>لَوْمَةَ</a:t>
            </a:r>
            <a:r>
              <a:rPr lang="ar-SA" sz="4400" b="1" dirty="0" smtClean="0">
                <a:solidFill>
                  <a:srgbClr val="FF0000"/>
                </a:solidFill>
                <a:latin typeface="Arabic Typesetting" pitchFamily="66" charset="-78"/>
                <a:cs typeface="Arabic Typesetting" pitchFamily="66" charset="-78"/>
              </a:rPr>
              <a:t> لائِمٍ</a:t>
            </a:r>
            <a:r>
              <a:rPr lang="ar-SA" sz="4400" b="1" dirty="0" smtClean="0">
                <a:solidFill>
                  <a:schemeClr val="bg1"/>
                </a:solidFill>
                <a:latin typeface="Arabic Typesetting" pitchFamily="66" charset="-78"/>
                <a:cs typeface="Arabic Typesetting" pitchFamily="66" charset="-78"/>
              </a:rPr>
              <a:t> ذَلِكَ فَضْلُ اللَّهِ يُؤْتِيهِ مَن يَشَاء وَاللَّهُ وَاسِعٌ عَلِيمٌ</a:t>
            </a:r>
          </a:p>
          <a:p>
            <a:pPr algn="r" rtl="1"/>
            <a:r>
              <a:rPr lang="ar-SA" sz="4400" b="1" dirty="0" err="1" smtClean="0">
                <a:solidFill>
                  <a:schemeClr val="bg1"/>
                </a:solidFill>
                <a:latin typeface="Arabic Typesetting" pitchFamily="66" charset="-78"/>
                <a:cs typeface="Arabic Typesetting" pitchFamily="66" charset="-78"/>
              </a:rPr>
              <a:t>55.</a:t>
            </a:r>
            <a:r>
              <a:rPr lang="ar-SA" sz="4400" b="1" dirty="0" smtClean="0">
                <a:solidFill>
                  <a:schemeClr val="bg1"/>
                </a:solidFill>
                <a:latin typeface="Arabic Typesetting" pitchFamily="66" charset="-78"/>
                <a:cs typeface="Arabic Typesetting" pitchFamily="66" charset="-78"/>
              </a:rPr>
              <a:t> إِنَّمَا </a:t>
            </a:r>
            <a:r>
              <a:rPr lang="ar-SA" sz="4400" b="1" dirty="0" smtClean="0">
                <a:solidFill>
                  <a:schemeClr val="bg1"/>
                </a:solidFill>
                <a:latin typeface="Arabic Typesetting" pitchFamily="66" charset="-78"/>
                <a:cs typeface="Arabic Typesetting" pitchFamily="66" charset="-78"/>
              </a:rPr>
              <a:t>وَلِيُّكُمُ اللَّهُ وَرَسُولُهُ وَالَّذِينَ آمَنُواْ الَّذِينَ يُقِيمُونَ الصَّلاةَ وَيُؤْتُونَ الزَّكَاةَ وَهُمْ رَاكِعُونَ</a:t>
            </a:r>
          </a:p>
          <a:p>
            <a:pPr algn="r" rtl="1"/>
            <a:r>
              <a:rPr lang="ar-SA" sz="4400" b="1" dirty="0" err="1" smtClean="0">
                <a:solidFill>
                  <a:schemeClr val="bg1"/>
                </a:solidFill>
                <a:latin typeface="Arabic Typesetting" pitchFamily="66" charset="-78"/>
                <a:cs typeface="Arabic Typesetting" pitchFamily="66" charset="-78"/>
              </a:rPr>
              <a:t>56.</a:t>
            </a:r>
            <a:r>
              <a:rPr lang="ar-SA" sz="4400" b="1" dirty="0" smtClean="0">
                <a:solidFill>
                  <a:schemeClr val="bg1"/>
                </a:solidFill>
                <a:latin typeface="Arabic Typesetting" pitchFamily="66" charset="-78"/>
                <a:cs typeface="Arabic Typesetting" pitchFamily="66" charset="-78"/>
              </a:rPr>
              <a:t> وَمَن </a:t>
            </a:r>
            <a:r>
              <a:rPr lang="ar-SA" sz="4400" b="1" dirty="0" smtClean="0">
                <a:solidFill>
                  <a:schemeClr val="bg1"/>
                </a:solidFill>
                <a:latin typeface="Arabic Typesetting" pitchFamily="66" charset="-78"/>
                <a:cs typeface="Arabic Typesetting" pitchFamily="66" charset="-78"/>
              </a:rPr>
              <a:t>يَتَوَلَّ اللَّهَ وَرَسُولَهُ وَالَّذِينَ آمَنُواْ فَإِنَّ </a:t>
            </a:r>
            <a:r>
              <a:rPr lang="ar-SA" sz="4400" b="1" u="sng" dirty="0" smtClean="0">
                <a:solidFill>
                  <a:schemeClr val="bg1"/>
                </a:solidFill>
                <a:latin typeface="Arabic Typesetting" pitchFamily="66" charset="-78"/>
                <a:cs typeface="Arabic Typesetting" pitchFamily="66" charset="-78"/>
              </a:rPr>
              <a:t>حِزْبَ اللَّهِ</a:t>
            </a:r>
            <a:r>
              <a:rPr lang="ar-SA" sz="4400" b="1" dirty="0" smtClean="0">
                <a:solidFill>
                  <a:schemeClr val="bg1"/>
                </a:solidFill>
                <a:latin typeface="Arabic Typesetting" pitchFamily="66" charset="-78"/>
                <a:cs typeface="Arabic Typesetting" pitchFamily="66" charset="-78"/>
              </a:rPr>
              <a:t> هُمُ </a:t>
            </a:r>
            <a:r>
              <a:rPr lang="ar-SA" sz="4400" b="1" dirty="0" smtClean="0">
                <a:solidFill>
                  <a:schemeClr val="bg1"/>
                </a:solidFill>
                <a:latin typeface="Arabic Typesetting" pitchFamily="66" charset="-78"/>
                <a:cs typeface="Arabic Typesetting" pitchFamily="66" charset="-78"/>
              </a:rPr>
              <a:t>الْغَالِبُونَ</a:t>
            </a:r>
            <a:endParaRPr lang="ar-SA" sz="4400" b="1" dirty="0" smtClean="0">
              <a:solidFill>
                <a:schemeClr val="bg1"/>
              </a:solidFill>
              <a:latin typeface="Arabic Typesetting" pitchFamily="66" charset="-78"/>
              <a:cs typeface="Arabic Typesetting" pitchFamily="66"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1"/>
            <a:ext cx="9144000" cy="1295400"/>
          </a:xfrm>
        </p:spPr>
        <p:txBody>
          <a:bodyPr/>
          <a:lstStyle/>
          <a:p>
            <a:r>
              <a:rPr lang="tr-TR" b="1" cap="none" dirty="0" smtClean="0">
                <a:ln>
                  <a:noFill/>
                </a:ln>
                <a:solidFill>
                  <a:schemeClr val="bg1"/>
                </a:solidFill>
              </a:rPr>
              <a:t>el-Mâ’ide </a:t>
            </a:r>
            <a:r>
              <a:rPr lang="tr-TR" b="1" cap="none" dirty="0" smtClean="0">
                <a:ln>
                  <a:noFill/>
                </a:ln>
                <a:solidFill>
                  <a:schemeClr val="bg1"/>
                </a:solidFill>
              </a:rPr>
              <a:t>5/57-59</a:t>
            </a:r>
            <a:br>
              <a:rPr lang="tr-TR" b="1" cap="none" dirty="0" smtClean="0">
                <a:ln>
                  <a:noFill/>
                </a:ln>
                <a:solidFill>
                  <a:schemeClr val="bg1"/>
                </a:solidFill>
              </a:rPr>
            </a:br>
            <a:endParaRPr lang="tr-TR" dirty="0"/>
          </a:p>
        </p:txBody>
      </p:sp>
      <p:sp>
        <p:nvSpPr>
          <p:cNvPr id="3" name="عنصر نائب للنص 2"/>
          <p:cNvSpPr>
            <a:spLocks noGrp="1"/>
          </p:cNvSpPr>
          <p:nvPr>
            <p:ph type="body" idx="1"/>
          </p:nvPr>
        </p:nvSpPr>
        <p:spPr>
          <a:xfrm>
            <a:off x="0" y="1295401"/>
            <a:ext cx="9144000" cy="5562599"/>
          </a:xfrm>
        </p:spPr>
        <p:txBody>
          <a:bodyPr>
            <a:normAutofit/>
          </a:bodyPr>
          <a:lstStyle/>
          <a:p>
            <a:pPr algn="r" rtl="1"/>
            <a:r>
              <a:rPr lang="ar-SA" sz="3600" b="1" dirty="0" smtClean="0">
                <a:solidFill>
                  <a:schemeClr val="bg1"/>
                </a:solidFill>
                <a:latin typeface="Arabic Typesetting" pitchFamily="66" charset="-78"/>
                <a:cs typeface="Arabic Typesetting" pitchFamily="66" charset="-78"/>
              </a:rPr>
              <a:t/>
            </a:r>
            <a:br>
              <a:rPr lang="ar-SA" sz="3600" b="1" dirty="0" smtClean="0">
                <a:solidFill>
                  <a:schemeClr val="bg1"/>
                </a:solidFill>
                <a:latin typeface="Arabic Typesetting" pitchFamily="66" charset="-78"/>
                <a:cs typeface="Arabic Typesetting" pitchFamily="66" charset="-78"/>
              </a:rPr>
            </a:br>
            <a:r>
              <a:rPr lang="ar-SA" sz="4800" b="1" dirty="0" err="1" smtClean="0">
                <a:solidFill>
                  <a:schemeClr val="bg1"/>
                </a:solidFill>
                <a:latin typeface="Arabic Typesetting" pitchFamily="66" charset="-78"/>
                <a:cs typeface="Arabic Typesetting" pitchFamily="66" charset="-78"/>
              </a:rPr>
              <a:t>57.</a:t>
            </a:r>
            <a:r>
              <a:rPr lang="ar-SA" sz="3600" b="1" dirty="0" smtClean="0">
                <a:solidFill>
                  <a:schemeClr val="bg1"/>
                </a:solidFill>
                <a:latin typeface="Arabic Typesetting" pitchFamily="66" charset="-78"/>
                <a:cs typeface="Arabic Typesetting" pitchFamily="66" charset="-78"/>
              </a:rPr>
              <a:t> </a:t>
            </a:r>
            <a:r>
              <a:rPr lang="ar-SA" sz="4800" b="1" dirty="0" smtClean="0">
                <a:solidFill>
                  <a:schemeClr val="bg1"/>
                </a:solidFill>
                <a:latin typeface="Arabic Typesetting" pitchFamily="66" charset="-78"/>
                <a:cs typeface="Arabic Typesetting" pitchFamily="66" charset="-78"/>
              </a:rPr>
              <a:t>يَا </a:t>
            </a:r>
            <a:r>
              <a:rPr lang="ar-SA" sz="4800" b="1" dirty="0" smtClean="0">
                <a:solidFill>
                  <a:schemeClr val="bg1"/>
                </a:solidFill>
                <a:latin typeface="Arabic Typesetting" pitchFamily="66" charset="-78"/>
                <a:cs typeface="Arabic Typesetting" pitchFamily="66" charset="-78"/>
              </a:rPr>
              <a:t>أَيُّهَا الَّذِينَ آمَنُواْ لاَ تَتَّخِذُواْ الَّذِينَ اتَّخَذُواْ دِينَكُمْ هُزُوًا وَلَعِبًا مِّنَ الَّذِينَ أُوتُواْ الْكِتَابَ مِن قَبْلِكُمْ وَالْكُفَّارَ أَوْلِيَاء وَاتَّقُواْ اللَّهَ إِن كُنتُم مُّؤْمِنِينَ</a:t>
            </a:r>
          </a:p>
          <a:p>
            <a:pPr algn="r" rtl="1"/>
            <a:r>
              <a:rPr lang="ar-SA" sz="4800" b="1" dirty="0" err="1" smtClean="0">
                <a:solidFill>
                  <a:schemeClr val="bg1"/>
                </a:solidFill>
                <a:latin typeface="Arabic Typesetting" pitchFamily="66" charset="-78"/>
                <a:cs typeface="Arabic Typesetting" pitchFamily="66" charset="-78"/>
              </a:rPr>
              <a:t>58.</a:t>
            </a:r>
            <a:r>
              <a:rPr lang="ar-SA" sz="4800" b="1" dirty="0" smtClean="0">
                <a:solidFill>
                  <a:schemeClr val="bg1"/>
                </a:solidFill>
                <a:latin typeface="Arabic Typesetting" pitchFamily="66" charset="-78"/>
                <a:cs typeface="Arabic Typesetting" pitchFamily="66" charset="-78"/>
              </a:rPr>
              <a:t> وَإِذَا </a:t>
            </a:r>
            <a:r>
              <a:rPr lang="ar-SA" sz="4800" b="1" dirty="0" smtClean="0">
                <a:solidFill>
                  <a:schemeClr val="bg1"/>
                </a:solidFill>
                <a:latin typeface="Arabic Typesetting" pitchFamily="66" charset="-78"/>
                <a:cs typeface="Arabic Typesetting" pitchFamily="66" charset="-78"/>
              </a:rPr>
              <a:t>نَادَيْتُمْ إِلَى </a:t>
            </a:r>
            <a:r>
              <a:rPr lang="ar-SA" sz="4800" b="1" dirty="0" smtClean="0">
                <a:solidFill>
                  <a:srgbClr val="FF0000"/>
                </a:solidFill>
                <a:latin typeface="Arabic Typesetting" pitchFamily="66" charset="-78"/>
                <a:cs typeface="Arabic Typesetting" pitchFamily="66" charset="-78"/>
              </a:rPr>
              <a:t>الصَّلاةِ</a:t>
            </a:r>
            <a:r>
              <a:rPr lang="ar-SA" sz="4800" b="1" dirty="0" smtClean="0">
                <a:solidFill>
                  <a:schemeClr val="bg1"/>
                </a:solidFill>
                <a:latin typeface="Arabic Typesetting" pitchFamily="66" charset="-78"/>
                <a:cs typeface="Arabic Typesetting" pitchFamily="66" charset="-78"/>
              </a:rPr>
              <a:t> اتَّخَذُوهَا هُزُوًا وَلَعِبًا ذَلِكَ بِأَنَّهُمْ قَوْمٌ لاَّ يَعْقِلُونَ</a:t>
            </a:r>
          </a:p>
          <a:p>
            <a:pPr algn="r" rtl="1"/>
            <a:r>
              <a:rPr lang="ar-SA" sz="4800" b="1" dirty="0" err="1" smtClean="0">
                <a:solidFill>
                  <a:schemeClr val="bg1"/>
                </a:solidFill>
                <a:latin typeface="Arabic Typesetting" pitchFamily="66" charset="-78"/>
                <a:cs typeface="Arabic Typesetting" pitchFamily="66" charset="-78"/>
              </a:rPr>
              <a:t>59.</a:t>
            </a:r>
            <a:r>
              <a:rPr lang="ar-SA" sz="4800" b="1" dirty="0" smtClean="0">
                <a:solidFill>
                  <a:schemeClr val="bg1"/>
                </a:solidFill>
                <a:latin typeface="Arabic Typesetting" pitchFamily="66" charset="-78"/>
                <a:cs typeface="Arabic Typesetting" pitchFamily="66" charset="-78"/>
              </a:rPr>
              <a:t> قُلْ </a:t>
            </a:r>
            <a:r>
              <a:rPr lang="ar-SA" sz="4800" b="1" dirty="0" smtClean="0">
                <a:solidFill>
                  <a:schemeClr val="bg1"/>
                </a:solidFill>
                <a:latin typeface="Arabic Typesetting" pitchFamily="66" charset="-78"/>
                <a:cs typeface="Arabic Typesetting" pitchFamily="66" charset="-78"/>
              </a:rPr>
              <a:t>يَا أَهْلَ الْكِتَابِ هَلْ </a:t>
            </a:r>
            <a:r>
              <a:rPr lang="ar-SA" sz="4800" b="1" dirty="0" smtClean="0">
                <a:solidFill>
                  <a:srgbClr val="FF0000"/>
                </a:solidFill>
                <a:latin typeface="Arabic Typesetting" pitchFamily="66" charset="-78"/>
                <a:cs typeface="Arabic Typesetting" pitchFamily="66" charset="-78"/>
              </a:rPr>
              <a:t>تَنقِمُونَ مِنّ</a:t>
            </a:r>
            <a:r>
              <a:rPr lang="ar-SA" sz="4800" b="1" dirty="0" smtClean="0">
                <a:solidFill>
                  <a:schemeClr val="bg1"/>
                </a:solidFill>
                <a:latin typeface="Arabic Typesetting" pitchFamily="66" charset="-78"/>
                <a:cs typeface="Arabic Typesetting" pitchFamily="66" charset="-78"/>
              </a:rPr>
              <a:t>َا إِلاَّ أَنْ آمَنَّا بِاللَّهِ وَمَا أُنزِلَ إِلَيْنَا وَمَا أُنزِلَ مِن قَبْلُ وَأَنَّ أَكْثَرَكُمْ </a:t>
            </a:r>
            <a:r>
              <a:rPr lang="ar-SA" sz="4800" b="1" dirty="0" smtClean="0">
                <a:solidFill>
                  <a:schemeClr val="bg1"/>
                </a:solidFill>
                <a:latin typeface="Arabic Typesetting" pitchFamily="66" charset="-78"/>
                <a:cs typeface="Arabic Typesetting" pitchFamily="66" charset="-78"/>
              </a:rPr>
              <a:t>فَاسِقُونَ</a:t>
            </a:r>
            <a:endParaRPr lang="ar-SA" sz="4800" b="1" dirty="0" smtClean="0">
              <a:solidFill>
                <a:schemeClr val="bg1"/>
              </a:solidFill>
              <a:latin typeface="Arabic Typesetting" pitchFamily="66" charset="-78"/>
              <a:cs typeface="Arabic Typesetting" pitchFamily="66"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1"/>
            <a:ext cx="9144000" cy="1295400"/>
          </a:xfrm>
        </p:spPr>
        <p:txBody>
          <a:bodyPr/>
          <a:lstStyle/>
          <a:p>
            <a:r>
              <a:rPr lang="tr-TR" b="1" cap="none" dirty="0" smtClean="0">
                <a:ln>
                  <a:noFill/>
                </a:ln>
                <a:solidFill>
                  <a:schemeClr val="bg1"/>
                </a:solidFill>
              </a:rPr>
              <a:t>el-Mâ’ide </a:t>
            </a:r>
            <a:r>
              <a:rPr lang="tr-TR" b="1" cap="none" dirty="0" smtClean="0">
                <a:ln>
                  <a:noFill/>
                </a:ln>
                <a:solidFill>
                  <a:schemeClr val="bg1"/>
                </a:solidFill>
              </a:rPr>
              <a:t>5/57-59</a:t>
            </a:r>
            <a:br>
              <a:rPr lang="tr-TR" b="1" cap="none" dirty="0" smtClean="0">
                <a:ln>
                  <a:noFill/>
                </a:ln>
                <a:solidFill>
                  <a:schemeClr val="bg1"/>
                </a:solidFill>
              </a:rPr>
            </a:br>
            <a:endParaRPr lang="tr-TR" dirty="0"/>
          </a:p>
        </p:txBody>
      </p:sp>
      <p:sp>
        <p:nvSpPr>
          <p:cNvPr id="3" name="عنصر نائب للنص 2"/>
          <p:cNvSpPr>
            <a:spLocks noGrp="1"/>
          </p:cNvSpPr>
          <p:nvPr>
            <p:ph type="body" idx="1"/>
          </p:nvPr>
        </p:nvSpPr>
        <p:spPr>
          <a:xfrm>
            <a:off x="0" y="1295401"/>
            <a:ext cx="9144000" cy="5562599"/>
          </a:xfrm>
        </p:spPr>
        <p:txBody>
          <a:bodyPr>
            <a:normAutofit fontScale="92500" lnSpcReduction="20000"/>
          </a:bodyPr>
          <a:lstStyle/>
          <a:p>
            <a:pPr algn="r" rtl="1"/>
            <a:r>
              <a:rPr lang="ar-SA" sz="4800" b="1" dirty="0" err="1" smtClean="0">
                <a:solidFill>
                  <a:schemeClr val="bg1"/>
                </a:solidFill>
                <a:latin typeface="Arabic Typesetting" pitchFamily="66" charset="-78"/>
                <a:cs typeface="Arabic Typesetting" pitchFamily="66" charset="-78"/>
              </a:rPr>
              <a:t>60.</a:t>
            </a:r>
            <a:r>
              <a:rPr lang="ar-SA" sz="4800" b="1" dirty="0" smtClean="0">
                <a:solidFill>
                  <a:schemeClr val="bg1"/>
                </a:solidFill>
                <a:latin typeface="Arabic Typesetting" pitchFamily="66" charset="-78"/>
                <a:cs typeface="Arabic Typesetting" pitchFamily="66" charset="-78"/>
              </a:rPr>
              <a:t> قُلْ </a:t>
            </a:r>
            <a:r>
              <a:rPr lang="ar-SA" sz="4800" b="1" dirty="0" smtClean="0">
                <a:solidFill>
                  <a:schemeClr val="bg1"/>
                </a:solidFill>
                <a:latin typeface="Arabic Typesetting" pitchFamily="66" charset="-78"/>
                <a:cs typeface="Arabic Typesetting" pitchFamily="66" charset="-78"/>
              </a:rPr>
              <a:t>هَلْ أُنَبِّئُكُم بِشَرٍّ مِّن ذَلِكَ مَثُوبَةً عِندَ اللَّهِ مَن لَّعَنَهُ اللَّهُ وَغَضِبَ عَلَيْهِ وَجَعَلَ مِنْهُمُ الْقِرَدَةَ وَالْخَنَازِيرَ وَعَبَدَ الطَّاغُوتَ أُوْلَئِكَ شَرٌّ مَّكَانًا وَأَضَلُّ عَن سَوَاء السَّبِيلِ</a:t>
            </a:r>
          </a:p>
          <a:p>
            <a:pPr algn="r" rtl="1"/>
            <a:r>
              <a:rPr lang="ar-SA" sz="4800" b="1" dirty="0" err="1" smtClean="0">
                <a:solidFill>
                  <a:schemeClr val="bg1"/>
                </a:solidFill>
                <a:latin typeface="Arabic Typesetting" pitchFamily="66" charset="-78"/>
                <a:cs typeface="Arabic Typesetting" pitchFamily="66" charset="-78"/>
              </a:rPr>
              <a:t>61.</a:t>
            </a:r>
            <a:r>
              <a:rPr lang="ar-SA" sz="4800" b="1" dirty="0" smtClean="0">
                <a:solidFill>
                  <a:schemeClr val="bg1"/>
                </a:solidFill>
                <a:latin typeface="Arabic Typesetting" pitchFamily="66" charset="-78"/>
                <a:cs typeface="Arabic Typesetting" pitchFamily="66" charset="-78"/>
              </a:rPr>
              <a:t> وَإِذَا </a:t>
            </a:r>
            <a:r>
              <a:rPr lang="ar-SA" sz="4800" b="1" dirty="0" smtClean="0">
                <a:solidFill>
                  <a:schemeClr val="bg1"/>
                </a:solidFill>
                <a:latin typeface="Arabic Typesetting" pitchFamily="66" charset="-78"/>
                <a:cs typeface="Arabic Typesetting" pitchFamily="66" charset="-78"/>
              </a:rPr>
              <a:t>جَاؤُوكُمْ قَالُواْ آمَنَّا وَقَد دَّخَلُواْ بِالْكُفْرِ وَهُمْ قَدْ خَرَجُواْ </a:t>
            </a:r>
            <a:r>
              <a:rPr lang="ar-SA" sz="4800" b="1" dirty="0" err="1" smtClean="0">
                <a:solidFill>
                  <a:schemeClr val="bg1"/>
                </a:solidFill>
                <a:latin typeface="Arabic Typesetting" pitchFamily="66" charset="-78"/>
                <a:cs typeface="Arabic Typesetting" pitchFamily="66" charset="-78"/>
              </a:rPr>
              <a:t>بِهِ</a:t>
            </a:r>
            <a:r>
              <a:rPr lang="ar-SA" sz="4800" b="1" dirty="0" smtClean="0">
                <a:solidFill>
                  <a:schemeClr val="bg1"/>
                </a:solidFill>
                <a:latin typeface="Arabic Typesetting" pitchFamily="66" charset="-78"/>
                <a:cs typeface="Arabic Typesetting" pitchFamily="66" charset="-78"/>
              </a:rPr>
              <a:t> وَاللَّهُ أَعْلَمُ بِمَا كَانُواْ </a:t>
            </a:r>
            <a:r>
              <a:rPr lang="ar-SA" sz="4800" b="1" u="sng" dirty="0" smtClean="0">
                <a:solidFill>
                  <a:schemeClr val="bg1"/>
                </a:solidFill>
                <a:latin typeface="Arabic Typesetting" pitchFamily="66" charset="-78"/>
                <a:cs typeface="Arabic Typesetting" pitchFamily="66" charset="-78"/>
              </a:rPr>
              <a:t>يَكْتُمُونَ</a:t>
            </a:r>
          </a:p>
          <a:p>
            <a:pPr algn="r" rtl="1"/>
            <a:r>
              <a:rPr lang="ar-SA" sz="4800" b="1" dirty="0" err="1" smtClean="0">
                <a:solidFill>
                  <a:schemeClr val="bg1"/>
                </a:solidFill>
                <a:latin typeface="Arabic Typesetting" pitchFamily="66" charset="-78"/>
                <a:cs typeface="Arabic Typesetting" pitchFamily="66" charset="-78"/>
              </a:rPr>
              <a:t>62.</a:t>
            </a:r>
            <a:r>
              <a:rPr lang="ar-SA" sz="4800" b="1" dirty="0" smtClean="0">
                <a:solidFill>
                  <a:schemeClr val="bg1"/>
                </a:solidFill>
                <a:latin typeface="Arabic Typesetting" pitchFamily="66" charset="-78"/>
                <a:cs typeface="Arabic Typesetting" pitchFamily="66" charset="-78"/>
              </a:rPr>
              <a:t> وَتَرَى </a:t>
            </a:r>
            <a:r>
              <a:rPr lang="ar-SA" sz="4800" b="1" dirty="0" smtClean="0">
                <a:solidFill>
                  <a:schemeClr val="bg1"/>
                </a:solidFill>
                <a:latin typeface="Arabic Typesetting" pitchFamily="66" charset="-78"/>
                <a:cs typeface="Arabic Typesetting" pitchFamily="66" charset="-78"/>
              </a:rPr>
              <a:t>كَثِيرًا مِّنْهُمْ يُسَارِعُونَ فِي الإِثْمِ وَالْعُدْوَانِ </a:t>
            </a:r>
            <a:r>
              <a:rPr lang="ar-SA" sz="4800" b="1" dirty="0" smtClean="0">
                <a:solidFill>
                  <a:srgbClr val="FF0000"/>
                </a:solidFill>
                <a:latin typeface="Arabic Typesetting" pitchFamily="66" charset="-78"/>
                <a:cs typeface="Arabic Typesetting" pitchFamily="66" charset="-78"/>
              </a:rPr>
              <a:t>وَأَكْلِهِمُ السُّحْتَ</a:t>
            </a:r>
            <a:r>
              <a:rPr lang="ar-SA" sz="4800" b="1" dirty="0" smtClean="0">
                <a:solidFill>
                  <a:schemeClr val="bg1"/>
                </a:solidFill>
                <a:latin typeface="Arabic Typesetting" pitchFamily="66" charset="-78"/>
                <a:cs typeface="Arabic Typesetting" pitchFamily="66" charset="-78"/>
              </a:rPr>
              <a:t> </a:t>
            </a:r>
            <a:r>
              <a:rPr lang="ar-SA" sz="4800" b="1" dirty="0" err="1" smtClean="0">
                <a:solidFill>
                  <a:schemeClr val="bg1"/>
                </a:solidFill>
                <a:latin typeface="Arabic Typesetting" pitchFamily="66" charset="-78"/>
                <a:cs typeface="Arabic Typesetting" pitchFamily="66" charset="-78"/>
              </a:rPr>
              <a:t>لَبِئْسَ</a:t>
            </a:r>
            <a:r>
              <a:rPr lang="ar-SA" sz="4800" b="1" dirty="0" smtClean="0">
                <a:solidFill>
                  <a:schemeClr val="bg1"/>
                </a:solidFill>
                <a:latin typeface="Arabic Typesetting" pitchFamily="66" charset="-78"/>
                <a:cs typeface="Arabic Typesetting" pitchFamily="66" charset="-78"/>
              </a:rPr>
              <a:t> مَا كَانُواْ يَعْمَلُونَ</a:t>
            </a:r>
          </a:p>
          <a:p>
            <a:pPr algn="r" rtl="1"/>
            <a:r>
              <a:rPr lang="ar-SA" sz="4800" b="1" dirty="0" err="1" smtClean="0">
                <a:solidFill>
                  <a:schemeClr val="bg1"/>
                </a:solidFill>
                <a:latin typeface="Arabic Typesetting" pitchFamily="66" charset="-78"/>
                <a:cs typeface="Arabic Typesetting" pitchFamily="66" charset="-78"/>
              </a:rPr>
              <a:t>63.</a:t>
            </a:r>
            <a:r>
              <a:rPr lang="ar-SA" sz="4800" b="1" dirty="0" smtClean="0">
                <a:solidFill>
                  <a:schemeClr val="bg1"/>
                </a:solidFill>
                <a:latin typeface="Arabic Typesetting" pitchFamily="66" charset="-78"/>
                <a:cs typeface="Arabic Typesetting" pitchFamily="66" charset="-78"/>
              </a:rPr>
              <a:t> </a:t>
            </a:r>
            <a:r>
              <a:rPr lang="ar-SA" sz="4800" b="1" u="sng" dirty="0" smtClean="0">
                <a:solidFill>
                  <a:schemeClr val="bg1"/>
                </a:solidFill>
                <a:latin typeface="Arabic Typesetting" pitchFamily="66" charset="-78"/>
                <a:cs typeface="Arabic Typesetting" pitchFamily="66" charset="-78"/>
              </a:rPr>
              <a:t>لَوْلاَ </a:t>
            </a:r>
            <a:r>
              <a:rPr lang="ar-SA" sz="4800" b="1" u="sng" dirty="0" smtClean="0">
                <a:solidFill>
                  <a:schemeClr val="bg1"/>
                </a:solidFill>
                <a:latin typeface="Arabic Typesetting" pitchFamily="66" charset="-78"/>
                <a:cs typeface="Arabic Typesetting" pitchFamily="66" charset="-78"/>
              </a:rPr>
              <a:t>يَنْهَاهُمُ </a:t>
            </a:r>
            <a:r>
              <a:rPr lang="ar-SA" sz="4800" b="1" dirty="0" smtClean="0">
                <a:solidFill>
                  <a:schemeClr val="bg1"/>
                </a:solidFill>
                <a:latin typeface="Arabic Typesetting" pitchFamily="66" charset="-78"/>
                <a:cs typeface="Arabic Typesetting" pitchFamily="66" charset="-78"/>
              </a:rPr>
              <a:t>الرَّبَّانِيُّونَ وَالأَحْبَارُ عَن قَوْلِهِمُ الإِثْمَ وَأَكْلِهِمُ السُّحْتَ </a:t>
            </a:r>
            <a:r>
              <a:rPr lang="ar-SA" sz="4800" b="1" dirty="0" err="1" smtClean="0">
                <a:solidFill>
                  <a:schemeClr val="bg1"/>
                </a:solidFill>
                <a:latin typeface="Arabic Typesetting" pitchFamily="66" charset="-78"/>
                <a:cs typeface="Arabic Typesetting" pitchFamily="66" charset="-78"/>
              </a:rPr>
              <a:t>لَبِئْسَ</a:t>
            </a:r>
            <a:r>
              <a:rPr lang="ar-SA" sz="4800" b="1" dirty="0" smtClean="0">
                <a:solidFill>
                  <a:schemeClr val="bg1"/>
                </a:solidFill>
                <a:latin typeface="Arabic Typesetting" pitchFamily="66" charset="-78"/>
                <a:cs typeface="Arabic Typesetting" pitchFamily="66" charset="-78"/>
              </a:rPr>
              <a:t> </a:t>
            </a:r>
            <a:r>
              <a:rPr lang="ar-SA" sz="4800" b="1" u="sng" dirty="0" smtClean="0">
                <a:solidFill>
                  <a:schemeClr val="bg1"/>
                </a:solidFill>
                <a:latin typeface="Arabic Typesetting" pitchFamily="66" charset="-78"/>
                <a:cs typeface="Arabic Typesetting" pitchFamily="66" charset="-78"/>
              </a:rPr>
              <a:t>مَا كَانُواْ </a:t>
            </a:r>
            <a:r>
              <a:rPr lang="ar-SA" sz="4800" b="1" u="sng" dirty="0" smtClean="0">
                <a:solidFill>
                  <a:schemeClr val="bg1"/>
                </a:solidFill>
                <a:latin typeface="Arabic Typesetting" pitchFamily="66" charset="-78"/>
                <a:cs typeface="Arabic Typesetting" pitchFamily="66" charset="-78"/>
              </a:rPr>
              <a:t>يَصْنَعُونَ</a:t>
            </a:r>
            <a:endParaRPr lang="ar-SA" sz="4800" b="1" u="sng" dirty="0" smtClean="0">
              <a:solidFill>
                <a:schemeClr val="bg1"/>
              </a:solidFill>
              <a:latin typeface="Arabic Typesetting" pitchFamily="66" charset="-78"/>
              <a:cs typeface="Arabic Typesetting" pitchFamily="66" charset="-78"/>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3FEC7C6-62A9-40C4-99D2-581AACACAA2F}"/>
    </a:ext>
  </a:ext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10109</TotalTime>
  <Words>930</Words>
  <Application>Microsoft Office PowerPoint</Application>
  <PresentationFormat>عرض على الشاشة (3:4)‏</PresentationFormat>
  <Paragraphs>68</Paragraphs>
  <Slides>9</Slides>
  <Notes>0</Notes>
  <HiddenSlides>0</HiddenSlides>
  <MMClips>0</MMClips>
  <ScaleCrop>false</ScaleCrop>
  <HeadingPairs>
    <vt:vector size="4" baseType="variant">
      <vt:variant>
        <vt:lpstr>سمة</vt:lpstr>
      </vt:variant>
      <vt:variant>
        <vt:i4>2</vt:i4>
      </vt:variant>
      <vt:variant>
        <vt:lpstr>عناوين الشرائح</vt:lpstr>
      </vt:variant>
      <vt:variant>
        <vt:i4>9</vt:i4>
      </vt:variant>
    </vt:vector>
  </HeadingPairs>
  <TitlesOfParts>
    <vt:vector size="11" baseType="lpstr">
      <vt:lpstr>2_Hardcover</vt:lpstr>
      <vt:lpstr>Dilim</vt:lpstr>
      <vt:lpstr>el-Mâ’ide 5/51-59</vt:lpstr>
      <vt:lpstr>Sureyi Takdim</vt:lpstr>
      <vt:lpstr>Surenin Zihin HAritası</vt:lpstr>
      <vt:lpstr>el-Mâ’ide 5/51-53 </vt:lpstr>
      <vt:lpstr>el-Mâ’ide 5/51-53</vt:lpstr>
      <vt:lpstr>el-Mâ’ide 5/51-53</vt:lpstr>
      <vt:lpstr>el-Mâ’ide 5/54-56 </vt:lpstr>
      <vt:lpstr>el-Mâ’ide 5/57-59 </vt:lpstr>
      <vt:lpstr>el-Mâ’ide 5/57-59 </vt:lpstr>
    </vt:vector>
  </TitlesOfParts>
  <Company>istanbul ünivesitesi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Hasan Yücel</cp:lastModifiedBy>
  <cp:revision>485</cp:revision>
  <cp:lastPrinted>2016-03-08T11:30:58Z</cp:lastPrinted>
  <dcterms:created xsi:type="dcterms:W3CDTF">2014-10-29T07:48:48Z</dcterms:created>
  <dcterms:modified xsi:type="dcterms:W3CDTF">2019-11-27T06:08:08Z</dcterms:modified>
</cp:coreProperties>
</file>