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8"/>
  </p:notesMasterIdLst>
  <p:handoutMasterIdLst>
    <p:handoutMasterId r:id="rId19"/>
  </p:handoutMasterIdLst>
  <p:sldIdLst>
    <p:sldId id="668" r:id="rId4"/>
    <p:sldId id="714" r:id="rId5"/>
    <p:sldId id="715" r:id="rId6"/>
    <p:sldId id="716" r:id="rId7"/>
    <p:sldId id="717" r:id="rId8"/>
    <p:sldId id="718" r:id="rId9"/>
    <p:sldId id="719" r:id="rId10"/>
    <p:sldId id="720" r:id="rId11"/>
    <p:sldId id="721" r:id="rId12"/>
    <p:sldId id="709" r:id="rId13"/>
    <p:sldId id="710" r:id="rId14"/>
    <p:sldId id="711" r:id="rId15"/>
    <p:sldId id="712" r:id="rId16"/>
    <p:sldId id="713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92" y="9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466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Proje Geliştirme ve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Finansmanı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2-2)3</a:t>
            </a: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Doç.Dr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Yeşim TANRIVERMİŞ</a:t>
            </a:r>
          </a:p>
          <a:p>
            <a:pPr algn="ctr">
              <a:spcAft>
                <a:spcPts val="0"/>
              </a:spcAft>
            </a:pP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</a:t>
            </a:r>
            <a:r>
              <a:rPr lang="tr-TR" sz="16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Erol DEMİR</a:t>
            </a:r>
          </a:p>
          <a:p>
            <a:pPr algn="ctr">
              <a:spcAft>
                <a:spcPts val="0"/>
              </a:spcAft>
            </a:pPr>
            <a:r>
              <a:rPr lang="tr-TR" sz="160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</a:t>
            </a: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/>
              <a:t>Anonim, 2013. Proje Finansmanı Kapsamında Proje Bankacılığı ve Türkiye Üzerine Öneriler Araştırma Raporu, TASAM</a:t>
            </a:r>
            <a:r>
              <a:rPr lang="tr-TR" dirty="0" smtClean="0"/>
              <a:t>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Arabacı, H. 2018. Türkiye’de Bankacılık Sektörünün Gelişimi. Meriç Uluslararası Sosyal ve Stratejik Araştırmalar Dergisi, 2(3), 25-42.</a:t>
            </a:r>
          </a:p>
          <a:p>
            <a:pPr lvl="1" algn="just">
              <a:lnSpc>
                <a:spcPct val="100000"/>
              </a:lnSpc>
            </a:pPr>
            <a:r>
              <a:rPr lang="tr-TR" dirty="0" smtClean="0"/>
              <a:t>Anonim</a:t>
            </a:r>
            <a:r>
              <a:rPr lang="tr-TR" dirty="0"/>
              <a:t>. 2019a. Web Sitesi: https://www.kobirate.com.tr/Proje-Finansman-Derecelendirme. Erişim Tarihi: </a:t>
            </a:r>
            <a:r>
              <a:rPr lang="tr-TR" dirty="0" smtClean="0"/>
              <a:t>19.02.2020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Anonim. </a:t>
            </a:r>
            <a:r>
              <a:rPr lang="tr-TR" dirty="0" smtClean="0"/>
              <a:t>2019b. </a:t>
            </a:r>
            <a:r>
              <a:rPr lang="tr-TR" dirty="0"/>
              <a:t>Kamu Özel İşbirliği Raporu. Sektörler ve Kamu Yatırımları Genel Müdürlüğü. T.C. Cumhurbaşkanlığı, strateji ve Bütçe Başkanlığı, Y. No:0005. </a:t>
            </a:r>
          </a:p>
          <a:p>
            <a:pPr lvl="1" algn="just">
              <a:lnSpc>
                <a:spcPct val="100000"/>
              </a:lnSpc>
            </a:pPr>
            <a:r>
              <a:rPr lang="tr-TR" dirty="0" smtClean="0"/>
              <a:t>Anonim</a:t>
            </a:r>
            <a:r>
              <a:rPr lang="tr-TR" dirty="0"/>
              <a:t>. 2020a. Web Sitesi: </a:t>
            </a:r>
            <a:r>
              <a:rPr lang="en-US" dirty="0"/>
              <a:t>https://www.projectconnections.com/</a:t>
            </a:r>
            <a:r>
              <a:rPr lang="tr-TR" dirty="0"/>
              <a:t> </a:t>
            </a:r>
            <a:r>
              <a:rPr lang="en-US" dirty="0"/>
              <a:t>knowhow/burning-questions/what-is-project-documentation.html</a:t>
            </a:r>
            <a:r>
              <a:rPr lang="tr-TR" dirty="0"/>
              <a:t>, Erişim Tarihi: </a:t>
            </a:r>
            <a:r>
              <a:rPr lang="tr-TR" dirty="0" smtClean="0"/>
              <a:t>20.02.2020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2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 smtClean="0"/>
              <a:t>Arabacı</a:t>
            </a:r>
            <a:r>
              <a:rPr lang="tr-TR" dirty="0"/>
              <a:t>, H. 2018. Türkiye’de Bankacılık Sektörünün Gelişimi. Meriç Uluslararası Sosyal ve Stratejik Araştırmalar Dergisi, 2(3), 25-42.</a:t>
            </a:r>
          </a:p>
          <a:p>
            <a:pPr lvl="1" algn="just">
              <a:lnSpc>
                <a:spcPct val="100000"/>
              </a:lnSpc>
            </a:pPr>
            <a:r>
              <a:rPr lang="tr-TR" dirty="0" smtClean="0"/>
              <a:t>Akar</a:t>
            </a:r>
            <a:r>
              <a:rPr lang="tr-TR" dirty="0"/>
              <a:t>, T. 2011. </a:t>
            </a:r>
            <a:r>
              <a:rPr lang="en-US" dirty="0" err="1"/>
              <a:t>Vakıflar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Müdürlüğü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Vakıf</a:t>
            </a:r>
            <a:r>
              <a:rPr lang="en-US" dirty="0"/>
              <a:t> </a:t>
            </a:r>
            <a:r>
              <a:rPr lang="en-US" dirty="0" err="1"/>
              <a:t>Kültür</a:t>
            </a:r>
            <a:r>
              <a:rPr lang="en-US" dirty="0"/>
              <a:t> </a:t>
            </a:r>
            <a:r>
              <a:rPr lang="en-US" dirty="0" err="1"/>
              <a:t>Varlıklarının</a:t>
            </a:r>
            <a:r>
              <a:rPr lang="en-US" dirty="0"/>
              <a:t> </a:t>
            </a:r>
            <a:r>
              <a:rPr lang="en-US" dirty="0" err="1"/>
              <a:t>Korunması</a:t>
            </a:r>
            <a:r>
              <a:rPr lang="tr-TR" dirty="0"/>
              <a:t>. </a:t>
            </a:r>
            <a:r>
              <a:rPr lang="tr-TR" dirty="0" err="1"/>
              <a:t>Dergipark</a:t>
            </a:r>
            <a:r>
              <a:rPr lang="tr-TR" dirty="0"/>
              <a:t>. Web Sitesi: </a:t>
            </a:r>
            <a:r>
              <a:rPr lang="en-US" dirty="0"/>
              <a:t>https://dergipark.org.tr/tr/</a:t>
            </a:r>
            <a:r>
              <a:rPr lang="tr-TR" dirty="0"/>
              <a:t> </a:t>
            </a:r>
            <a:r>
              <a:rPr lang="en-US" dirty="0"/>
              <a:t>download/article-file/669576</a:t>
            </a:r>
            <a:r>
              <a:rPr lang="tr-TR" dirty="0"/>
              <a:t>. Erişim Tarihi:20.02.2020.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 Aydın vd. 2004. Uluslararası İşletmecilik. Anadolu üniversitesi. Eskişehir</a:t>
            </a:r>
            <a:r>
              <a:rPr lang="tr-TR" dirty="0" smtClean="0"/>
              <a:t>.</a:t>
            </a:r>
          </a:p>
          <a:p>
            <a:pPr lvl="1" algn="just">
              <a:lnSpc>
                <a:spcPct val="100000"/>
              </a:lnSpc>
            </a:pPr>
            <a:r>
              <a:rPr lang="en-US" dirty="0"/>
              <a:t>Bernanke, B. S. 1995</a:t>
            </a:r>
            <a:r>
              <a:rPr lang="tr-TR" dirty="0"/>
              <a:t>.</a:t>
            </a:r>
            <a:r>
              <a:rPr lang="en-US" dirty="0"/>
              <a:t> “A Conference Panel Discussion: What Do We Know About How</a:t>
            </a:r>
            <a:r>
              <a:rPr lang="tr-TR" dirty="0"/>
              <a:t> </a:t>
            </a:r>
            <a:r>
              <a:rPr lang="en-US" dirty="0"/>
              <a:t>Monetary Policy Effects The Economy”, Federal Reserve Bank of St. Louis Review,</a:t>
            </a:r>
            <a:r>
              <a:rPr lang="tr-TR" dirty="0"/>
              <a:t> </a:t>
            </a:r>
            <a:r>
              <a:rPr lang="en-US" dirty="0"/>
              <a:t>77(3): 127-30. </a:t>
            </a:r>
            <a:endParaRPr lang="tr-TR" dirty="0"/>
          </a:p>
          <a:p>
            <a:pPr lvl="1" algn="just">
              <a:lnSpc>
                <a:spcPct val="100000"/>
              </a:lnSpc>
            </a:pPr>
            <a:endParaRPr lang="tr-TR" dirty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7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249357"/>
            <a:ext cx="8517837" cy="438726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25165" y="1344572"/>
            <a:ext cx="8517837" cy="4387260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n-US" dirty="0" err="1" smtClean="0"/>
              <a:t>Cecchetti</a:t>
            </a:r>
            <a:r>
              <a:rPr lang="en-US" dirty="0" smtClean="0"/>
              <a:t>, </a:t>
            </a:r>
            <a:r>
              <a:rPr lang="en-US" dirty="0"/>
              <a:t>S. G. </a:t>
            </a:r>
            <a:r>
              <a:rPr lang="en-US" dirty="0" smtClean="0"/>
              <a:t>1999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r>
              <a:rPr lang="en-US" dirty="0"/>
              <a:t>“Legal Structure, Financial Structure, and Monetary </a:t>
            </a:r>
            <a:r>
              <a:rPr lang="en-US" dirty="0" smtClean="0"/>
              <a:t>Policy</a:t>
            </a:r>
            <a:r>
              <a:rPr lang="tr-TR" dirty="0" smtClean="0"/>
              <a:t> </a:t>
            </a:r>
            <a:r>
              <a:rPr lang="en-US" dirty="0" smtClean="0"/>
              <a:t>Transmission </a:t>
            </a:r>
            <a:r>
              <a:rPr lang="en-US" dirty="0"/>
              <a:t>Mechanism”, FRBNY Economic Policy Review, 5(2): </a:t>
            </a:r>
            <a:r>
              <a:rPr lang="en-US" dirty="0" smtClean="0"/>
              <a:t>9-28</a:t>
            </a:r>
            <a:endParaRPr lang="tr-TR" dirty="0" smtClean="0"/>
          </a:p>
          <a:p>
            <a:pPr algn="just">
              <a:lnSpc>
                <a:spcPct val="100000"/>
              </a:lnSpc>
            </a:pPr>
            <a:r>
              <a:rPr lang="tr-TR" dirty="0" smtClean="0"/>
              <a:t>Coşar</a:t>
            </a:r>
            <a:r>
              <a:rPr lang="tr-TR" dirty="0"/>
              <a:t>, N. </a:t>
            </a:r>
            <a:r>
              <a:rPr lang="tr-TR" dirty="0" smtClean="0"/>
              <a:t>2009. </a:t>
            </a:r>
            <a:r>
              <a:rPr lang="tr-TR" dirty="0"/>
              <a:t>Türkiye'de Bankacılığın Tarihsel Gelişimi (</a:t>
            </a:r>
            <a:r>
              <a:rPr lang="tr-TR" dirty="0" err="1"/>
              <a:t>Historical</a:t>
            </a:r>
            <a:r>
              <a:rPr lang="tr-TR" dirty="0"/>
              <a:t> Development of </a:t>
            </a:r>
            <a:r>
              <a:rPr lang="tr-TR" dirty="0" err="1"/>
              <a:t>Banking</a:t>
            </a:r>
            <a:r>
              <a:rPr lang="tr-TR" dirty="0"/>
              <a:t> </a:t>
            </a:r>
            <a:r>
              <a:rPr lang="tr-TR" dirty="0" err="1"/>
              <a:t>Sector</a:t>
            </a:r>
            <a:r>
              <a:rPr lang="tr-TR" dirty="0"/>
              <a:t> in </a:t>
            </a:r>
            <a:r>
              <a:rPr lang="tr-TR" dirty="0" err="1"/>
              <a:t>Turkey</a:t>
            </a:r>
            <a:r>
              <a:rPr lang="tr-TR" dirty="0"/>
              <a:t>) (No. 0017</a:t>
            </a:r>
            <a:r>
              <a:rPr lang="tr-TR" dirty="0" smtClean="0"/>
              <a:t>).</a:t>
            </a:r>
          </a:p>
          <a:p>
            <a:pPr algn="just">
              <a:lnSpc>
                <a:spcPct val="100000"/>
              </a:lnSpc>
            </a:pPr>
            <a:r>
              <a:rPr lang="tr-TR" dirty="0"/>
              <a:t>Çağlar İ., İşletmelerde Yatırım Projelerinin Hazırlanması ve Değerlendirilmesi Teknikleri. Çorum Meslek Yüksek Okulu Koruma Derneği Yayınları Yayın No: 1</a:t>
            </a:r>
            <a:r>
              <a:rPr lang="tr-TR" dirty="0" smtClean="0"/>
              <a:t>.</a:t>
            </a:r>
          </a:p>
          <a:p>
            <a:pPr algn="just">
              <a:lnSpc>
                <a:spcPct val="100000"/>
              </a:lnSpc>
            </a:pPr>
            <a:r>
              <a:rPr lang="tr-TR" dirty="0" smtClean="0"/>
              <a:t>Erkuş A. Ve Rehber E. 1993. Proje Hazırlama Tekniği.</a:t>
            </a:r>
            <a:r>
              <a:rPr lang="tr-TR" dirty="0"/>
              <a:t> III. Baskı, A.Ü.Z.F. Yayınları No:1302, Ders Kitabı:377, </a:t>
            </a:r>
            <a:r>
              <a:rPr lang="tr-TR" dirty="0" smtClean="0"/>
              <a:t>Ankara.</a:t>
            </a:r>
          </a:p>
          <a:p>
            <a:pPr algn="just">
              <a:lnSpc>
                <a:spcPct val="100000"/>
              </a:lnSpc>
            </a:pPr>
            <a:r>
              <a:rPr lang="tr-TR" dirty="0"/>
              <a:t>Gedik T., Akyüz K. C., Akyüz İ. 2005. Yatırım Projelerinin Hazırlanması ve değerlendirilmesi (İç Karlılık Oranı ve Net Bugünkü Değer Yöntemlerinin İncelenmesi) ZKÜ Bartın Orman Fakültesi Dergisi </a:t>
            </a:r>
          </a:p>
          <a:p>
            <a:pPr algn="just">
              <a:lnSpc>
                <a:spcPct val="100000"/>
              </a:lnSpc>
            </a:pPr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</a:p>
        </p:txBody>
      </p:sp>
    </p:spTree>
    <p:extLst>
      <p:ext uri="{BB962C8B-B14F-4D97-AF65-F5344CB8AC3E}">
        <p14:creationId xmlns:p14="http://schemas.microsoft.com/office/powerpoint/2010/main" val="31456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168115" y="356723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 smtClean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391562" y="966860"/>
            <a:ext cx="8517837" cy="4387260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endParaRPr lang="tr-TR" dirty="0" smtClean="0"/>
          </a:p>
          <a:p>
            <a:pPr marL="171450" lvl="1" algn="just">
              <a:lnSpc>
                <a:spcPct val="100000"/>
              </a:lnSpc>
              <a:spcBef>
                <a:spcPts val="750"/>
              </a:spcBef>
            </a:pPr>
            <a:r>
              <a:rPr lang="tr-TR" dirty="0" err="1" smtClean="0"/>
              <a:t>Güvemli</a:t>
            </a:r>
            <a:r>
              <a:rPr lang="tr-TR" dirty="0" smtClean="0"/>
              <a:t> O. 2001. </a:t>
            </a:r>
            <a:r>
              <a:rPr lang="tr-TR" dirty="0"/>
              <a:t>Yatırım Projelerinin Düzenlenmesi Değerlendirilmesi ve </a:t>
            </a:r>
            <a:r>
              <a:rPr lang="tr-TR" dirty="0" smtClean="0"/>
              <a:t>İzlenmesi. </a:t>
            </a:r>
            <a:r>
              <a:rPr lang="tr-TR" dirty="0"/>
              <a:t>Atlas Yayın Dağıtım Yayın No:7, </a:t>
            </a:r>
            <a:r>
              <a:rPr lang="tr-TR" dirty="0" smtClean="0"/>
              <a:t>İstanbul.</a:t>
            </a:r>
          </a:p>
          <a:p>
            <a:pPr marL="171450" lvl="1" algn="just">
              <a:lnSpc>
                <a:spcPct val="100000"/>
              </a:lnSpc>
              <a:spcBef>
                <a:spcPts val="750"/>
              </a:spcBef>
            </a:pPr>
            <a:r>
              <a:rPr lang="tr-TR" dirty="0" smtClean="0"/>
              <a:t>Kahya</a:t>
            </a:r>
            <a:r>
              <a:rPr lang="tr-TR" dirty="0"/>
              <a:t>, E. H.  2004. Vadeli İşlem ve Opsiyon Piyasalarında Uygulanan Takas Sistemleri, Yurt Dışı Uygulamaları ve Vadeli İşlem ve Opsiyon Borsası A.Ş. için Öneriler. Sermaye Piyasası Kurulu Denetleme Dairesi; </a:t>
            </a:r>
            <a:r>
              <a:rPr lang="tr-TR" dirty="0" smtClean="0"/>
              <a:t>İstanbul.</a:t>
            </a:r>
          </a:p>
          <a:p>
            <a:pPr marL="171450" lvl="1" algn="just">
              <a:lnSpc>
                <a:spcPct val="100000"/>
              </a:lnSpc>
              <a:spcBef>
                <a:spcPts val="750"/>
              </a:spcBef>
            </a:pPr>
            <a:r>
              <a:rPr lang="tr-TR" dirty="0" err="1" smtClean="0"/>
              <a:t>Kelly</a:t>
            </a:r>
            <a:r>
              <a:rPr lang="tr-TR" dirty="0" smtClean="0"/>
              <a:t> W. K. 1989. </a:t>
            </a:r>
            <a:r>
              <a:rPr lang="en-US" dirty="0"/>
              <a:t>Real Estate Investment Trusts </a:t>
            </a:r>
            <a:r>
              <a:rPr lang="en-US" dirty="0" smtClean="0"/>
              <a:t>Handbook</a:t>
            </a:r>
            <a:r>
              <a:rPr lang="tr-TR" dirty="0" smtClean="0"/>
              <a:t>. </a:t>
            </a:r>
            <a:r>
              <a:rPr lang="tr-TR" dirty="0" err="1"/>
              <a:t>American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Institute</a:t>
            </a:r>
            <a:r>
              <a:rPr lang="tr-TR" dirty="0"/>
              <a:t>, </a:t>
            </a:r>
            <a:r>
              <a:rPr lang="tr-TR" dirty="0" smtClean="0"/>
              <a:t>USA.</a:t>
            </a:r>
          </a:p>
          <a:p>
            <a:pPr marL="171450" lvl="1" algn="just">
              <a:lnSpc>
                <a:spcPct val="100000"/>
              </a:lnSpc>
              <a:spcBef>
                <a:spcPts val="750"/>
              </a:spcBef>
            </a:pPr>
            <a:r>
              <a:rPr lang="tr-TR" dirty="0" smtClean="0"/>
              <a:t>Sayılgan G. Finansal Piyasalar ve Finansman Teknikleri. 2004. Turhan Kitabevi. Ankara.</a:t>
            </a:r>
          </a:p>
          <a:p>
            <a:pPr marL="171450" lvl="1" algn="just">
              <a:lnSpc>
                <a:spcPct val="100000"/>
              </a:lnSpc>
              <a:spcBef>
                <a:spcPts val="750"/>
              </a:spcBef>
            </a:pPr>
            <a:r>
              <a:rPr lang="tr-TR" dirty="0"/>
              <a:t>Sayılgan G. </a:t>
            </a:r>
            <a:r>
              <a:rPr lang="tr-TR" dirty="0" smtClean="0"/>
              <a:t>Hisse Senetleri Piyasası Endeksleri. 2005. </a:t>
            </a:r>
            <a:r>
              <a:rPr lang="tr-TR" dirty="0"/>
              <a:t>Turhan Kitabevi. Ankara.</a:t>
            </a:r>
          </a:p>
          <a:p>
            <a:pPr marL="171450" lvl="1" algn="just">
              <a:lnSpc>
                <a:spcPct val="100000"/>
              </a:lnSpc>
              <a:spcBef>
                <a:spcPts val="750"/>
              </a:spcBef>
            </a:pPr>
            <a:endParaRPr lang="tr-TR" dirty="0" smtClean="0"/>
          </a:p>
          <a:p>
            <a:pPr marL="171450" lvl="1" algn="just">
              <a:lnSpc>
                <a:spcPct val="100000"/>
              </a:lnSpc>
              <a:spcBef>
                <a:spcPts val="750"/>
              </a:spcBef>
            </a:pPr>
            <a:endParaRPr lang="tr-TR" dirty="0" smtClean="0"/>
          </a:p>
          <a:p>
            <a:pPr marL="171450" lvl="1" algn="just">
              <a:lnSpc>
                <a:spcPct val="100000"/>
              </a:lnSpc>
              <a:spcBef>
                <a:spcPts val="750"/>
              </a:spcBef>
            </a:pPr>
            <a:endParaRPr lang="tr-TR" dirty="0" smtClean="0"/>
          </a:p>
          <a:p>
            <a:pPr algn="just">
              <a:lnSpc>
                <a:spcPct val="100000"/>
              </a:lnSpc>
            </a:pPr>
            <a:endParaRPr lang="tr-TR" dirty="0" smtClean="0"/>
          </a:p>
          <a:p>
            <a:pPr algn="just">
              <a:lnSpc>
                <a:spcPct val="100000"/>
              </a:lnSpc>
            </a:pPr>
            <a:endParaRPr lang="tr-TR" dirty="0" smtClean="0"/>
          </a:p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</a:pPr>
            <a:endParaRPr lang="tr-TR" dirty="0" smtClean="0"/>
          </a:p>
          <a:p>
            <a:pPr algn="just">
              <a:lnSpc>
                <a:spcPct val="100000"/>
              </a:lnSpc>
            </a:pPr>
            <a:endParaRPr lang="tr-TR" dirty="0" smtClean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343025" y="3711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24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168115" y="356723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 smtClean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391562" y="966860"/>
            <a:ext cx="8517837" cy="4387260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endParaRPr lang="tr-TR" dirty="0" smtClean="0"/>
          </a:p>
          <a:p>
            <a:pPr algn="just">
              <a:lnSpc>
                <a:spcPct val="100000"/>
              </a:lnSpc>
            </a:pPr>
            <a:r>
              <a:rPr lang="tr-TR" dirty="0" smtClean="0"/>
              <a:t>Şenel M. 1983. Mali Matematik. Bilim ve Teknik Kitabevi Yayınları. Eskişehir.</a:t>
            </a:r>
            <a:endParaRPr lang="tr-TR" dirty="0"/>
          </a:p>
          <a:p>
            <a:pPr algn="just">
              <a:lnSpc>
                <a:spcPct val="100000"/>
              </a:lnSpc>
            </a:pPr>
            <a:r>
              <a:rPr lang="tr-TR" dirty="0" smtClean="0"/>
              <a:t>Uluslararası </a:t>
            </a:r>
            <a:r>
              <a:rPr lang="tr-TR" dirty="0"/>
              <a:t>Finansal Kuruluşlar Ders Notu, </a:t>
            </a:r>
            <a:r>
              <a:rPr lang="tr-TR" dirty="0" err="1"/>
              <a:t>Öğr</a:t>
            </a:r>
            <a:r>
              <a:rPr lang="tr-TR" dirty="0"/>
              <a:t>. Gör. Umut </a:t>
            </a:r>
            <a:r>
              <a:rPr lang="tr-TR" dirty="0" err="1" smtClean="0"/>
              <a:t>Akduğan</a:t>
            </a:r>
            <a:endParaRPr lang="tr-TR" dirty="0" smtClean="0"/>
          </a:p>
          <a:p>
            <a:pPr algn="just">
              <a:lnSpc>
                <a:spcPct val="100000"/>
              </a:lnSpc>
            </a:pPr>
            <a:r>
              <a:rPr lang="tr-TR" dirty="0"/>
              <a:t>Yalçın, F. C. 2013. Proje finansmanı ihracat kredi kurumlarının proje finansmanındaki rolü. İstanbul Ticaret Üniversitesi Sosyal Bilileri Dergisi, 23. s: 237-261</a:t>
            </a:r>
            <a:r>
              <a:rPr lang="tr-TR" dirty="0" smtClean="0"/>
              <a:t>.</a:t>
            </a:r>
          </a:p>
          <a:p>
            <a:pPr algn="just">
              <a:lnSpc>
                <a:spcPct val="100000"/>
              </a:lnSpc>
            </a:pPr>
            <a:r>
              <a:rPr lang="tr-TR" dirty="0" smtClean="0"/>
              <a:t>Yozgat O. 1986. Finans Matematiği Marmara Üniversitesi Yayın </a:t>
            </a:r>
            <a:r>
              <a:rPr lang="tr-TR" dirty="0" err="1" smtClean="0"/>
              <a:t>no</a:t>
            </a:r>
            <a:r>
              <a:rPr lang="tr-TR" dirty="0" smtClean="0"/>
              <a:t>: 436. İstanbul</a:t>
            </a:r>
          </a:p>
          <a:p>
            <a:pPr algn="just">
              <a:lnSpc>
                <a:spcPct val="100000"/>
              </a:lnSpc>
            </a:pPr>
            <a:endParaRPr lang="tr-TR" dirty="0" smtClean="0"/>
          </a:p>
          <a:p>
            <a:pPr algn="just">
              <a:lnSpc>
                <a:spcPct val="100000"/>
              </a:lnSpc>
            </a:pPr>
            <a:endParaRPr lang="tr-TR" dirty="0" smtClean="0"/>
          </a:p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</a:pPr>
            <a:endParaRPr lang="tr-TR" dirty="0" smtClean="0"/>
          </a:p>
          <a:p>
            <a:pPr algn="just">
              <a:lnSpc>
                <a:spcPct val="100000"/>
              </a:lnSpc>
            </a:pPr>
            <a:endParaRPr lang="tr-TR" dirty="0" smtClean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343025" y="3711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53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249357"/>
            <a:ext cx="8517837" cy="438726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/>
          </a:p>
        </p:txBody>
      </p:sp>
      <p:sp>
        <p:nvSpPr>
          <p:cNvPr id="6" name="Dikdörtgen 5"/>
          <p:cNvSpPr/>
          <p:nvPr/>
        </p:nvSpPr>
        <p:spPr>
          <a:xfrm>
            <a:off x="168115" y="356723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 smtClean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Potansiyel finansal kurumlar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313080" y="1461652"/>
            <a:ext cx="8406325" cy="4387260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dirty="0"/>
              <a:t>Finansal kurumlar, temel varlıkları büyük ölçüde finansal araçlardan oluşan, faaliyetleri bunlar üzerinde yoğunlaşan ve de esas gelirlerini finansal araçlarla ilgili işlemlerden sağlayan kurumlardır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Finansal kurumların bir bölümü, dolaysız finansman süreci üzerinde faaliyet göstererek ekonomik birimlerin çıkarmış oldukları finansal araçların fon arz edenlere sunulmasında pazarlama hizmeti verirler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Diğer bir kısmı ise, dolaylı finansman süreci üzerinde faaliyet gösterirler. Bu tür finansal kurumlar finansal araçlar çıkarıp sağladıkları fonlarla finansal araçlar satın alarak, fon ihtiyacı olan birimlere fon aktarırlar.</a:t>
            </a:r>
          </a:p>
          <a:p>
            <a:pPr algn="just"/>
            <a:endParaRPr lang="tr-TR" dirty="0" smtClean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284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249357"/>
            <a:ext cx="8517837" cy="438726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b="1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b="1" dirty="0" smtClean="0"/>
          </a:p>
        </p:txBody>
      </p:sp>
      <p:sp>
        <p:nvSpPr>
          <p:cNvPr id="6" name="Dikdörtgen 5"/>
          <p:cNvSpPr/>
          <p:nvPr/>
        </p:nvSpPr>
        <p:spPr>
          <a:xfrm>
            <a:off x="168115" y="356723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 smtClean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Potansiyel finansal kurumlar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24592" y="1930003"/>
            <a:ext cx="5937179" cy="4387260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/>
          </a:p>
          <a:p>
            <a:r>
              <a:rPr lang="tr-TR" b="1" dirty="0"/>
              <a:t>Para Yaratan Finansal Kurumlar </a:t>
            </a:r>
          </a:p>
          <a:p>
            <a:r>
              <a:rPr lang="tr-TR" b="1" dirty="0"/>
              <a:t>Para Yaratmayan Finansal Kurumlar </a:t>
            </a:r>
          </a:p>
          <a:p>
            <a:r>
              <a:rPr lang="tr-TR" b="1" dirty="0"/>
              <a:t>Yarı Finansal Kurumlar </a:t>
            </a:r>
          </a:p>
          <a:p>
            <a:r>
              <a:rPr lang="tr-TR" b="1" dirty="0"/>
              <a:t>Hizmet Gören Kurumlar </a:t>
            </a:r>
          </a:p>
          <a:p>
            <a:r>
              <a:rPr lang="tr-TR" b="1" dirty="0"/>
              <a:t>Düzenleyici ve Denetleyici Kurumlar </a:t>
            </a:r>
          </a:p>
        </p:txBody>
      </p:sp>
      <p:sp>
        <p:nvSpPr>
          <p:cNvPr id="2" name="Dikdörtgen 1"/>
          <p:cNvSpPr/>
          <p:nvPr/>
        </p:nvSpPr>
        <p:spPr>
          <a:xfrm>
            <a:off x="424592" y="1249357"/>
            <a:ext cx="76377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FİNANSAL SİSTEM İÇERİSİNDEKİ KURUMLAR </a:t>
            </a:r>
          </a:p>
        </p:txBody>
      </p:sp>
    </p:spTree>
    <p:extLst>
      <p:ext uri="{BB962C8B-B14F-4D97-AF65-F5344CB8AC3E}">
        <p14:creationId xmlns:p14="http://schemas.microsoft.com/office/powerpoint/2010/main" val="34574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249357"/>
            <a:ext cx="8517837" cy="438726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b="1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b="1" dirty="0" smtClean="0"/>
          </a:p>
        </p:txBody>
      </p:sp>
      <p:sp>
        <p:nvSpPr>
          <p:cNvPr id="6" name="Dikdörtgen 5"/>
          <p:cNvSpPr/>
          <p:nvPr/>
        </p:nvSpPr>
        <p:spPr>
          <a:xfrm>
            <a:off x="168115" y="356723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 smtClean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Potansiyel finansal kurumlar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24592" y="1930003"/>
            <a:ext cx="5937179" cy="4387260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/>
          </a:p>
          <a:p>
            <a:r>
              <a:rPr lang="tr-TR" b="1" dirty="0"/>
              <a:t>Para Yaratan Finansal Kurumlar</a:t>
            </a:r>
          </a:p>
          <a:p>
            <a:r>
              <a:rPr lang="tr-TR" dirty="0"/>
              <a:t>TC Merkez Bankası </a:t>
            </a:r>
          </a:p>
          <a:p>
            <a:r>
              <a:rPr lang="tr-TR" dirty="0"/>
              <a:t>Ticari bankalar </a:t>
            </a:r>
          </a:p>
          <a:p>
            <a:r>
              <a:rPr lang="tr-TR" dirty="0"/>
              <a:t>Katılım Bankaları </a:t>
            </a:r>
          </a:p>
        </p:txBody>
      </p:sp>
      <p:sp>
        <p:nvSpPr>
          <p:cNvPr id="2" name="Dikdörtgen 1"/>
          <p:cNvSpPr/>
          <p:nvPr/>
        </p:nvSpPr>
        <p:spPr>
          <a:xfrm>
            <a:off x="424592" y="1249357"/>
            <a:ext cx="76377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FİNANSAL SİSTEM İÇERİSİNDEKİ KURUMLAR </a:t>
            </a:r>
          </a:p>
        </p:txBody>
      </p:sp>
    </p:spTree>
    <p:extLst>
      <p:ext uri="{BB962C8B-B14F-4D97-AF65-F5344CB8AC3E}">
        <p14:creationId xmlns:p14="http://schemas.microsoft.com/office/powerpoint/2010/main" val="257194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249357"/>
            <a:ext cx="8517837" cy="438726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b="1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b="1" dirty="0" smtClean="0"/>
          </a:p>
        </p:txBody>
      </p:sp>
      <p:sp>
        <p:nvSpPr>
          <p:cNvPr id="6" name="Dikdörtgen 5"/>
          <p:cNvSpPr/>
          <p:nvPr/>
        </p:nvSpPr>
        <p:spPr>
          <a:xfrm>
            <a:off x="168115" y="356723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 smtClean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Potansiyel finansal kurumlar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388346" y="1104811"/>
            <a:ext cx="5937179" cy="4387260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/>
          </a:p>
          <a:p>
            <a:r>
              <a:rPr lang="tr-TR" b="1" dirty="0"/>
              <a:t>Para Yaratmayan Finansal Kurumlar</a:t>
            </a:r>
          </a:p>
          <a:p>
            <a:r>
              <a:rPr lang="tr-TR" dirty="0"/>
              <a:t>Kalkınma ve Yatırım Bankaları </a:t>
            </a:r>
          </a:p>
          <a:p>
            <a:r>
              <a:rPr lang="tr-TR" dirty="0"/>
              <a:t>Sigorta Kurumları </a:t>
            </a:r>
          </a:p>
          <a:p>
            <a:r>
              <a:rPr lang="tr-TR" dirty="0"/>
              <a:t>Aracı Kurumlar </a:t>
            </a:r>
          </a:p>
          <a:p>
            <a:r>
              <a:rPr lang="tr-TR" dirty="0"/>
              <a:t>Menkul Kıymetler Borsaları </a:t>
            </a:r>
          </a:p>
          <a:p>
            <a:r>
              <a:rPr lang="tr-TR" dirty="0" err="1"/>
              <a:t>Faktoring</a:t>
            </a:r>
            <a:r>
              <a:rPr lang="tr-TR" dirty="0"/>
              <a:t> ve Forfaiting Şirketleri </a:t>
            </a:r>
          </a:p>
          <a:p>
            <a:r>
              <a:rPr lang="tr-TR" dirty="0"/>
              <a:t>Finansal Kiralama Şirketleri </a:t>
            </a:r>
          </a:p>
          <a:p>
            <a:r>
              <a:rPr lang="tr-TR" dirty="0"/>
              <a:t>Finansman Şirketleri </a:t>
            </a:r>
          </a:p>
          <a:p>
            <a:r>
              <a:rPr lang="tr-TR" dirty="0"/>
              <a:t>Varlık Yönetim Şirketleri </a:t>
            </a:r>
          </a:p>
          <a:p>
            <a:r>
              <a:rPr lang="tr-TR" dirty="0"/>
              <a:t>Yatırım Ortaklıkları </a:t>
            </a:r>
          </a:p>
          <a:p>
            <a:r>
              <a:rPr lang="tr-TR" dirty="0"/>
              <a:t>Yatırım Fonları </a:t>
            </a:r>
          </a:p>
          <a:p>
            <a:r>
              <a:rPr lang="tr-TR" dirty="0"/>
              <a:t>Risk Sermayesi Şirketleri </a:t>
            </a:r>
          </a:p>
        </p:txBody>
      </p:sp>
      <p:sp>
        <p:nvSpPr>
          <p:cNvPr id="2" name="Dikdörtgen 1"/>
          <p:cNvSpPr/>
          <p:nvPr/>
        </p:nvSpPr>
        <p:spPr>
          <a:xfrm>
            <a:off x="313080" y="1104811"/>
            <a:ext cx="76377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FİNANSAL SİSTEM İÇERİSİNDEKİ KURUMLAR </a:t>
            </a:r>
          </a:p>
        </p:txBody>
      </p:sp>
    </p:spTree>
    <p:extLst>
      <p:ext uri="{BB962C8B-B14F-4D97-AF65-F5344CB8AC3E}">
        <p14:creationId xmlns:p14="http://schemas.microsoft.com/office/powerpoint/2010/main" val="376868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249357"/>
            <a:ext cx="8517837" cy="438726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b="1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b="1" dirty="0" smtClean="0"/>
          </a:p>
        </p:txBody>
      </p:sp>
      <p:sp>
        <p:nvSpPr>
          <p:cNvPr id="6" name="Dikdörtgen 5"/>
          <p:cNvSpPr/>
          <p:nvPr/>
        </p:nvSpPr>
        <p:spPr>
          <a:xfrm>
            <a:off x="168115" y="356723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 smtClean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Potansiyel finansal kurumlar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24592" y="1449412"/>
            <a:ext cx="5937179" cy="4387260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/>
          </a:p>
          <a:p>
            <a:r>
              <a:rPr lang="tr-TR" b="1" dirty="0" smtClean="0"/>
              <a:t>Yarı </a:t>
            </a:r>
            <a:r>
              <a:rPr lang="tr-TR" b="1" dirty="0"/>
              <a:t>Finansal Kurumlar </a:t>
            </a:r>
          </a:p>
          <a:p>
            <a:r>
              <a:rPr lang="tr-TR" dirty="0"/>
              <a:t>Sosyal Güvenlik Kurumları </a:t>
            </a:r>
          </a:p>
          <a:p>
            <a:r>
              <a:rPr lang="tr-TR" dirty="0"/>
              <a:t>Zorunlu Sigortalar </a:t>
            </a:r>
          </a:p>
        </p:txBody>
      </p:sp>
      <p:sp>
        <p:nvSpPr>
          <p:cNvPr id="2" name="Dikdörtgen 1"/>
          <p:cNvSpPr/>
          <p:nvPr/>
        </p:nvSpPr>
        <p:spPr>
          <a:xfrm>
            <a:off x="424592" y="1249357"/>
            <a:ext cx="76377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FİNANSAL SİSTEM İÇERİSİNDEKİ KURUMLAR 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886594" y="1449412"/>
            <a:ext cx="5937179" cy="4387260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/>
          </a:p>
          <a:p>
            <a:r>
              <a:rPr lang="tr-TR" b="1" dirty="0"/>
              <a:t>Hizmet Gören Kurumlar </a:t>
            </a:r>
            <a:endParaRPr lang="tr-TR" b="1" dirty="0" smtClean="0"/>
          </a:p>
          <a:p>
            <a:r>
              <a:rPr lang="tr-TR" dirty="0" smtClean="0"/>
              <a:t>Borsa </a:t>
            </a:r>
            <a:r>
              <a:rPr lang="tr-TR" dirty="0"/>
              <a:t>İstanbul</a:t>
            </a:r>
          </a:p>
          <a:p>
            <a:r>
              <a:rPr lang="tr-TR" dirty="0"/>
              <a:t>Sermaye Piyasası Kurumları </a:t>
            </a:r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1438926" y="3242932"/>
            <a:ext cx="5937179" cy="4387260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/>
              <a:t>Düzenleyici </a:t>
            </a:r>
            <a:r>
              <a:rPr lang="tr-TR" b="1" dirty="0"/>
              <a:t>ve Denetleyici </a:t>
            </a:r>
            <a:r>
              <a:rPr lang="tr-TR" b="1" dirty="0" smtClean="0"/>
              <a:t>Kurumlar</a:t>
            </a:r>
          </a:p>
          <a:p>
            <a:r>
              <a:rPr lang="tr-TR" dirty="0"/>
              <a:t>Türkiye Cumhuriyeti Merkez Bankası</a:t>
            </a:r>
          </a:p>
          <a:p>
            <a:r>
              <a:rPr lang="tr-TR" dirty="0"/>
              <a:t>Bankacılık Düzenleme ve Denetleme Kurumu</a:t>
            </a:r>
          </a:p>
          <a:p>
            <a:r>
              <a:rPr lang="tr-TR" dirty="0"/>
              <a:t>Hazine Müsteşarlığı</a:t>
            </a:r>
          </a:p>
          <a:p>
            <a:r>
              <a:rPr lang="tr-TR" dirty="0"/>
              <a:t>Sermaye Piyasası Kurulu </a:t>
            </a:r>
          </a:p>
          <a:p>
            <a:r>
              <a:rPr lang="tr-TR" dirty="0"/>
              <a:t>Tasarruf Mevduatı Sigorta Fonu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088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249357"/>
            <a:ext cx="8517837" cy="438726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b="1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b="1" dirty="0" smtClean="0"/>
          </a:p>
        </p:txBody>
      </p:sp>
      <p:sp>
        <p:nvSpPr>
          <p:cNvPr id="6" name="Dikdörtgen 5"/>
          <p:cNvSpPr/>
          <p:nvPr/>
        </p:nvSpPr>
        <p:spPr>
          <a:xfrm>
            <a:off x="168115" y="356723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 smtClean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Potansiyel finansal kurumlar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24592" y="1930003"/>
            <a:ext cx="5937179" cy="4387260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/>
              <a:t>Para Piyasası</a:t>
            </a:r>
            <a:r>
              <a:rPr lang="en-US" b="1" dirty="0"/>
              <a:t>​</a:t>
            </a:r>
          </a:p>
          <a:p>
            <a:r>
              <a:rPr lang="tr-TR" dirty="0"/>
              <a:t>Bankalar </a:t>
            </a:r>
            <a:r>
              <a:rPr lang="en-US" dirty="0"/>
              <a:t>​</a:t>
            </a:r>
          </a:p>
          <a:p>
            <a:r>
              <a:rPr lang="tr-TR" dirty="0"/>
              <a:t>Banka Dışı </a:t>
            </a:r>
            <a:r>
              <a:rPr lang="tr-TR" dirty="0" smtClean="0"/>
              <a:t>Finansal Kurumlar</a:t>
            </a:r>
            <a:r>
              <a:rPr lang="tr-TR" dirty="0"/>
              <a:t> </a:t>
            </a:r>
            <a:r>
              <a:rPr lang="en-US" dirty="0"/>
              <a:t>​</a:t>
            </a:r>
          </a:p>
          <a:p>
            <a:endParaRPr lang="tr-TR" dirty="0"/>
          </a:p>
          <a:p>
            <a:r>
              <a:rPr lang="tr-TR" b="1" dirty="0"/>
              <a:t>Sermaye Piyasası</a:t>
            </a:r>
            <a:r>
              <a:rPr lang="tr-TR" dirty="0"/>
              <a:t> </a:t>
            </a:r>
            <a:r>
              <a:rPr lang="en-US" dirty="0"/>
              <a:t>​</a:t>
            </a:r>
          </a:p>
          <a:p>
            <a:endParaRPr lang="tr-TR" dirty="0"/>
          </a:p>
          <a:p>
            <a:r>
              <a:rPr lang="tr-TR" b="1" dirty="0"/>
              <a:t>Sigorta Sektörü</a:t>
            </a:r>
            <a:endParaRPr lang="en-US" b="1" dirty="0"/>
          </a:p>
        </p:txBody>
      </p:sp>
      <p:sp>
        <p:nvSpPr>
          <p:cNvPr id="2" name="Dikdörtgen 1"/>
          <p:cNvSpPr/>
          <p:nvPr/>
        </p:nvSpPr>
        <p:spPr>
          <a:xfrm>
            <a:off x="424592" y="1249357"/>
            <a:ext cx="76377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Finansal Sektörün Temel Bileşenleri​</a:t>
            </a:r>
          </a:p>
        </p:txBody>
      </p:sp>
    </p:spTree>
    <p:extLst>
      <p:ext uri="{BB962C8B-B14F-4D97-AF65-F5344CB8AC3E}">
        <p14:creationId xmlns:p14="http://schemas.microsoft.com/office/powerpoint/2010/main" val="132612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249357"/>
            <a:ext cx="8517837" cy="438726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8115" y="356723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 smtClean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Potansiyel finansal kurumlar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563982" y="2164179"/>
            <a:ext cx="3812872" cy="4387260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tr-TR" dirty="0" smtClean="0"/>
              <a:t>Bankalar​</a:t>
            </a:r>
            <a:endParaRPr lang="tr-TR" dirty="0"/>
          </a:p>
          <a:p>
            <a:pPr algn="just">
              <a:lnSpc>
                <a:spcPct val="100000"/>
              </a:lnSpc>
            </a:pPr>
            <a:r>
              <a:rPr lang="tr-TR" dirty="0" smtClean="0"/>
              <a:t>Aracı Kurumlar​</a:t>
            </a:r>
          </a:p>
          <a:p>
            <a:pPr algn="just">
              <a:lnSpc>
                <a:spcPct val="100000"/>
              </a:lnSpc>
            </a:pPr>
            <a:r>
              <a:rPr lang="tr-TR" dirty="0" smtClean="0"/>
              <a:t>Yatırım </a:t>
            </a:r>
            <a:r>
              <a:rPr lang="tr-TR" dirty="0"/>
              <a:t>Fonları</a:t>
            </a:r>
            <a:r>
              <a:rPr lang="tr-TR" dirty="0" smtClean="0"/>
              <a:t>​</a:t>
            </a:r>
            <a:endParaRPr lang="tr-TR" dirty="0"/>
          </a:p>
          <a:p>
            <a:pPr algn="just">
              <a:lnSpc>
                <a:spcPct val="100000"/>
              </a:lnSpc>
            </a:pPr>
            <a:r>
              <a:rPr lang="tr-TR" dirty="0"/>
              <a:t>Yatırım Ortaklıkları </a:t>
            </a:r>
            <a:r>
              <a:rPr lang="tr-TR" dirty="0" smtClean="0"/>
              <a:t>​</a:t>
            </a:r>
            <a:endParaRPr lang="tr-TR" dirty="0"/>
          </a:p>
          <a:p>
            <a:pPr algn="just">
              <a:lnSpc>
                <a:spcPct val="100000"/>
              </a:lnSpc>
            </a:pPr>
            <a:r>
              <a:rPr lang="tr-TR" dirty="0"/>
              <a:t>Bireysel Emeklilik Şirketleri</a:t>
            </a:r>
            <a:r>
              <a:rPr lang="tr-TR" dirty="0" smtClean="0"/>
              <a:t>​</a:t>
            </a:r>
            <a:endParaRPr lang="tr-TR" dirty="0"/>
          </a:p>
          <a:p>
            <a:pPr algn="just">
              <a:lnSpc>
                <a:spcPct val="100000"/>
              </a:lnSpc>
            </a:pPr>
            <a:r>
              <a:rPr lang="tr-TR" dirty="0"/>
              <a:t>Borsa</a:t>
            </a:r>
            <a:r>
              <a:rPr lang="tr-TR" dirty="0" smtClean="0"/>
              <a:t>​</a:t>
            </a:r>
            <a:endParaRPr lang="tr-TR" dirty="0"/>
          </a:p>
          <a:p>
            <a:pPr algn="just">
              <a:lnSpc>
                <a:spcPct val="100000"/>
              </a:lnSpc>
            </a:pPr>
            <a:r>
              <a:rPr lang="tr-TR" dirty="0"/>
              <a:t>Portföy Yönetim Şirketleri</a:t>
            </a:r>
            <a:r>
              <a:rPr lang="tr-TR" dirty="0" smtClean="0"/>
              <a:t>​</a:t>
            </a:r>
            <a:endParaRPr lang="tr-TR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627755" y="1249357"/>
            <a:ext cx="3812872" cy="4387260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endParaRPr lang="tr-TR" dirty="0" smtClean="0"/>
          </a:p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</a:pPr>
            <a:endParaRPr lang="tr-TR" dirty="0" smtClean="0"/>
          </a:p>
          <a:p>
            <a:pPr algn="just">
              <a:lnSpc>
                <a:spcPct val="100000"/>
              </a:lnSpc>
            </a:pPr>
            <a:r>
              <a:rPr lang="tr-TR" dirty="0" smtClean="0"/>
              <a:t>Risk </a:t>
            </a:r>
            <a:r>
              <a:rPr lang="tr-TR" dirty="0"/>
              <a:t>Sermayesi Şirketleri​</a:t>
            </a:r>
          </a:p>
          <a:p>
            <a:pPr algn="just">
              <a:lnSpc>
                <a:spcPct val="100000"/>
              </a:lnSpc>
            </a:pPr>
            <a:r>
              <a:rPr lang="tr-TR" dirty="0" err="1"/>
              <a:t>Takasbank</a:t>
            </a:r>
            <a:r>
              <a:rPr lang="tr-TR" dirty="0"/>
              <a:t>​</a:t>
            </a:r>
          </a:p>
          <a:p>
            <a:pPr algn="just">
              <a:lnSpc>
                <a:spcPct val="100000"/>
              </a:lnSpc>
            </a:pPr>
            <a:r>
              <a:rPr lang="tr-TR" dirty="0" smtClean="0"/>
              <a:t>MKK​</a:t>
            </a:r>
            <a:endParaRPr lang="tr-TR" dirty="0"/>
          </a:p>
          <a:p>
            <a:pPr algn="just">
              <a:lnSpc>
                <a:spcPct val="100000"/>
              </a:lnSpc>
            </a:pPr>
            <a:r>
              <a:rPr lang="tr-TR" dirty="0"/>
              <a:t>Derecelendirme Şirketleri​</a:t>
            </a:r>
            <a:endParaRPr lang="tr-TR" dirty="0" smtClean="0"/>
          </a:p>
          <a:p>
            <a:pPr algn="just">
              <a:lnSpc>
                <a:spcPct val="100000"/>
              </a:lnSpc>
            </a:pPr>
            <a:endParaRPr lang="tr-TR" dirty="0" smtClean="0"/>
          </a:p>
        </p:txBody>
      </p:sp>
      <p:sp>
        <p:nvSpPr>
          <p:cNvPr id="2" name="Dikdörtgen 1"/>
          <p:cNvSpPr/>
          <p:nvPr/>
        </p:nvSpPr>
        <p:spPr>
          <a:xfrm>
            <a:off x="424592" y="1249357"/>
            <a:ext cx="76377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Piyasa ekonomisi ile yönetilen bir ülkede başlıca finansal kuruluşlar şunlardır:​</a:t>
            </a:r>
          </a:p>
        </p:txBody>
      </p:sp>
    </p:spTree>
    <p:extLst>
      <p:ext uri="{BB962C8B-B14F-4D97-AF65-F5344CB8AC3E}">
        <p14:creationId xmlns:p14="http://schemas.microsoft.com/office/powerpoint/2010/main" val="352562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249357"/>
            <a:ext cx="8517837" cy="438726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8115" y="356723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 smtClean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Potansiyel finansal kurumlar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519378" y="1539710"/>
            <a:ext cx="3812872" cy="4387260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r>
              <a:rPr lang="tr-TR" dirty="0"/>
              <a:t>Finansal Kiralama Şirketleri</a:t>
            </a:r>
            <a:r>
              <a:rPr lang="en-US" dirty="0"/>
              <a:t>​</a:t>
            </a:r>
          </a:p>
          <a:p>
            <a:r>
              <a:rPr lang="tr-TR" dirty="0"/>
              <a:t>Tüketici Finansman Şirketleri</a:t>
            </a:r>
            <a:r>
              <a:rPr lang="en-US" dirty="0"/>
              <a:t>​</a:t>
            </a:r>
          </a:p>
          <a:p>
            <a:r>
              <a:rPr lang="tr-TR" dirty="0"/>
              <a:t>Varlık Yönetim Şirketleri</a:t>
            </a:r>
            <a:r>
              <a:rPr lang="en-US" dirty="0"/>
              <a:t>​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Dikdörtgen 1"/>
          <p:cNvSpPr/>
          <p:nvPr/>
        </p:nvSpPr>
        <p:spPr>
          <a:xfrm>
            <a:off x="424592" y="1249357"/>
            <a:ext cx="76377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Banka dışı finansal kuruluşlar:​</a:t>
            </a:r>
          </a:p>
        </p:txBody>
      </p:sp>
    </p:spTree>
    <p:extLst>
      <p:ext uri="{BB962C8B-B14F-4D97-AF65-F5344CB8AC3E}">
        <p14:creationId xmlns:p14="http://schemas.microsoft.com/office/powerpoint/2010/main" val="36325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17107</TotalTime>
  <Words>883</Words>
  <Application>Microsoft Office PowerPoint</Application>
  <PresentationFormat>Ekran Gösterisi (4:3)</PresentationFormat>
  <Paragraphs>158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14</vt:i4>
      </vt:variant>
    </vt:vector>
  </HeadingPairs>
  <TitlesOfParts>
    <vt:vector size="22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gizem ulusoy</cp:lastModifiedBy>
  <cp:revision>869</cp:revision>
  <cp:lastPrinted>2016-10-24T07:53:35Z</cp:lastPrinted>
  <dcterms:created xsi:type="dcterms:W3CDTF">2016-09-18T09:35:24Z</dcterms:created>
  <dcterms:modified xsi:type="dcterms:W3CDTF">2020-02-26T11:41:30Z</dcterms:modified>
</cp:coreProperties>
</file>