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74" r:id="rId4"/>
    <p:sldId id="675" r:id="rId5"/>
    <p:sldId id="676" r:id="rId6"/>
    <p:sldId id="677" r:id="rId7"/>
    <p:sldId id="678" r:id="rId8"/>
    <p:sldId id="679" r:id="rId9"/>
    <p:sldId id="680" r:id="rId10"/>
    <p:sldId id="681" r:id="rId11"/>
    <p:sldId id="682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C4CA"/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668" y="-84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API_NV.SRV.TOTL.ZS_DS2_en_excel_v2_4253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1400" b="1" dirty="0"/>
              <a:t>Yerel</a:t>
            </a:r>
            <a:r>
              <a:rPr lang="tr-TR" sz="1400" b="1" baseline="0" dirty="0"/>
              <a:t> Para Birimine Göre </a:t>
            </a:r>
            <a:r>
              <a:rPr lang="tr-TR" sz="1400" b="1" dirty="0"/>
              <a:t>Türkiye</a:t>
            </a:r>
            <a:r>
              <a:rPr lang="tr-TR" sz="1400" b="1" baseline="0" dirty="0"/>
              <a:t> Hizmet Sektörü Endeksi  (Dünya Bankası 2019)</a:t>
            </a:r>
            <a:endParaRPr lang="tr-TR" sz="14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[API_NV.SRV.TOTL.ZS_DS2_en_excel_v2_42531.xls]Sayfa1!$A$1:$A$59</c:f>
              <c:numCache>
                <c:formatCode>General</c:formatCode>
                <c:ptCount val="59"/>
                <c:pt idx="0">
                  <c:v>25.844346549192366</c:v>
                </c:pt>
                <c:pt idx="1">
                  <c:v>28.929068150208625</c:v>
                </c:pt>
                <c:pt idx="2">
                  <c:v>28.144458281444578</c:v>
                </c:pt>
                <c:pt idx="3">
                  <c:v>27.789699570815451</c:v>
                </c:pt>
                <c:pt idx="4">
                  <c:v>29.4234592445328</c:v>
                </c:pt>
                <c:pt idx="5">
                  <c:v>31.662024141132779</c:v>
                </c:pt>
                <c:pt idx="6">
                  <c:v>30.260047281323878</c:v>
                </c:pt>
                <c:pt idx="7">
                  <c:v>32.102272727272727</c:v>
                </c:pt>
                <c:pt idx="8">
                  <c:v>34.031746031746032</c:v>
                </c:pt>
                <c:pt idx="9">
                  <c:v>34.417808219178085</c:v>
                </c:pt>
                <c:pt idx="10">
                  <c:v>36.284987277353693</c:v>
                </c:pt>
                <c:pt idx="11">
                  <c:v>37.03092783505155</c:v>
                </c:pt>
                <c:pt idx="12">
                  <c:v>38.87928052576963</c:v>
                </c:pt>
                <c:pt idx="13">
                  <c:v>39.31318681318681</c:v>
                </c:pt>
                <c:pt idx="14">
                  <c:v>38.523598225090758</c:v>
                </c:pt>
                <c:pt idx="15">
                  <c:v>38.985417313062364</c:v>
                </c:pt>
                <c:pt idx="16">
                  <c:v>40.354713313896987</c:v>
                </c:pt>
                <c:pt idx="17">
                  <c:v>42.213386348575213</c:v>
                </c:pt>
                <c:pt idx="18">
                  <c:v>42.657563689234465</c:v>
                </c:pt>
                <c:pt idx="19">
                  <c:v>44.112882905582964</c:v>
                </c:pt>
                <c:pt idx="20">
                  <c:v>49.00967384238902</c:v>
                </c:pt>
                <c:pt idx="21">
                  <c:v>47.697759777243384</c:v>
                </c:pt>
                <c:pt idx="22">
                  <c:v>48.402622900821562</c:v>
                </c:pt>
                <c:pt idx="23">
                  <c:v>50.374663809345741</c:v>
                </c:pt>
                <c:pt idx="24">
                  <c:v>50.920803196785037</c:v>
                </c:pt>
                <c:pt idx="25">
                  <c:v>51.138465045376194</c:v>
                </c:pt>
                <c:pt idx="26">
                  <c:v>46.55584551863474</c:v>
                </c:pt>
                <c:pt idx="27">
                  <c:v>47.23916281572069</c:v>
                </c:pt>
                <c:pt idx="28">
                  <c:v>46.635042116626479</c:v>
                </c:pt>
                <c:pt idx="29">
                  <c:v>47.424225961282559</c:v>
                </c:pt>
                <c:pt idx="30">
                  <c:v>48.054343838424735</c:v>
                </c:pt>
                <c:pt idx="31">
                  <c:v>49.687970597201883</c:v>
                </c:pt>
                <c:pt idx="32">
                  <c:v>50.113639689473267</c:v>
                </c:pt>
                <c:pt idx="33">
                  <c:v>50.662377916258869</c:v>
                </c:pt>
                <c:pt idx="34">
                  <c:v>48.943226075928351</c:v>
                </c:pt>
                <c:pt idx="35">
                  <c:v>48.626351651766505</c:v>
                </c:pt>
                <c:pt idx="36">
                  <c:v>49.422976820197299</c:v>
                </c:pt>
                <c:pt idx="37">
                  <c:v>51.388152383693942</c:v>
                </c:pt>
                <c:pt idx="38">
                  <c:v>48.508549492040906</c:v>
                </c:pt>
                <c:pt idx="39">
                  <c:v>52.341060927903982</c:v>
                </c:pt>
                <c:pt idx="40">
                  <c:v>52.554624296604999</c:v>
                </c:pt>
                <c:pt idx="41">
                  <c:v>54.732439303735291</c:v>
                </c:pt>
                <c:pt idx="42">
                  <c:v>53.388333208396219</c:v>
                </c:pt>
                <c:pt idx="43">
                  <c:v>52.907008524116527</c:v>
                </c:pt>
                <c:pt idx="44">
                  <c:v>52.837952948116431</c:v>
                </c:pt>
                <c:pt idx="45">
                  <c:v>52.76823037971976</c:v>
                </c:pt>
                <c:pt idx="46">
                  <c:v>53.18884030644049</c:v>
                </c:pt>
                <c:pt idx="47">
                  <c:v>54.643919663461318</c:v>
                </c:pt>
                <c:pt idx="48">
                  <c:v>55.307644456522951</c:v>
                </c:pt>
                <c:pt idx="49">
                  <c:v>56.994331526827978</c:v>
                </c:pt>
                <c:pt idx="50">
                  <c:v>54.294436017352467</c:v>
                </c:pt>
                <c:pt idx="51">
                  <c:v>52.79713555535195</c:v>
                </c:pt>
                <c:pt idx="52">
                  <c:v>53.734388473827899</c:v>
                </c:pt>
                <c:pt idx="53">
                  <c:v>53.179446121524862</c:v>
                </c:pt>
                <c:pt idx="54">
                  <c:v>53.658248271619449</c:v>
                </c:pt>
                <c:pt idx="55">
                  <c:v>53.308414859750087</c:v>
                </c:pt>
                <c:pt idx="56">
                  <c:v>53.763061636536847</c:v>
                </c:pt>
                <c:pt idx="57">
                  <c:v>53.365613500829255</c:v>
                </c:pt>
                <c:pt idx="58">
                  <c:v>54.312933902522765</c:v>
                </c:pt>
              </c:numCache>
            </c:numRef>
          </c:xVal>
          <c:yVal>
            <c:numRef>
              <c:f>[API_NV.SRV.TOTL.ZS_DS2_en_excel_v2_42531.xls]Sayfa1!$B$1:$B$59</c:f>
              <c:numCache>
                <c:formatCode>General</c:formatCode>
                <c:ptCount val="59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1186-49B9-AB1E-4BFADFA893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980928"/>
        <c:axId val="72871936"/>
      </c:scatterChart>
      <c:valAx>
        <c:axId val="719809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72871936"/>
        <c:crossesAt val="1960"/>
        <c:crossBetween val="midCat"/>
      </c:valAx>
      <c:valAx>
        <c:axId val="72871936"/>
        <c:scaling>
          <c:orientation val="minMax"/>
          <c:max val="2018"/>
          <c:min val="19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71980928"/>
        <c:crosses val="autoZero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24.02.2020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782855" y="1973610"/>
            <a:ext cx="7520222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GGY427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Tesis Yönetimi Uygulamaları ve Stratejileri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92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71823" y="337429"/>
            <a:ext cx="63563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000" b="1" dirty="0" smtClean="0"/>
              <a:t>TESİS YÖNETİMİ UYGULAMALARI VE STRATEJİLERİ</a:t>
            </a:r>
            <a:endParaRPr lang="en-US" sz="2000" b="1" dirty="0"/>
          </a:p>
        </p:txBody>
      </p:sp>
      <p:sp>
        <p:nvSpPr>
          <p:cNvPr id="4" name="Dikdörtgen 3"/>
          <p:cNvSpPr/>
          <p:nvPr/>
        </p:nvSpPr>
        <p:spPr>
          <a:xfrm>
            <a:off x="473293" y="1127800"/>
            <a:ext cx="8012450" cy="3824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 smtClean="0"/>
              <a:t>TEMEL SEKTÖRLER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tr-TR" sz="1100" b="1" spc="-50" dirty="0" smtClean="0">
              <a:solidFill>
                <a:srgbClr val="000000"/>
              </a:solidFill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spc="-50" dirty="0" smtClean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Ekonominin üç temel sektörü 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b="1" spc="-50" dirty="0" smtClean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TARIM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b="1" spc="-50" dirty="0" smtClean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SANAYİ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b="1" spc="-50" dirty="0" smtClean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HİZMET</a:t>
            </a:r>
            <a:endParaRPr lang="tr-TR" sz="2200" b="1" spc="-50" dirty="0" smtClean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endParaRPr lang="tr-TR" dirty="0"/>
          </a:p>
        </p:txBody>
      </p:sp>
      <p:pic>
        <p:nvPicPr>
          <p:cNvPr id="11" name="Resim 10" descr="services industry and agriculture sector ile ilgili gÃ¶rsel sonucu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03891" y="2312782"/>
            <a:ext cx="4320540" cy="34563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331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71823" y="337429"/>
            <a:ext cx="63563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000" b="1" dirty="0" smtClean="0"/>
              <a:t>TESİS YÖNETİMİ UYGULAMALARI VE STRATEJİLERİ</a:t>
            </a:r>
            <a:endParaRPr lang="en-US" sz="2000" b="1" dirty="0"/>
          </a:p>
        </p:txBody>
      </p:sp>
      <p:sp>
        <p:nvSpPr>
          <p:cNvPr id="4" name="Dikdörtgen 3"/>
          <p:cNvSpPr/>
          <p:nvPr/>
        </p:nvSpPr>
        <p:spPr>
          <a:xfrm>
            <a:off x="473293" y="1127800"/>
            <a:ext cx="8012450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 smtClean="0"/>
              <a:t>Hizmet Sektörü</a:t>
            </a:r>
            <a:endParaRPr lang="tr-TR" sz="1100" b="1" spc="-50" dirty="0" smtClean="0">
              <a:solidFill>
                <a:srgbClr val="000000"/>
              </a:solidFill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spc="-50" dirty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Hizmet sektörü, </a:t>
            </a:r>
            <a:r>
              <a:rPr lang="tr-TR" sz="2000" spc="-50" dirty="0" smtClean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1950’li yıllardan </a:t>
            </a:r>
            <a:r>
              <a:rPr lang="tr-TR" sz="2000" spc="-50" dirty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itibaren gelişmiş ekonomilerde tarım ve sanayi sektörünü geride bırakarak ön </a:t>
            </a:r>
            <a:r>
              <a:rPr lang="tr-TR" sz="2000" spc="-50" dirty="0" smtClean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plana çıkmıştır. Bu sektör ilerleyen yıllarda sadece gelişmiş ekonomilerde değil gelişmekte olan ekonomilerde kendini göstermeye başlamıştır. Gerek </a:t>
            </a:r>
            <a:r>
              <a:rPr lang="tr-TR" sz="2000" spc="-50" dirty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gelişmiş, </a:t>
            </a:r>
            <a:r>
              <a:rPr lang="tr-TR" sz="2000" spc="-50" dirty="0" smtClean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gerekse gelişmekte </a:t>
            </a:r>
            <a:r>
              <a:rPr lang="tr-TR" sz="2000" spc="-50" dirty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olan ülkelerin, hizmet ticaretinden elde edecekleri payları arttırmak </a:t>
            </a:r>
            <a:r>
              <a:rPr lang="tr-TR" sz="2000" spc="-50" dirty="0" smtClean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amacıyla yatırımlarının </a:t>
            </a:r>
            <a:r>
              <a:rPr lang="tr-TR" sz="2000" spc="-50" dirty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birçoğunu bu sektöre kaydırdıkları ifade </a:t>
            </a:r>
            <a:r>
              <a:rPr lang="tr-TR" sz="2000" spc="-50" dirty="0" smtClean="0">
                <a:solidFill>
                  <a:srgbClr val="000000"/>
                </a:solidFill>
                <a:latin typeface="+mj-lt"/>
                <a:ea typeface="Trebuchet MS" panose="020B0603020202020204" pitchFamily="34" charset="0"/>
                <a:cs typeface="Trebuchet MS" panose="020B0603020202020204" pitchFamily="34" charset="0"/>
              </a:rPr>
              <a:t>edilebilmektedir </a:t>
            </a:r>
            <a:r>
              <a:rPr lang="tr-TR" sz="2000" spc="-50" dirty="0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(</a:t>
            </a:r>
            <a:r>
              <a:rPr lang="tr-TR" sz="2000" spc="-50" dirty="0" err="1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Özsağır</a:t>
            </a:r>
            <a:r>
              <a:rPr lang="tr-TR" sz="2000" spc="-50" dirty="0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 ve Akın 2012).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2000" spc="-50" dirty="0" smtClean="0">
              <a:solidFill>
                <a:srgbClr val="000000"/>
              </a:solidFill>
              <a:latin typeface="+mj-lt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2000" spc="-50" dirty="0" smtClean="0">
              <a:solidFill>
                <a:srgbClr val="000000"/>
              </a:solidFill>
              <a:latin typeface="+mj-lt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459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71823" y="337429"/>
            <a:ext cx="63563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000" b="1" dirty="0" smtClean="0"/>
              <a:t>TESİS YÖNETİMİ UYGULAMALARI VE STRATEJİLERİ</a:t>
            </a:r>
            <a:endParaRPr lang="en-US" sz="2000" b="1" dirty="0"/>
          </a:p>
        </p:txBody>
      </p:sp>
      <p:graphicFrame>
        <p:nvGraphicFramePr>
          <p:cNvPr id="14" name="Grafik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7362529"/>
              </p:ext>
            </p:extLst>
          </p:nvPr>
        </p:nvGraphicFramePr>
        <p:xfrm>
          <a:off x="1087245" y="1044000"/>
          <a:ext cx="6874726" cy="5002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331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71823" y="337429"/>
            <a:ext cx="63563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000" b="1" dirty="0" smtClean="0"/>
              <a:t>TESİS YÖNETİMİ UYGULAMALARI VE STRATEJİLERİ</a:t>
            </a:r>
            <a:endParaRPr lang="en-US" sz="2000" b="1" dirty="0"/>
          </a:p>
        </p:txBody>
      </p:sp>
      <p:sp>
        <p:nvSpPr>
          <p:cNvPr id="4" name="Dikdörtgen 3"/>
          <p:cNvSpPr/>
          <p:nvPr/>
        </p:nvSpPr>
        <p:spPr>
          <a:xfrm>
            <a:off x="473292" y="1030215"/>
            <a:ext cx="801245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 smtClean="0"/>
              <a:t>Hizmetlerin Sınıflandırılması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400" dirty="0" smtClean="0"/>
              <a:t>Hizmetler farklı kriterlere göre farklı şekillerde sınıflandırılabilmekte olup en fazla kabul gören sınıflandırma; Hizmet </a:t>
            </a:r>
            <a:r>
              <a:rPr lang="tr-TR" sz="1400" dirty="0"/>
              <a:t>Ticareti Genel Anlaşması (GATS) kapsamında, Dünya Ticaret Örgütünün oluşturduğu </a:t>
            </a:r>
            <a:r>
              <a:rPr lang="tr-TR" sz="1400" dirty="0" smtClean="0"/>
              <a:t>sınıflandırmadır.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400" dirty="0"/>
              <a:t>Bu sınıflandırmada aşağıdaki şekilde belirtilen 12 hizmet alt sektörü yer almaktadır </a:t>
            </a:r>
            <a:endParaRPr lang="tr-TR" sz="1400" dirty="0" smtClean="0"/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400" dirty="0" smtClean="0">
                <a:solidFill>
                  <a:srgbClr val="47176C"/>
                </a:solidFill>
              </a:rPr>
              <a:t>Mesleki hizmetler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400" dirty="0" smtClean="0">
                <a:solidFill>
                  <a:srgbClr val="47176C"/>
                </a:solidFill>
              </a:rPr>
              <a:t>Haberleşme hizmetleri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400" dirty="0" smtClean="0">
                <a:solidFill>
                  <a:srgbClr val="47176C"/>
                </a:solidFill>
              </a:rPr>
              <a:t>Müteahhitlik ve ilgili mühendislik hizmetleri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400" dirty="0" smtClean="0">
                <a:solidFill>
                  <a:srgbClr val="47176C"/>
                </a:solidFill>
              </a:rPr>
              <a:t>Dağıtım hizmetleri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400" dirty="0" smtClean="0">
                <a:solidFill>
                  <a:srgbClr val="47176C"/>
                </a:solidFill>
              </a:rPr>
              <a:t>Eğitim hizmetleri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400" dirty="0" smtClean="0">
                <a:solidFill>
                  <a:srgbClr val="47176C"/>
                </a:solidFill>
              </a:rPr>
              <a:t>Çevre hizmetleri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550019" y="321542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tr-TR" sz="1400" dirty="0" smtClean="0">
                <a:solidFill>
                  <a:srgbClr val="47176C"/>
                </a:solidFill>
              </a:rPr>
              <a:t>Mali hizmetler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tr-TR" sz="1400" dirty="0" smtClean="0">
                <a:solidFill>
                  <a:srgbClr val="47176C"/>
                </a:solidFill>
              </a:rPr>
              <a:t>Sağlıkla ilgili ve sosyal hizmetler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tr-TR" sz="1400" dirty="0" smtClean="0">
                <a:solidFill>
                  <a:srgbClr val="47176C"/>
                </a:solidFill>
              </a:rPr>
              <a:t>Turizm ve seyahat ile ilgili hizmetler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tr-TR" sz="1400" dirty="0" smtClean="0">
                <a:solidFill>
                  <a:srgbClr val="47176C"/>
                </a:solidFill>
              </a:rPr>
              <a:t>Eğlence, kültür ve spor hizmetleri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tr-TR" sz="1400" dirty="0" smtClean="0">
                <a:solidFill>
                  <a:srgbClr val="47176C"/>
                </a:solidFill>
              </a:rPr>
              <a:t>Ulaştırma hizmetleri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tr-TR" sz="1400" dirty="0" smtClean="0">
                <a:solidFill>
                  <a:srgbClr val="47176C"/>
                </a:solidFill>
              </a:rPr>
              <a:t>Başka yere dahil edilmemiş diğer hizmetler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3982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71823" y="337429"/>
            <a:ext cx="63563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000" b="1" dirty="0" smtClean="0"/>
              <a:t>TESİS YÖNETİMİ UYGULAMALARI VE STRATEJİLERİ</a:t>
            </a:r>
            <a:endParaRPr lang="en-US" sz="2000" b="1" dirty="0"/>
          </a:p>
        </p:txBody>
      </p:sp>
      <p:sp>
        <p:nvSpPr>
          <p:cNvPr id="4" name="Dikdörtgen 3"/>
          <p:cNvSpPr/>
          <p:nvPr/>
        </p:nvSpPr>
        <p:spPr>
          <a:xfrm>
            <a:off x="381853" y="979210"/>
            <a:ext cx="801245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 smtClean="0"/>
              <a:t>Hizmetlerin Sınıflandırılması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dirty="0" smtClean="0"/>
              <a:t>Hizmet sektörlerine ilişkin bir başka sınıflandırmada ise 9 ana sektör altında farklı hizmetler yer almaktadır (OAİB 2019).</a:t>
            </a:r>
          </a:p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600" b="1" dirty="0" smtClean="0"/>
              <a:t>Telekomünikasyon, Bilgisayar ve Bilgi Hizmetleri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 smtClean="0"/>
              <a:t>1.1. Telekomünikasyon Hizmetleri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 smtClean="0"/>
              <a:t>1.2. Bilgisayar Hizmetleri (Bilişim, Yazılım ve Donanım Hizmetleri)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 smtClean="0"/>
              <a:t>1.3. Bilgi Hizmetleri (Haber Ajansı Hizmetleri ve Diğer Bilgi Hizmetleri)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600" b="1" dirty="0" smtClean="0"/>
              <a:t>Yurtdışı Müteahhitlik Hizmetleri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600" b="1" dirty="0" smtClean="0"/>
              <a:t>Eğitim Hizmetleri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1600" b="1" dirty="0" smtClean="0"/>
              <a:t>Sağlık Hizmetleri</a:t>
            </a:r>
          </a:p>
        </p:txBody>
      </p:sp>
    </p:spTree>
    <p:extLst>
      <p:ext uri="{BB962C8B-B14F-4D97-AF65-F5344CB8AC3E}">
        <p14:creationId xmlns:p14="http://schemas.microsoft.com/office/powerpoint/2010/main" val="205429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71823" y="337429"/>
            <a:ext cx="63563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000" b="1" dirty="0" smtClean="0"/>
              <a:t>TESİS YÖNETİMİ UYGULAMALARI VE STRATEJİLERİ</a:t>
            </a:r>
            <a:endParaRPr lang="en-US" sz="2000" b="1" dirty="0"/>
          </a:p>
        </p:txBody>
      </p:sp>
      <p:sp>
        <p:nvSpPr>
          <p:cNvPr id="4" name="Dikdörtgen 3"/>
          <p:cNvSpPr/>
          <p:nvPr/>
        </p:nvSpPr>
        <p:spPr>
          <a:xfrm>
            <a:off x="473293" y="971350"/>
            <a:ext cx="819956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 smtClean="0"/>
              <a:t>Hizmetlerin Sınıflandırılması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14347" y="203049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tr-TR" sz="1600" b="1" dirty="0"/>
              <a:t>Turizm ve Seyahat ile İlgili Hizmetler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/>
              <a:t>5.1. Gastronomi ve Konaklama Hizmetleri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/>
              <a:t>5.2. Seyahat Acenteliği ve Tur Operatörlüğü Hizmetleri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/>
              <a:t>5.3. Turist Rehberliği Hizmetleri</a:t>
            </a:r>
          </a:p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tr-TR" sz="1600" b="1" dirty="0"/>
              <a:t>Eğlence ve Kültür Hizmetleri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/>
              <a:t>6.1. Görsel-İşitsel ve İlgili Hizmetler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/>
              <a:t>6.2. Yayıncılık </a:t>
            </a:r>
            <a:r>
              <a:rPr lang="tr-TR" sz="1600" dirty="0" smtClean="0"/>
              <a:t>Hizmetleri</a:t>
            </a:r>
            <a:endParaRPr lang="tr-TR" sz="1600" dirty="0"/>
          </a:p>
        </p:txBody>
      </p:sp>
      <p:sp>
        <p:nvSpPr>
          <p:cNvPr id="14" name="Dikdörtgen 13"/>
          <p:cNvSpPr/>
          <p:nvPr/>
        </p:nvSpPr>
        <p:spPr>
          <a:xfrm>
            <a:off x="4514171" y="1600435"/>
            <a:ext cx="4572000" cy="5386090"/>
          </a:xfrm>
          <a:prstGeom prst="rect">
            <a:avLst/>
          </a:prstGeom>
        </p:spPr>
        <p:txBody>
          <a:bodyPr>
            <a:spAutoFit/>
          </a:bodyPr>
          <a:lstStyle/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tr-TR" sz="1600" b="1" dirty="0"/>
              <a:t>	Taşımacılık Hizmetleri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/>
              <a:t>	7.1. Yolcu Taşımacılığı Hizmetleri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/>
              <a:t>	7.2. Yük Taşımacılığı ve Lojistik Hizmetleri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 smtClean="0"/>
              <a:t>	7.3. Yer Hizmetleri</a:t>
            </a:r>
            <a:endParaRPr lang="tr-TR" sz="1600" dirty="0"/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/>
              <a:t>	</a:t>
            </a:r>
            <a:r>
              <a:rPr lang="tr-TR" sz="1600" dirty="0" smtClean="0"/>
              <a:t>7.4. Havaalanı ve Deniz Limanları İşletmeciliği Hizmetleri</a:t>
            </a:r>
          </a:p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8"/>
            </a:pPr>
            <a:r>
              <a:rPr lang="tr-TR" sz="1600" b="1" dirty="0" smtClean="0"/>
              <a:t>Mali Hizmetler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 smtClean="0"/>
              <a:t>8.1. Tüm Sigortacılık ve Sigortacılığa Bağlı Hizmetler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600" dirty="0" smtClean="0"/>
              <a:t>8.2. Bankacılık ve Diğer Mali Hizmetler</a:t>
            </a:r>
            <a:endParaRPr lang="tr-TR" sz="1600" dirty="0"/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tr-TR" sz="1600" dirty="0" smtClean="0"/>
          </a:p>
        </p:txBody>
      </p:sp>
    </p:spTree>
    <p:extLst>
      <p:ext uri="{BB962C8B-B14F-4D97-AF65-F5344CB8AC3E}">
        <p14:creationId xmlns:p14="http://schemas.microsoft.com/office/powerpoint/2010/main" val="47452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27800"/>
            <a:ext cx="8012450" cy="4003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65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400" b="1" dirty="0"/>
              <a:t>Kaynaklar</a:t>
            </a:r>
          </a:p>
          <a:p>
            <a:pPr algn="just">
              <a:lnSpc>
                <a:spcPct val="150000"/>
              </a:lnSpc>
            </a:pPr>
            <a:r>
              <a:rPr lang="tr-TR" sz="1400" dirty="0"/>
              <a:t>Armstrong, M. </a:t>
            </a:r>
            <a:r>
              <a:rPr lang="tr-TR" sz="1400" dirty="0" err="1"/>
              <a:t>and</a:t>
            </a:r>
            <a:r>
              <a:rPr lang="tr-TR" sz="1400" dirty="0"/>
              <a:t> Baron, A., 1998. </a:t>
            </a:r>
            <a:r>
              <a:rPr lang="tr-TR" sz="1400" dirty="0" err="1"/>
              <a:t>Performance</a:t>
            </a:r>
            <a:r>
              <a:rPr lang="tr-TR" sz="1400" dirty="0"/>
              <a:t> Management </a:t>
            </a:r>
            <a:r>
              <a:rPr lang="tr-TR" sz="1400" dirty="0" err="1"/>
              <a:t>Handbook</a:t>
            </a:r>
            <a:r>
              <a:rPr lang="tr-TR" sz="1400" dirty="0"/>
              <a:t>, IPM, </a:t>
            </a:r>
            <a:r>
              <a:rPr lang="tr-TR" sz="1400" dirty="0" err="1"/>
              <a:t>London</a:t>
            </a:r>
            <a:r>
              <a:rPr lang="tr-TR" sz="1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1400" dirty="0"/>
              <a:t>Erentürk, M.K. ve Güven, Ö.F., 2018. Temel Kavramlar ve Uygulamaları ile Tesis Yönetimi, Beta Yayınları, İstanbul.</a:t>
            </a:r>
          </a:p>
          <a:p>
            <a:pPr algn="just">
              <a:lnSpc>
                <a:spcPct val="150000"/>
              </a:lnSpc>
            </a:pPr>
            <a:r>
              <a:rPr lang="tr-TR" sz="1400" dirty="0" err="1"/>
              <a:t>Fennimore</a:t>
            </a:r>
            <a:r>
              <a:rPr lang="tr-TR" sz="1400" dirty="0"/>
              <a:t>, J.P., 2013. </a:t>
            </a:r>
            <a:r>
              <a:rPr lang="tr-TR" sz="1400" dirty="0" err="1"/>
              <a:t>Sustainable</a:t>
            </a:r>
            <a:r>
              <a:rPr lang="tr-TR" sz="1400" dirty="0"/>
              <a:t> </a:t>
            </a:r>
            <a:r>
              <a:rPr lang="tr-TR" sz="1400" dirty="0" err="1"/>
              <a:t>Facility</a:t>
            </a:r>
            <a:r>
              <a:rPr lang="tr-TR" sz="1400" dirty="0"/>
              <a:t> Management: </a:t>
            </a:r>
            <a:r>
              <a:rPr lang="tr-TR" sz="1400" dirty="0" err="1"/>
              <a:t>Operational</a:t>
            </a:r>
            <a:r>
              <a:rPr lang="tr-TR" sz="1400" dirty="0"/>
              <a:t> </a:t>
            </a:r>
            <a:r>
              <a:rPr lang="tr-TR" sz="1400" dirty="0" err="1"/>
              <a:t>Strategies</a:t>
            </a:r>
            <a:r>
              <a:rPr lang="tr-TR" sz="1400" dirty="0"/>
              <a:t> </a:t>
            </a:r>
            <a:r>
              <a:rPr lang="tr-TR" sz="1400" dirty="0" err="1"/>
              <a:t>for</a:t>
            </a:r>
            <a:r>
              <a:rPr lang="tr-TR" sz="1400" dirty="0"/>
              <a:t> </a:t>
            </a:r>
            <a:r>
              <a:rPr lang="tr-TR" sz="1400" dirty="0" err="1"/>
              <a:t>Today</a:t>
            </a:r>
            <a:r>
              <a:rPr lang="tr-TR" sz="1400" dirty="0"/>
              <a:t>, </a:t>
            </a:r>
            <a:r>
              <a:rPr lang="tr-TR" sz="1400" dirty="0" err="1"/>
              <a:t>Pearson</a:t>
            </a:r>
            <a:r>
              <a:rPr lang="tr-TR" sz="1400" dirty="0"/>
              <a:t>, UK.</a:t>
            </a:r>
          </a:p>
          <a:p>
            <a:pPr algn="just">
              <a:lnSpc>
                <a:spcPct val="150000"/>
              </a:lnSpc>
            </a:pPr>
            <a:r>
              <a:rPr lang="tr-TR" sz="1400" dirty="0"/>
              <a:t>Frank, B., 2009. </a:t>
            </a:r>
            <a:r>
              <a:rPr lang="tr-TR" sz="1400" dirty="0" err="1"/>
              <a:t>Facility</a:t>
            </a:r>
            <a:r>
              <a:rPr lang="tr-TR" sz="1400" dirty="0"/>
              <a:t> Management </a:t>
            </a:r>
            <a:r>
              <a:rPr lang="tr-TR" sz="1400" dirty="0" err="1"/>
              <a:t>Handbook</a:t>
            </a:r>
            <a:r>
              <a:rPr lang="tr-TR" sz="1400" dirty="0"/>
              <a:t>, </a:t>
            </a:r>
            <a:r>
              <a:rPr lang="tr-TR" sz="1400" dirty="0" err="1"/>
              <a:t>Butterworth-Heinemann</a:t>
            </a:r>
            <a:r>
              <a:rPr lang="tr-TR" sz="1400" dirty="0"/>
              <a:t>, USA</a:t>
            </a:r>
          </a:p>
          <a:p>
            <a:pPr algn="just">
              <a:lnSpc>
                <a:spcPct val="150000"/>
              </a:lnSpc>
            </a:pPr>
            <a:r>
              <a:rPr lang="tr-TR" sz="1400" dirty="0" err="1"/>
              <a:t>Jens</a:t>
            </a:r>
            <a:r>
              <a:rPr lang="tr-TR" sz="1400" dirty="0"/>
              <a:t>, N., 2007. </a:t>
            </a:r>
            <a:r>
              <a:rPr lang="tr-TR" sz="1400" dirty="0" err="1"/>
              <a:t>Facility</a:t>
            </a:r>
            <a:r>
              <a:rPr lang="tr-TR" sz="1400" dirty="0"/>
              <a:t> Management, </a:t>
            </a:r>
            <a:r>
              <a:rPr lang="tr-TR" sz="1400" dirty="0" err="1"/>
              <a:t>Grundlagen</a:t>
            </a:r>
            <a:r>
              <a:rPr lang="tr-TR" sz="1400" dirty="0"/>
              <a:t>, </a:t>
            </a:r>
            <a:r>
              <a:rPr lang="tr-TR" sz="1400" dirty="0" err="1"/>
              <a:t>Computerunterstützung</a:t>
            </a:r>
            <a:r>
              <a:rPr lang="tr-TR" sz="1400" dirty="0"/>
              <a:t>, </a:t>
            </a:r>
            <a:r>
              <a:rPr lang="tr-TR" sz="1400" dirty="0" err="1"/>
              <a:t>Systemeinführung</a:t>
            </a:r>
            <a:r>
              <a:rPr lang="tr-TR" sz="1400" dirty="0"/>
              <a:t>, </a:t>
            </a:r>
            <a:r>
              <a:rPr lang="tr-TR" sz="1400" dirty="0" err="1"/>
              <a:t>Anwendungsbeispiele</a:t>
            </a:r>
            <a:r>
              <a:rPr lang="tr-TR" sz="1400" dirty="0"/>
              <a:t>, </a:t>
            </a:r>
            <a:r>
              <a:rPr lang="tr-TR" sz="1400" dirty="0" err="1"/>
              <a:t>Deutschland</a:t>
            </a:r>
            <a:r>
              <a:rPr lang="tr-TR" sz="1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1400" dirty="0" err="1"/>
              <a:t>Michaela</a:t>
            </a:r>
            <a:r>
              <a:rPr lang="tr-TR" sz="1400" dirty="0"/>
              <a:t>, H., 2006. </a:t>
            </a:r>
            <a:r>
              <a:rPr lang="tr-TR" sz="1400" dirty="0" err="1"/>
              <a:t>Handbuch</a:t>
            </a:r>
            <a:r>
              <a:rPr lang="tr-TR" sz="1400" dirty="0"/>
              <a:t> </a:t>
            </a:r>
            <a:r>
              <a:rPr lang="tr-TR" sz="1400" dirty="0" err="1"/>
              <a:t>Facility</a:t>
            </a:r>
            <a:r>
              <a:rPr lang="tr-TR" sz="1400" dirty="0"/>
              <a:t> Management </a:t>
            </a:r>
            <a:r>
              <a:rPr lang="tr-TR" sz="1400" dirty="0" err="1"/>
              <a:t>Für</a:t>
            </a:r>
            <a:r>
              <a:rPr lang="tr-TR" sz="1400" dirty="0"/>
              <a:t> </a:t>
            </a:r>
            <a:r>
              <a:rPr lang="tr-TR" sz="1400" dirty="0" err="1"/>
              <a:t>Immobilienunternehmen</a:t>
            </a:r>
            <a:r>
              <a:rPr lang="tr-TR" sz="1400" dirty="0"/>
              <a:t>, </a:t>
            </a:r>
            <a:r>
              <a:rPr lang="tr-TR" sz="1400" dirty="0" err="1"/>
              <a:t>Springer-Verlag</a:t>
            </a:r>
            <a:r>
              <a:rPr lang="tr-TR" sz="1400" dirty="0"/>
              <a:t>, </a:t>
            </a:r>
            <a:r>
              <a:rPr lang="tr-TR" sz="1400" dirty="0" err="1"/>
              <a:t>Deutschland</a:t>
            </a:r>
            <a:r>
              <a:rPr lang="tr-TR" sz="1400" dirty="0"/>
              <a:t>.</a:t>
            </a:r>
          </a:p>
          <a:p>
            <a:pPr>
              <a:lnSpc>
                <a:spcPct val="150000"/>
              </a:lnSpc>
            </a:pP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70165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27800"/>
            <a:ext cx="8012450" cy="3680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65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1400" b="1" dirty="0"/>
              <a:t>Kaynaklar</a:t>
            </a:r>
          </a:p>
          <a:p>
            <a:pPr algn="just">
              <a:lnSpc>
                <a:spcPct val="150000"/>
              </a:lnSpc>
            </a:pPr>
            <a:r>
              <a:rPr lang="tr-TR" sz="1400" dirty="0" err="1" smtClean="0"/>
              <a:t>Norbert</a:t>
            </a:r>
            <a:r>
              <a:rPr lang="tr-TR" sz="1400" dirty="0"/>
              <a:t>, P. ve </a:t>
            </a:r>
            <a:r>
              <a:rPr lang="tr-TR" sz="1400" dirty="0" err="1"/>
              <a:t>Schöne</a:t>
            </a:r>
            <a:r>
              <a:rPr lang="tr-TR" sz="1400" dirty="0"/>
              <a:t>, </a:t>
            </a:r>
            <a:r>
              <a:rPr lang="tr-TR" sz="1400" dirty="0" err="1"/>
              <a:t>Lars</a:t>
            </a:r>
            <a:r>
              <a:rPr lang="tr-TR" sz="1400" dirty="0"/>
              <a:t> </a:t>
            </a:r>
            <a:r>
              <a:rPr lang="tr-TR" sz="1400" dirty="0" err="1"/>
              <a:t>Bernhard</a:t>
            </a:r>
            <a:r>
              <a:rPr lang="tr-TR" sz="1400" dirty="0"/>
              <a:t>, 2005. Real </a:t>
            </a:r>
            <a:r>
              <a:rPr lang="tr-TR" sz="1400" dirty="0" err="1"/>
              <a:t>Estate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Facility</a:t>
            </a:r>
            <a:r>
              <a:rPr lang="tr-TR" sz="1400" dirty="0"/>
              <a:t> Management, </a:t>
            </a:r>
            <a:r>
              <a:rPr lang="tr-TR" sz="1400" dirty="0" err="1"/>
              <a:t>Springer</a:t>
            </a:r>
            <a:r>
              <a:rPr lang="tr-TR" sz="1400" dirty="0"/>
              <a:t>, </a:t>
            </a:r>
            <a:r>
              <a:rPr lang="tr-TR" sz="1400" dirty="0" err="1"/>
              <a:t>Verlag</a:t>
            </a:r>
            <a:r>
              <a:rPr lang="tr-TR" sz="1400" dirty="0"/>
              <a:t>, </a:t>
            </a:r>
            <a:r>
              <a:rPr lang="tr-TR" sz="1400" dirty="0" err="1"/>
              <a:t>Deutschland</a:t>
            </a:r>
            <a:r>
              <a:rPr lang="tr-TR" sz="1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1400" dirty="0"/>
              <a:t>Robert, N., 2005. </a:t>
            </a:r>
            <a:r>
              <a:rPr lang="tr-TR" sz="1400" dirty="0" err="1"/>
              <a:t>Facility</a:t>
            </a:r>
            <a:r>
              <a:rPr lang="tr-TR" sz="1400" dirty="0"/>
              <a:t> </a:t>
            </a:r>
            <a:r>
              <a:rPr lang="tr-TR" sz="1400" dirty="0" err="1"/>
              <a:t>Manager’s</a:t>
            </a:r>
            <a:r>
              <a:rPr lang="tr-TR" sz="1400" dirty="0"/>
              <a:t> Guide </a:t>
            </a:r>
            <a:r>
              <a:rPr lang="tr-TR" sz="1400" dirty="0" err="1"/>
              <a:t>to</a:t>
            </a:r>
            <a:r>
              <a:rPr lang="tr-TR" sz="1400" dirty="0"/>
              <a:t> Security </a:t>
            </a:r>
            <a:r>
              <a:rPr lang="tr-TR" sz="1400" dirty="0" err="1"/>
              <a:t>Protecting</a:t>
            </a:r>
            <a:r>
              <a:rPr lang="tr-TR" sz="1400" dirty="0"/>
              <a:t> </a:t>
            </a:r>
            <a:r>
              <a:rPr lang="tr-TR" sz="1400" dirty="0" err="1"/>
              <a:t>Your</a:t>
            </a:r>
            <a:r>
              <a:rPr lang="tr-TR" sz="1400" dirty="0"/>
              <a:t> </a:t>
            </a:r>
            <a:r>
              <a:rPr lang="tr-TR" sz="1400" dirty="0" err="1"/>
              <a:t>Assets</a:t>
            </a:r>
            <a:r>
              <a:rPr lang="tr-TR" sz="1400" dirty="0"/>
              <a:t>, </a:t>
            </a:r>
            <a:r>
              <a:rPr lang="tr-TR" sz="1400" dirty="0" err="1"/>
              <a:t>Fairmont</a:t>
            </a:r>
            <a:r>
              <a:rPr lang="tr-TR" sz="1400" dirty="0"/>
              <a:t> </a:t>
            </a:r>
            <a:r>
              <a:rPr lang="tr-TR" sz="1400" dirty="0" err="1"/>
              <a:t>Press</a:t>
            </a:r>
            <a:r>
              <a:rPr lang="tr-TR" sz="1400" dirty="0"/>
              <a:t>, </a:t>
            </a:r>
            <a:r>
              <a:rPr lang="tr-TR" sz="1400" dirty="0" err="1"/>
              <a:t>Deutschland</a:t>
            </a:r>
            <a:endParaRPr lang="tr-TR" sz="1400" dirty="0"/>
          </a:p>
          <a:p>
            <a:pPr algn="just">
              <a:lnSpc>
                <a:spcPct val="150000"/>
              </a:lnSpc>
            </a:pPr>
            <a:r>
              <a:rPr lang="tr-TR" sz="1400" dirty="0" err="1"/>
              <a:t>Schneider</a:t>
            </a:r>
            <a:r>
              <a:rPr lang="tr-TR" sz="1400" dirty="0"/>
              <a:t>, </a:t>
            </a:r>
            <a:r>
              <a:rPr lang="tr-TR" sz="1400" dirty="0" err="1"/>
              <a:t>Hermann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Schäffer</a:t>
            </a:r>
            <a:r>
              <a:rPr lang="tr-TR" sz="1400" dirty="0"/>
              <a:t>, </a:t>
            </a:r>
            <a:r>
              <a:rPr lang="tr-TR" sz="1400" dirty="0" err="1"/>
              <a:t>Poeschel</a:t>
            </a:r>
            <a:r>
              <a:rPr lang="tr-TR" sz="1400" dirty="0"/>
              <a:t>, 2004. </a:t>
            </a:r>
            <a:r>
              <a:rPr lang="tr-TR" sz="1400" dirty="0" err="1"/>
              <a:t>Facility</a:t>
            </a:r>
            <a:r>
              <a:rPr lang="tr-TR" sz="1400" dirty="0"/>
              <a:t> Management </a:t>
            </a:r>
            <a:r>
              <a:rPr lang="tr-TR" sz="1400" dirty="0" err="1"/>
              <a:t>Planen</a:t>
            </a:r>
            <a:r>
              <a:rPr lang="tr-TR" sz="1400" dirty="0"/>
              <a:t>–</a:t>
            </a:r>
            <a:r>
              <a:rPr lang="tr-TR" sz="1400" dirty="0" err="1"/>
              <a:t>Einführen</a:t>
            </a:r>
            <a:r>
              <a:rPr lang="tr-TR" sz="1400" dirty="0"/>
              <a:t>–</a:t>
            </a:r>
            <a:r>
              <a:rPr lang="tr-TR" sz="1400" dirty="0" err="1"/>
              <a:t>Nutzen</a:t>
            </a:r>
            <a:r>
              <a:rPr lang="tr-TR" sz="1400" dirty="0"/>
              <a:t>, </a:t>
            </a:r>
            <a:r>
              <a:rPr lang="tr-TR" sz="1400" dirty="0" err="1"/>
              <a:t>Deutschland</a:t>
            </a:r>
            <a:r>
              <a:rPr lang="tr-TR" sz="1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1400" dirty="0" err="1"/>
              <a:t>Schulte</a:t>
            </a:r>
            <a:r>
              <a:rPr lang="tr-TR" sz="1400" dirty="0"/>
              <a:t>, Karl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Werner</a:t>
            </a:r>
            <a:r>
              <a:rPr lang="tr-TR" sz="1400" dirty="0"/>
              <a:t>, </a:t>
            </a:r>
            <a:r>
              <a:rPr lang="tr-TR" sz="1400" dirty="0" err="1"/>
              <a:t>Pierschke</a:t>
            </a:r>
            <a:r>
              <a:rPr lang="tr-TR" sz="1400" dirty="0"/>
              <a:t>, 2000. </a:t>
            </a:r>
            <a:r>
              <a:rPr lang="tr-TR" sz="1400" dirty="0" err="1"/>
              <a:t>Facilities</a:t>
            </a:r>
            <a:r>
              <a:rPr lang="tr-TR" sz="1400" dirty="0"/>
              <a:t> Management, </a:t>
            </a:r>
            <a:r>
              <a:rPr lang="tr-TR" sz="1400" dirty="0" err="1"/>
              <a:t>Immobilien</a:t>
            </a:r>
            <a:r>
              <a:rPr lang="tr-TR" sz="1400" dirty="0"/>
              <a:t> Manager, Barbara: </a:t>
            </a:r>
            <a:r>
              <a:rPr lang="tr-TR" sz="1400" dirty="0" err="1"/>
              <a:t>Verlag</a:t>
            </a:r>
            <a:r>
              <a:rPr lang="tr-TR" sz="1400" dirty="0"/>
              <a:t>, </a:t>
            </a:r>
            <a:r>
              <a:rPr lang="tr-TR" sz="1400" dirty="0" err="1"/>
              <a:t>Deutschland</a:t>
            </a:r>
            <a:r>
              <a:rPr lang="tr-TR" sz="1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1400" dirty="0" err="1"/>
              <a:t>Teicholz</a:t>
            </a:r>
            <a:r>
              <a:rPr lang="tr-TR" sz="1400" dirty="0"/>
              <a:t>, E., 2004. </a:t>
            </a:r>
            <a:r>
              <a:rPr lang="tr-TR" sz="1400" dirty="0" err="1"/>
              <a:t>Facility</a:t>
            </a:r>
            <a:r>
              <a:rPr lang="tr-TR" sz="1400" dirty="0"/>
              <a:t> Design </a:t>
            </a:r>
            <a:r>
              <a:rPr lang="tr-TR" sz="1400" dirty="0" err="1"/>
              <a:t>and</a:t>
            </a:r>
            <a:r>
              <a:rPr lang="tr-TR" sz="1400" dirty="0"/>
              <a:t> Management </a:t>
            </a:r>
            <a:r>
              <a:rPr lang="tr-TR" sz="1400" dirty="0" err="1"/>
              <a:t>Handbook</a:t>
            </a:r>
            <a:r>
              <a:rPr lang="tr-TR" sz="1400" dirty="0"/>
              <a:t>, </a:t>
            </a:r>
            <a:r>
              <a:rPr lang="tr-TR" sz="1400" dirty="0" err="1"/>
              <a:t>Hill</a:t>
            </a:r>
            <a:r>
              <a:rPr lang="tr-TR" sz="1400" dirty="0"/>
              <a:t> </a:t>
            </a:r>
            <a:r>
              <a:rPr lang="tr-TR" sz="1400" dirty="0" err="1"/>
              <a:t>McGraw</a:t>
            </a:r>
            <a:r>
              <a:rPr lang="tr-TR" sz="1400" dirty="0"/>
              <a:t>, USA.	</a:t>
            </a:r>
            <a:endParaRPr lang="tr-TR" sz="1400" spc="-50" dirty="0" smtClean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7427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17072</TotalTime>
  <Words>519</Words>
  <Application>Microsoft Office PowerPoint</Application>
  <PresentationFormat>Ekran Gösterisi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asus</cp:lastModifiedBy>
  <cp:revision>850</cp:revision>
  <cp:lastPrinted>2016-10-24T07:53:35Z</cp:lastPrinted>
  <dcterms:created xsi:type="dcterms:W3CDTF">2016-09-18T09:35:24Z</dcterms:created>
  <dcterms:modified xsi:type="dcterms:W3CDTF">2020-02-24T10:34:26Z</dcterms:modified>
</cp:coreProperties>
</file>