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4" r:id="rId10"/>
    <p:sldId id="263"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hasCustomPrompt="1"/>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hasCustomPrompt="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457200" y="549276"/>
            <a:ext cx="6248400" cy="5851525"/>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27" name="26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hasCustomPrompt="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19" name="18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8" name="7 Başlık"/>
          <p:cNvSpPr>
            <a:spLocks noGrp="1"/>
          </p:cNvSpPr>
          <p:nvPr>
            <p:ph type="title" hasCustomPrompt="1"/>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hasCustomPrompt="1"/>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hasCustomPrompt="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3" name="12 İçerik Yer Tutucusu"/>
          <p:cNvSpPr>
            <a:spLocks noGrp="1"/>
          </p:cNvSpPr>
          <p:nvPr>
            <p:ph sz="half" idx="2" hasCustomPrompt="1"/>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Karşılaştırma">
    <p:spTree>
      <p:nvGrpSpPr>
        <p:cNvPr id="1" name=""/>
        <p:cNvGrpSpPr/>
        <p:nvPr/>
      </p:nvGrpSpPr>
      <p:grpSpPr>
        <a:xfrm>
          <a:off x="0" y="0"/>
          <a:ext cx="0" cy="0"/>
          <a:chOff x="0" y="0"/>
          <a:chExt cx="0" cy="0"/>
        </a:xfrm>
      </p:grpSpPr>
      <p:sp>
        <p:nvSpPr>
          <p:cNvPr id="29" name="28 Başlık"/>
          <p:cNvSpPr>
            <a:spLocks noGrp="1"/>
          </p:cNvSpPr>
          <p:nvPr>
            <p:ph type="title" hasCustomPrompt="1"/>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hasCustomPrompt="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25" name="24 Metin Yer Tutucusu"/>
          <p:cNvSpPr>
            <a:spLocks noGrp="1"/>
          </p:cNvSpPr>
          <p:nvPr>
            <p:ph type="body" sz="half" idx="3" hasCustomPrompt="1"/>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quarter" idx="2" hasCustomPrompt="1"/>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8" name="27 İçerik Yer Tutucusu"/>
          <p:cNvSpPr>
            <a:spLocks noGrp="1"/>
          </p:cNvSpPr>
          <p:nvPr>
            <p:ph sz="quarter" idx="4" hasCustomPrompt="1"/>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B1DEFA8C-F947-479F-BE07-76B6B3F80BF1}" type="slidenum">
              <a:rPr lang="tr-TR" smtClean="0"/>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hasCustomPrompt="1"/>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hasCustomPrompt="1"/>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hasCustomPrompt="1"/>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endParaRPr kumimoji="0" lang="tr-TR" smtClean="0"/>
          </a:p>
        </p:txBody>
      </p:sp>
      <p:sp>
        <p:nvSpPr>
          <p:cNvPr id="14" name="13 İçerik Yer Tutucusu"/>
          <p:cNvSpPr>
            <a:spLocks noGrp="1"/>
          </p:cNvSpPr>
          <p:nvPr>
            <p:ph sz="half" idx="1" hasCustomPrompt="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hasCustomPrompt="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D9F75050-0E15-4C5B-92B0-66D068882F1F}"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fld>
            <a:endParaRPr lang="tr-TR"/>
          </a:p>
        </p:txBody>
      </p:sp>
      <p:sp>
        <p:nvSpPr>
          <p:cNvPr id="17" name="16 Başlık"/>
          <p:cNvSpPr>
            <a:spLocks noGrp="1"/>
          </p:cNvSpPr>
          <p:nvPr>
            <p:ph type="title" hasCustomPrompt="1"/>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hasCustomPrompt="1"/>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9F75050-0E15-4C5B-92B0-66D068882F1F}" type="datetimeFigureOut">
              <a:rPr lang="tr-TR" smtClean="0"/>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1DEFA8C-F947-479F-BE07-76B6B3F80BF1}" type="slidenum">
              <a:rPr lang="tr-TR" smtClean="0"/>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panose="05020102010507070707"/>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panose="05020102010507070707"/>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panose="05020102010507070707"/>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panose="05020102010507070707"/>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panose="05020102010507070707"/>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panose="05020102010507070707"/>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panose="05020102010507070707"/>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panose="05020102010507070707"/>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060849"/>
            <a:ext cx="7772400" cy="2304256"/>
          </a:xfrm>
        </p:spPr>
        <p:txBody>
          <a:bodyPr/>
          <a:lstStyle/>
          <a:p>
            <a:r>
              <a:rPr lang="tr-TR" dirty="0" smtClean="0"/>
              <a:t>ALKOL VE İÇECEKLERLE İLGİLİ GENEL BİLGİLER</a:t>
            </a:r>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315421"/>
          </a:xfrm>
        </p:spPr>
        <p:txBody>
          <a:bodyPr>
            <a:normAutofit/>
          </a:bodyPr>
          <a:lstStyle/>
          <a:p>
            <a:pPr algn="just">
              <a:buNone/>
            </a:pPr>
            <a:r>
              <a:rPr lang="tr-TR" sz="1600" b="1" dirty="0" smtClean="0"/>
              <a:t>	Sıcak Alkolsüz İçecekler</a:t>
            </a:r>
            <a:endParaRPr lang="tr-TR" sz="1600" b="1" dirty="0" smtClean="0"/>
          </a:p>
          <a:p>
            <a:pPr algn="just">
              <a:buNone/>
            </a:pPr>
            <a:r>
              <a:rPr lang="tr-TR" sz="1600" b="1" dirty="0" smtClean="0"/>
              <a:t>	    Çay</a:t>
            </a:r>
            <a:endParaRPr lang="tr-TR" sz="1600" b="1" dirty="0" smtClean="0"/>
          </a:p>
          <a:p>
            <a:pPr algn="just">
              <a:buNone/>
            </a:pPr>
            <a:r>
              <a:rPr lang="tr-TR" sz="1600" b="1" dirty="0" smtClean="0"/>
              <a:t>		</a:t>
            </a:r>
            <a:r>
              <a:rPr lang="tr-TR" sz="1600" dirty="0" smtClean="0"/>
              <a:t>Kahvaltılarımızın ve akşam üstülerinin </a:t>
            </a:r>
            <a:r>
              <a:rPr lang="tr-TR" sz="1600" b="1" dirty="0" smtClean="0"/>
              <a:t> </a:t>
            </a:r>
            <a:r>
              <a:rPr lang="tr-TR" sz="1600" dirty="0" smtClean="0"/>
              <a:t>vazgeçilmez içeceği çayın çok uzun ve etkileyici bir geçmişi vardır. Efsanelerden birisi şu şekildedir; M.Ö. 2700’lü yıllarda tıp bilimine meraklı olduğu biline Çin İmparatoru </a:t>
            </a:r>
            <a:r>
              <a:rPr lang="tr-TR" sz="1600" dirty="0" err="1" smtClean="0"/>
              <a:t>Shen</a:t>
            </a:r>
            <a:r>
              <a:rPr lang="tr-TR" sz="1600" dirty="0" smtClean="0"/>
              <a:t> </a:t>
            </a:r>
            <a:r>
              <a:rPr lang="tr-TR" sz="1600" dirty="0" err="1" smtClean="0"/>
              <a:t>Nung</a:t>
            </a:r>
            <a:r>
              <a:rPr lang="tr-TR" sz="1600" dirty="0" smtClean="0"/>
              <a:t>, sıcak su içmenin sağlığa olan olumlu etkilerini gözlemlemiş. Bir gün kendi sıcak suyunu hazırlarken demliğine birkaç yaprak düşmüş. Kaynayan suyun buharından mistik ve rahatlatıcı bir aroma yükseldiğini görmüş ve bu sıcak içecekten bir bardak içerek onun harika lezzeti ve aroması karşısında hayret etmiş. Demliğine düşen bu yapraklar, bir çeşit yaban çay ağacına aitmiş.</a:t>
            </a:r>
            <a:endParaRPr lang="tr-TR" sz="1600" dirty="0" smtClean="0"/>
          </a:p>
          <a:p>
            <a:pPr algn="just">
              <a:buNone/>
            </a:pPr>
            <a:r>
              <a:rPr lang="tr-TR" sz="1600" b="1" dirty="0" smtClean="0"/>
              <a:t>		</a:t>
            </a:r>
            <a:r>
              <a:rPr lang="tr-TR" sz="1600" dirty="0" smtClean="0"/>
              <a:t>Kullanım tarihi, İ.Ö. 3000-2500 yıllarına dayanılmaktadır. Çaygiller (</a:t>
            </a:r>
            <a:r>
              <a:rPr lang="tr-TR" sz="1600" i="1" dirty="0" err="1" smtClean="0"/>
              <a:t>theaceac</a:t>
            </a:r>
            <a:r>
              <a:rPr lang="tr-TR" sz="1600" i="1" dirty="0" smtClean="0"/>
              <a:t>) </a:t>
            </a:r>
            <a:r>
              <a:rPr lang="tr-TR" sz="1600" dirty="0" smtClean="0"/>
              <a:t>familyasının küçük bir ağacı olan bitkinin filiz yaprakları el ile toplandıktan sonra, kurutulup demlenmesi ile hazırlanır. Başlıca iki ana çeşidi Çin ve Assam çaylarıdır. Serbest geliştiği zaman Çin çayı 5 m. Assam çayı 20  metre yüksekliğine varan piramit biçiminde bir ağaç olur. Kısa saplı ve almaşık dizili olan çay yaprakları, sivri uçlu, uzunca ve kenarları tırtıklı olur. Çiçekler beyaz veya hafifçe sarı ve az kokuludur. Meyvesi odunsu bir kapsüldür. Çay, düzenli yağış alan nemli iklim ister. Aşırı sıcaklık değişikliklerine dayanıklıdır ama rüzgardan çabuk etkilenir. </a:t>
            </a:r>
            <a:r>
              <a:rPr lang="tr-TR" sz="1600" dirty="0" err="1" smtClean="0"/>
              <a:t>pH</a:t>
            </a:r>
            <a:r>
              <a:rPr lang="tr-TR" sz="1600" dirty="0" smtClean="0"/>
              <a:t> bakımından asitli, derin ve süzek toprak ister. Kireç sevmeyen bir bitkidir. Tohumla ya da daha çok çelikle üretilir. Körpe filizler çoğalsın diye sık sık budanır. Çay yaprağı toplama işi kalabalık ve becerikli el emeği gerektirir.</a:t>
            </a:r>
            <a:endParaRPr lang="tr-TR" sz="16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1052736"/>
            <a:ext cx="8991600" cy="5616624"/>
          </a:xfrm>
        </p:spPr>
        <p:txBody>
          <a:bodyPr>
            <a:normAutofit lnSpcReduction="10000"/>
          </a:bodyPr>
          <a:lstStyle/>
          <a:p>
            <a:pPr algn="just">
              <a:buNone/>
            </a:pPr>
            <a:r>
              <a:rPr lang="tr-TR" sz="1600" dirty="0" smtClean="0"/>
              <a:t>		Kara çayın klasik yapım aşamaları şu şekildedir: toplama, soldurma, kıvırma, mayalandırma, kurutma, kalitesine göre ayırma ve paketleme. Bu aşamaların tümü yaklaşık 48 saat sürer. Modern yöntemle, kara çayın yapımı için gerekli zamanı kısaltmak amacıyla çeşitli makineler kullanılır. Dünya çay üretiminin %80’i kara çaydır. Yeşil çay yapma yöntemlerinin tümü bir ısı işlemiyle başlar. Çay yaprakları taze taze toplanır ve metal tavalarda birkaç dakika kavrulmadan önce soldurulmaz. Yapraklar sıkıştırılır, sonra kıvrılır ve son olarak eleklerin üzerinde karıştırılarak kurutulur.</a:t>
            </a:r>
            <a:endParaRPr lang="tr-TR" sz="1600" dirty="0" smtClean="0"/>
          </a:p>
          <a:p>
            <a:pPr algn="just">
              <a:buNone/>
            </a:pPr>
            <a:r>
              <a:rPr lang="tr-TR" sz="1600" dirty="0" smtClean="0"/>
              <a:t>		Afrika ve Güney Amerika’da da üretim yapılan çayın, dünyada en büyük üretici ülkeleri: Çin, Hindistan, İran, Türkiye ve Gürcistan’dır. Türkiye’de çay yalnızca Doğu Karadeniz Bölgesi’nde yetiştirilir. Su sonrası en eski ve en çok tercih edilen içecek olan çayın ülkemizdeki  ülkemizdeki serüveni oldukça yenidir. 1888’deki ilk ciddi girişimlerden sonra üretimdeki gerçek başarı ancak 1940’larda elde edilmiştir. Kafein, tanen, terfilin ve uçucu yağ ile B-Kompleks vitamini içermektedir ve uyarıcı, ishal önleyici, idrar arttırıcı özellikler taşımaktadır. Yeşil çay ise; Çin, Japonya ve Tayvan’da üretilmektedir. Buzlu çay, ilk kez 1904’te </a:t>
            </a:r>
            <a:r>
              <a:rPr lang="tr-TR" sz="1600" dirty="0" err="1" smtClean="0"/>
              <a:t>St</a:t>
            </a:r>
            <a:r>
              <a:rPr lang="tr-TR" sz="1600" dirty="0" smtClean="0"/>
              <a:t>. Louis Dünya Fuarı’nda, Richard </a:t>
            </a:r>
            <a:r>
              <a:rPr lang="tr-TR" sz="1600" dirty="0" err="1" smtClean="0"/>
              <a:t>Blechynden</a:t>
            </a:r>
            <a:r>
              <a:rPr lang="tr-TR" sz="1600" dirty="0" smtClean="0"/>
              <a:t> tarafından hazırlanıp satışa sunulmuştur.</a:t>
            </a:r>
            <a:endParaRPr lang="tr-TR" sz="1600" dirty="0" smtClean="0"/>
          </a:p>
          <a:p>
            <a:pPr algn="just">
              <a:buNone/>
            </a:pPr>
            <a:r>
              <a:rPr lang="tr-TR" sz="1600" dirty="0" smtClean="0"/>
              <a:t>	</a:t>
            </a:r>
            <a:r>
              <a:rPr lang="tr-TR" sz="1600" i="1" dirty="0" smtClean="0"/>
              <a:t>İyi bir çay demlemek için;</a:t>
            </a:r>
            <a:endParaRPr lang="tr-TR" sz="1600" i="1" dirty="0" smtClean="0"/>
          </a:p>
          <a:p>
            <a:pPr lvl="1" algn="just"/>
            <a:r>
              <a:rPr lang="tr-TR" sz="1600" dirty="0" smtClean="0"/>
              <a:t>Çay, nem ve harici kokulardan etkilenmeyecek şekilde kapalı ambalajlarda muhafaza edilmelidir.</a:t>
            </a:r>
            <a:endParaRPr lang="tr-TR" sz="1600" dirty="0" smtClean="0"/>
          </a:p>
          <a:p>
            <a:pPr lvl="1" algn="just"/>
            <a:r>
              <a:rPr lang="tr-TR" sz="1600" dirty="0" smtClean="0"/>
              <a:t>Demlemede kireçsiz su ve porselen demlik tercih edilmelidir.</a:t>
            </a:r>
            <a:endParaRPr lang="tr-TR" sz="1600" dirty="0" smtClean="0"/>
          </a:p>
          <a:p>
            <a:pPr lvl="1" algn="just"/>
            <a:r>
              <a:rPr lang="tr-TR" sz="1600" dirty="0" smtClean="0"/>
              <a:t>Temiz demlik içine her bardak için bir  çay kaşığı dolusu çay konularak ılık su ile yıkanmalıdır.</a:t>
            </a:r>
            <a:endParaRPr lang="tr-TR" sz="1600" dirty="0" smtClean="0"/>
          </a:p>
          <a:p>
            <a:pPr lvl="1" algn="just"/>
            <a:r>
              <a:rPr lang="tr-TR" sz="1600" dirty="0" smtClean="0"/>
              <a:t>Demliğe çaydanlıkta kaynamakta olan sudan konulmalıdır.</a:t>
            </a:r>
            <a:endParaRPr lang="tr-TR" sz="1600" dirty="0" smtClean="0"/>
          </a:p>
          <a:p>
            <a:pPr lvl="1" algn="just"/>
            <a:r>
              <a:rPr lang="tr-TR" sz="1600" dirty="0" smtClean="0"/>
              <a:t>Çaydanlıkta kaynar suyun ateşi kısılarak demlik çaydanlığın üzerine oturtulmalı ve dem kaynatılmalıdır.</a:t>
            </a:r>
            <a:endParaRPr lang="tr-TR" sz="1600" dirty="0" smtClean="0"/>
          </a:p>
          <a:p>
            <a:pPr lvl="1" algn="just"/>
            <a:r>
              <a:rPr lang="tr-TR" sz="1600" dirty="0" smtClean="0"/>
              <a:t>Çayın demlenme süresi 10-15 dakika olmalı ve demlenen çay, yarım saat içinde içilmelidir.</a:t>
            </a:r>
            <a:endParaRPr lang="tr-TR" sz="16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980728"/>
            <a:ext cx="9144000" cy="5462067"/>
          </a:xfrm>
        </p:spPr>
        <p:txBody>
          <a:bodyPr>
            <a:normAutofit/>
          </a:bodyPr>
          <a:lstStyle/>
          <a:p>
            <a:pPr algn="just">
              <a:buNone/>
            </a:pPr>
            <a:r>
              <a:rPr lang="tr-TR" sz="1600" b="1" dirty="0" smtClean="0"/>
              <a:t>	Adaçayı</a:t>
            </a:r>
            <a:endParaRPr lang="tr-TR" sz="1600" b="1" dirty="0" smtClean="0"/>
          </a:p>
          <a:p>
            <a:pPr algn="just">
              <a:buNone/>
            </a:pPr>
            <a:r>
              <a:rPr lang="tr-TR" sz="1600" b="1" dirty="0" smtClean="0"/>
              <a:t>		</a:t>
            </a:r>
            <a:r>
              <a:rPr lang="tr-TR" sz="1600" dirty="0" smtClean="0"/>
              <a:t>Ballıbabagillerdendir. Boyları 30-120 cm. arasında, 700 kadar türü olan otsu/odunsu bitkilerin ortak adıdır. Genellikle doğal ortamlarında yetişiyor olmalarına karşın, bazı türlerinin ekimi de yapılmaktadır.</a:t>
            </a:r>
            <a:endParaRPr lang="tr-TR" sz="1600" dirty="0" smtClean="0"/>
          </a:p>
          <a:p>
            <a:pPr algn="just">
              <a:buNone/>
            </a:pPr>
            <a:r>
              <a:rPr lang="tr-TR" sz="1600" b="1" dirty="0" smtClean="0"/>
              <a:t>		</a:t>
            </a:r>
            <a:r>
              <a:rPr lang="tr-TR" sz="1600" dirty="0" smtClean="0"/>
              <a:t>Türkiye’de doğal ortamında birçok türü yetişen adaçayının, özellikle Ege ve Akdeniz bölgelerinde yetişenleri (Anadolu adaçayı/</a:t>
            </a:r>
            <a:r>
              <a:rPr lang="tr-TR" sz="1600" i="1" dirty="0" err="1" smtClean="0"/>
              <a:t>salvia</a:t>
            </a:r>
            <a:r>
              <a:rPr lang="tr-TR" sz="1600" i="1" dirty="0" smtClean="0"/>
              <a:t> </a:t>
            </a:r>
            <a:r>
              <a:rPr lang="tr-TR" sz="1600" i="1" dirty="0" err="1" smtClean="0"/>
              <a:t>triloba</a:t>
            </a:r>
            <a:r>
              <a:rPr lang="tr-TR" sz="1600" i="1" dirty="0" smtClean="0"/>
              <a:t>) </a:t>
            </a:r>
            <a:r>
              <a:rPr lang="tr-TR" sz="1600" dirty="0" smtClean="0"/>
              <a:t>mat/küflü gri ve küflü yeşil renktedir. Ayrıca bazı yörelerimizde adaçayları, yayla çayı ya da dağ çayı olarak da adlandırılmaktadır. Yaprak ve çiçeklerinde; </a:t>
            </a:r>
            <a:r>
              <a:rPr lang="tr-TR" sz="1600" dirty="0" err="1" smtClean="0"/>
              <a:t>tuyan</a:t>
            </a:r>
            <a:r>
              <a:rPr lang="tr-TR" sz="1600" dirty="0" smtClean="0"/>
              <a:t>, </a:t>
            </a:r>
            <a:r>
              <a:rPr lang="tr-TR" sz="1600" dirty="0" err="1" smtClean="0"/>
              <a:t>borneol</a:t>
            </a:r>
            <a:r>
              <a:rPr lang="tr-TR" sz="1600" dirty="0" smtClean="0"/>
              <a:t> ve uçucu yağ bulunur. Çok eskilerden bu yana; uyarıcı, zihin açıcı, sindirim ve idrar düzenleyici ve terletici olarak kullanıla gelmektedir.</a:t>
            </a:r>
            <a:endParaRPr lang="tr-TR" sz="1600" dirty="0" smtClean="0"/>
          </a:p>
          <a:p>
            <a:pPr algn="just">
              <a:buNone/>
            </a:pPr>
            <a:r>
              <a:rPr lang="tr-TR" sz="1600" b="1" dirty="0" smtClean="0"/>
              <a:t>		</a:t>
            </a:r>
            <a:r>
              <a:rPr lang="tr-TR" sz="1600" dirty="0" smtClean="0"/>
              <a:t>Servisi fincanda yapılır. İsteğe göre limon verilebilir. Konukların sağından ve saat yönünde servisi yapılmalıdır. Bazı bölgelerimizde </a:t>
            </a:r>
            <a:r>
              <a:rPr lang="tr-TR" sz="1600" b="1" dirty="0" smtClean="0"/>
              <a:t>yayla çayı </a:t>
            </a:r>
            <a:r>
              <a:rPr lang="tr-TR" sz="1600" dirty="0" smtClean="0"/>
              <a:t>veya</a:t>
            </a:r>
            <a:r>
              <a:rPr lang="tr-TR" sz="1600" b="1" dirty="0" smtClean="0"/>
              <a:t> dağ çayı</a:t>
            </a:r>
            <a:r>
              <a:rPr lang="tr-TR" sz="1600" dirty="0" smtClean="0"/>
              <a:t> olarak da bilinir.</a:t>
            </a:r>
            <a:endParaRPr lang="tr-TR" sz="1600" dirty="0" smtClean="0"/>
          </a:p>
          <a:p>
            <a:pPr algn="just">
              <a:buNone/>
            </a:pPr>
            <a:r>
              <a:rPr lang="tr-TR" sz="1600" dirty="0" smtClean="0"/>
              <a:t>	</a:t>
            </a:r>
            <a:r>
              <a:rPr lang="tr-TR" sz="1600" b="1" dirty="0" smtClean="0"/>
              <a:t>Fesleğen</a:t>
            </a:r>
            <a:endParaRPr lang="tr-TR" sz="1600" b="1" dirty="0" smtClean="0"/>
          </a:p>
          <a:p>
            <a:pPr algn="just">
              <a:buNone/>
            </a:pPr>
            <a:r>
              <a:rPr lang="tr-TR" sz="1600" b="1" dirty="0" smtClean="0"/>
              <a:t>		</a:t>
            </a:r>
            <a:r>
              <a:rPr lang="tr-TR" sz="1600" dirty="0" smtClean="0"/>
              <a:t>Ballıbabagillerdendir. </a:t>
            </a:r>
            <a:r>
              <a:rPr lang="tr-TR" sz="1600" dirty="0" err="1" smtClean="0"/>
              <a:t>Faslikan</a:t>
            </a:r>
            <a:r>
              <a:rPr lang="tr-TR" sz="1600" dirty="0" smtClean="0"/>
              <a:t> (yerel ağzı) ve reyhan olarak da adlandırılır. Anayurdu, İran ve Hindistan’dır. Akdeniz ülkeleri ve Türkiye’de (özellikle Ege ve Akdeniz bölgelerinde, saksı dışında bahçelerde de) yetiştirilmektedir. Taze ve kurutulmuş yaprakları metil </a:t>
            </a:r>
            <a:r>
              <a:rPr lang="tr-TR" sz="1600" dirty="0" err="1" smtClean="0"/>
              <a:t>kavikol</a:t>
            </a:r>
            <a:r>
              <a:rPr lang="tr-TR" sz="1600" dirty="0" smtClean="0"/>
              <a:t>, d-</a:t>
            </a:r>
            <a:r>
              <a:rPr lang="tr-TR" sz="1600" dirty="0" err="1" smtClean="0"/>
              <a:t>linalol</a:t>
            </a:r>
            <a:r>
              <a:rPr lang="tr-TR" sz="1600" dirty="0" smtClean="0"/>
              <a:t> ve uçucu yağ içerir. Sinir ve sindirim sistemi ile idrar yollarını düzenleyici, gaz söktürücü, hazmettirici ve öksürük giderici olarak yararlanılmaktadır.</a:t>
            </a:r>
            <a:endParaRPr lang="tr-TR" sz="1600" dirty="0" smtClean="0"/>
          </a:p>
          <a:p>
            <a:pPr algn="just">
              <a:buNone/>
            </a:pPr>
            <a:r>
              <a:rPr lang="tr-TR" sz="1600" b="1" dirty="0" smtClean="0"/>
              <a:t>	</a:t>
            </a:r>
            <a:endParaRPr lang="tr-TR" sz="16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692696"/>
            <a:ext cx="8991600" cy="5976664"/>
          </a:xfrm>
        </p:spPr>
        <p:txBody>
          <a:bodyPr>
            <a:normAutofit/>
          </a:bodyPr>
          <a:lstStyle/>
          <a:p>
            <a:pPr algn="just">
              <a:buNone/>
            </a:pPr>
            <a:r>
              <a:rPr lang="tr-TR" sz="2100" b="1" dirty="0" smtClean="0"/>
              <a:t>	</a:t>
            </a:r>
            <a:r>
              <a:rPr lang="tr-TR" sz="1600" b="1" dirty="0" smtClean="0"/>
              <a:t>Ihlamur</a:t>
            </a:r>
            <a:endParaRPr lang="tr-TR" sz="1600" b="1" dirty="0" smtClean="0"/>
          </a:p>
          <a:p>
            <a:pPr algn="just">
              <a:buNone/>
            </a:pPr>
            <a:r>
              <a:rPr lang="tr-TR" sz="1600" b="1" dirty="0" smtClean="0"/>
              <a:t>		</a:t>
            </a:r>
            <a:r>
              <a:rPr lang="tr-TR" sz="1600" dirty="0" smtClean="0"/>
              <a:t>Ihlamurgiller familyasının </a:t>
            </a:r>
            <a:r>
              <a:rPr lang="tr-TR" sz="1600" dirty="0" err="1" smtClean="0"/>
              <a:t>Tilia</a:t>
            </a:r>
            <a:r>
              <a:rPr lang="tr-TR" sz="1600" dirty="0" smtClean="0"/>
              <a:t> cinsini oluşturan 30 kadar ağaç türünün ortak adıdır. Kuzey yarımkürenin ılıman ve </a:t>
            </a:r>
            <a:r>
              <a:rPr lang="tr-TR" sz="1600" dirty="0" err="1" smtClean="0"/>
              <a:t>astropik</a:t>
            </a:r>
            <a:r>
              <a:rPr lang="tr-TR" sz="1600" dirty="0" smtClean="0"/>
              <a:t> bölgelerinde, Türkiye’de de Marmara, Orta </a:t>
            </a:r>
            <a:r>
              <a:rPr lang="tr-TR" sz="1600" dirty="0" err="1" smtClean="0"/>
              <a:t>Toroslar</a:t>
            </a:r>
            <a:r>
              <a:rPr lang="tr-TR" sz="1600" dirty="0" smtClean="0"/>
              <a:t> ve Karadeniz Bölgesi dağlarında yetişmektedir. Bu ağaçların boyları 20-30 metreye kadar ulaşabilir. Büyüklüğü 5-10 cm. arasında değişen yaprakları genellikle yürek şeklinde ve çarpık, kenarları dişli ve uzun saplıdır. Sarkık çiçek demetleri sarımsı renge ve kendine has bir kokuya sahiptir. Çok geç açan bu çiçekler, haziran ve temmuz aylarında kurutularak çay gibi içilir. Kurutulmuş, küflü sarıya çalan açık kahverengi yaprakları ile küçük ve yuvarlak meyvelerinden hazırlanır. </a:t>
            </a:r>
            <a:endParaRPr lang="tr-TR" sz="1600" dirty="0" smtClean="0"/>
          </a:p>
          <a:p>
            <a:pPr algn="just">
              <a:buNone/>
            </a:pPr>
            <a:r>
              <a:rPr lang="tr-TR" sz="1600" b="1" dirty="0" smtClean="0"/>
              <a:t>		</a:t>
            </a:r>
            <a:r>
              <a:rPr lang="tr-TR" sz="1600" dirty="0" smtClean="0"/>
              <a:t>Ihlamur çayı, özellikle organizmanın savunma gücünün ve soğuk algınlıklarının kısa sürede savuşturulmasını sağlar. Bu tür hastalıkların tedavisinde terlemeyi başlatıcı özelliği ile ünlüdür. Ateşli hastalıklara karşı ıhlamur çayı kullanıldığında, genellikle antibiyotiklere ihtiyaç kalmadığı görülecektir. Bu yolla çocuklar, yağışlı ve soğuk havalarda dışarıda dolaşmak zorunda olan kişiler, ertesi gün hastalanmamak için akşamları 1-2 bardak ıhlamur çayı içmeyi ihmal etmemelidirler. Hoş kokulu ıhlamurun tadı, içine biraz bal karıştırılarak daha da güzelleştirilebilir. Ihlamur çayı, öksürük ve bronşite karşı da başarıyla uygulanır. Özellikle kış aylarında, ıhlamurun sıkça içilmesi çok yararlı olur. Çiçek ve yaprakları demlikte kaynatılır. Kaynatıldıktan sonra bir pota süzülür. Yanında şeker (veya bal) ile  ve çay fincanında servis edilir. </a:t>
            </a:r>
            <a:endParaRPr lang="tr-TR" sz="1600" dirty="0" smtClean="0"/>
          </a:p>
          <a:p>
            <a:pPr algn="just">
              <a:buNone/>
            </a:pPr>
            <a:r>
              <a:rPr lang="tr-TR" sz="1600" b="1" dirty="0" smtClean="0"/>
              <a:t>		</a:t>
            </a:r>
            <a:r>
              <a:rPr lang="tr-TR" sz="1600" dirty="0" smtClean="0"/>
              <a:t>Avrupa’da yaygın olan ve çoğu kez süs amacıyla parklara, yol kenarlarına dikilen küçük yapraklı ıhlamur ile büyük yapraklı ıhlamur türlerinin kurutulmuş çiçeklerinden hazırlanan çaydan idrar arttırıcı, terletici, yatıştırıcı ve göğüs yumuşatıcı olarak yararlanılır. Ayrıca ıhlamur çiçeklerinin, solunum ve sinir sistemini yatıştırıcı etkisi de vardır. Ihlamur çayının bilinen hiçbir yan etkisi yoktur ve saçların parlaklık kazanması için de yararlanılabilir.</a:t>
            </a:r>
            <a:endParaRPr lang="tr-TR" sz="1600" b="1" dirty="0" smtClean="0"/>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91600" cy="5904656"/>
          </a:xfrm>
        </p:spPr>
        <p:txBody>
          <a:bodyPr>
            <a:normAutofit lnSpcReduction="10000"/>
          </a:bodyPr>
          <a:lstStyle/>
          <a:p>
            <a:pPr algn="just">
              <a:buNone/>
            </a:pPr>
            <a:r>
              <a:rPr lang="tr-TR" sz="1600" b="1" dirty="0" smtClean="0"/>
              <a:t>	Kahve ve Kahve Türleri</a:t>
            </a:r>
            <a:endParaRPr lang="tr-TR" sz="1600" b="1" dirty="0" smtClean="0"/>
          </a:p>
          <a:p>
            <a:pPr algn="just">
              <a:buNone/>
            </a:pPr>
            <a:r>
              <a:rPr lang="tr-TR" sz="1600" b="1" dirty="0" smtClean="0"/>
              <a:t>		</a:t>
            </a:r>
            <a:r>
              <a:rPr lang="tr-TR" sz="1600" dirty="0" smtClean="0"/>
              <a:t>Kökboyasıgillerdendir. Gıda maddeleri tüzüğüne göre kahve meyvesinin, kabuğundan tamamen, zarından da hemen hemen ayrılmış çekirdeklerine çiğ kahve denir. Arapça </a:t>
            </a:r>
            <a:r>
              <a:rPr lang="tr-TR" sz="1600" dirty="0" err="1" smtClean="0"/>
              <a:t>kahva</a:t>
            </a:r>
            <a:r>
              <a:rPr lang="tr-TR" sz="1600" dirty="0" smtClean="0"/>
              <a:t> (</a:t>
            </a:r>
            <a:r>
              <a:rPr lang="tr-TR" sz="1600" i="1" dirty="0" err="1" smtClean="0"/>
              <a:t>gahwah</a:t>
            </a:r>
            <a:r>
              <a:rPr lang="tr-TR" sz="1600" i="1" dirty="0" smtClean="0"/>
              <a:t>)</a:t>
            </a:r>
            <a:r>
              <a:rPr lang="tr-TR" sz="1600" dirty="0" smtClean="0"/>
              <a:t> sözcüğünden geldiği düşünülse de, bazı etimologlarca, kahvenin anayurdunun Etiyopya’daki </a:t>
            </a:r>
            <a:r>
              <a:rPr lang="tr-TR" sz="1600" b="1" dirty="0" err="1" smtClean="0"/>
              <a:t>Kaffa</a:t>
            </a:r>
            <a:r>
              <a:rPr lang="tr-TR" sz="1600" b="1" dirty="0" smtClean="0"/>
              <a:t> ili </a:t>
            </a:r>
            <a:r>
              <a:rPr lang="tr-TR" sz="1600" dirty="0" smtClean="0"/>
              <a:t>olduğu ve adının da oradan geldiği görüşü ağır basmaktadır. Kahve M.S. 550 yıllarında Etiyopya’da bulunmuş ve daha sonra bütün Arabistan’da içilmiştir. Bir efsaneye göre de, kahve çekirdeğinin değerini ilk kez M.S. 9. yüzyılda bir çoban ortaya çıkarmıştır. Arabistan’da, 15. yüzyılda yetiştirilmeye başlanan kahve, İslami açıdan haram olduğu gerekçesiyle ilk kez 1511’de Mekke’de yasaklanmıştır. Anadolu’ya ise ilk kez 16. yüzyılda, Habeşistan (Etiyopya) valisi Özdemir Paşa tarafından geliştirilmiş, ilk kahve Kanuni Sultan Süleyman döneminde 1554’te Tahtakale’de açılmış ve ilk kez III.Murat döneminde kahve ve kahvehaneler yasaklanmıştır. Daha sonra denetimdeki yetersizliklerden dolayı yasak zaman zaman esnetilmiş ya da kaldırılmıştır. Kahvenin Avrupa’ya götürülmesi ve tanıtılması ise 16. yüzyıl sonlarındadır.</a:t>
            </a:r>
            <a:endParaRPr lang="tr-TR" sz="1600" dirty="0" smtClean="0"/>
          </a:p>
          <a:p>
            <a:pPr algn="just">
              <a:buNone/>
            </a:pPr>
            <a:r>
              <a:rPr lang="tr-TR" sz="1600" b="1" dirty="0" smtClean="0"/>
              <a:t>		</a:t>
            </a:r>
            <a:r>
              <a:rPr lang="tr-TR" sz="1600" dirty="0" smtClean="0"/>
              <a:t>8-10 m. boyu olan kahve ağacı, kışın yapraklarını dökmez ve beyaz çiçeklerin kokusu yasemine benzer. Tohum ve çelikleme yöntemiyle yetiştirilen kahve bitkisi, ekimi yapıldıktan 3-4 yıl sonra meyve vermeye başlar. Olgunlaşınca kırmızı ve mor renge; toplanıp kurutulmasıyla yeşil renge kavrulması ile de kahverengine dönüşür. Olgunlaşan kahve meyveleri toplanır, kuru veya sulu sistemde meyve kabuğu, eti çekirdekten ayrılır. Bu arada tamamen olmasa bile, çekirdek üzerindeki zar şeklindeki kabuk da kısmen ayıklanır. Kahve çekirdekleri güneşte kurutularak fermente edilir. Böylece kahve kavrulmaya hazırlanmış olur. Kahve çekirdekleri, devamlı dönen silindir şeklindeki kaplarda kavrulur. Kavrulma sırasında çekirdekler kahverengileşir. Bir müddet sonra çekirdekler çatlayıp patlayarak yağlı bir hal almaya başlar. Kahve kavrulunca kendine has bir aroma ve tat kazanır, fakat içindeki uyarıcı madde kafein değişikliğe uğramaz. Fazla kavrulan kahve acımtırak bir tat alır. Çünkü, içindeki şeker ve odunsu madde yanar.</a:t>
            </a:r>
            <a:endParaRPr lang="tr-TR" sz="16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404664"/>
            <a:ext cx="8686800" cy="6192688"/>
          </a:xfrm>
        </p:spPr>
        <p:txBody>
          <a:bodyPr>
            <a:normAutofit/>
          </a:bodyPr>
          <a:lstStyle/>
          <a:p>
            <a:pPr algn="just">
              <a:buNone/>
            </a:pPr>
            <a:r>
              <a:rPr lang="tr-TR" sz="1600" dirty="0" smtClean="0"/>
              <a:t>		Kahveyi Dünya’da tanıtan Türklerdir. Kahve, bir tek Türkçe’ de bir renge adını vermiştir. Kahvaltı kelimesi “kahve altı”ndan gelmektedir. Kahvenin, Osmanlı-Türk siyasi ve sosyal yaşamında çok önemli rolü vardır. Kahve toplumu dediğimiz Fransız, İtalyan ve Alman toplumlarına kahveyi Türkler tanıtmıştır. Bu nedenle ismi “Türk Kahvesi” </a:t>
            </a:r>
            <a:r>
              <a:rPr lang="tr-TR" sz="1600" dirty="0" err="1" smtClean="0"/>
              <a:t>dir</a:t>
            </a:r>
            <a:r>
              <a:rPr lang="tr-TR" sz="1600" dirty="0" smtClean="0"/>
              <a:t> (</a:t>
            </a:r>
            <a:r>
              <a:rPr lang="tr-TR" sz="1600" dirty="0" err="1" smtClean="0"/>
              <a:t>Turkish</a:t>
            </a:r>
            <a:r>
              <a:rPr lang="tr-TR" sz="1600" dirty="0" smtClean="0"/>
              <a:t> </a:t>
            </a:r>
            <a:r>
              <a:rPr lang="tr-TR" sz="1600" dirty="0" err="1" smtClean="0"/>
              <a:t>Coffee</a:t>
            </a:r>
            <a:r>
              <a:rPr lang="tr-TR" sz="1600" dirty="0" smtClean="0"/>
              <a:t>). Türk kahvesi Osmanlı tacirlerine önce Venedik’e (1615), oradan da Paris’e gitmiştir(1653). Fransa’da başlayan Endüstri Devriminin ardından İtalyanlar Türk kahvesini telvesiz içecek hale getirmek için </a:t>
            </a:r>
            <a:r>
              <a:rPr lang="tr-TR" sz="1600" dirty="0" err="1" smtClean="0"/>
              <a:t>espresso</a:t>
            </a:r>
            <a:r>
              <a:rPr lang="tr-TR" sz="1600" dirty="0" smtClean="0"/>
              <a:t> makinesi yapmaya çalışmış fakat bunu ilk olarak Fransızlar başarmıştır (1838), Almanlar ise bu kahveyi filtre edebilecek Filtre Kahve makineleri yapmıştır(1885). 1901 yılında ise Amerikalılar Hazır Kahveyi keşfetmişlerdir.</a:t>
            </a:r>
            <a:endParaRPr lang="tr-TR" sz="1600" dirty="0" smtClean="0"/>
          </a:p>
          <a:p>
            <a:pPr algn="just">
              <a:buNone/>
            </a:pPr>
            <a:r>
              <a:rPr lang="tr-TR" sz="1600" dirty="0" smtClean="0"/>
              <a:t>		Fakat ne yazık ki, Osmanlı’nın gerilemesiyle birlikte kahve kültürümüz yerini çay’a bırakmış (1920), Batı toplumlarında  ise  Endüstri Devrimiyle birlikte kahve makineleri icat edilip kahvenin endüstriyel hale getirilmesi ve çeşitlenerek yaygınlaştırılması sağlanmıştır.</a:t>
            </a:r>
            <a:endParaRPr lang="tr-TR" sz="1600" dirty="0" smtClean="0"/>
          </a:p>
          <a:p>
            <a:pPr algn="just">
              <a:buNone/>
            </a:pPr>
            <a:r>
              <a:rPr lang="tr-TR" sz="1600" dirty="0" smtClean="0"/>
              <a:t>		Bugün, milyonlarca turisti ağırlayan turizm sektöründe çalışanların bir kısmı, ne Türk Kahvesinin bu yanını bilmekte, ne de turistin alışık olduğu ve talep ettiği Filtre Kahve, </a:t>
            </a:r>
            <a:r>
              <a:rPr lang="tr-TR" sz="1600" dirty="0" err="1" smtClean="0"/>
              <a:t>Espresso</a:t>
            </a:r>
            <a:r>
              <a:rPr lang="tr-TR" sz="1600" dirty="0" smtClean="0"/>
              <a:t>, </a:t>
            </a:r>
            <a:r>
              <a:rPr lang="tr-TR" sz="1600" dirty="0" err="1" smtClean="0"/>
              <a:t>Cappuccino</a:t>
            </a:r>
            <a:r>
              <a:rPr lang="tr-TR" sz="1600" dirty="0" smtClean="0"/>
              <a:t> gibi kahvelerin nasıl yapılacağını ve turist için ne kadar önemli olduğunu.</a:t>
            </a:r>
            <a:endParaRPr lang="tr-TR" sz="1600" dirty="0" smtClean="0"/>
          </a:p>
          <a:p>
            <a:pPr algn="just">
              <a:buNone/>
            </a:pPr>
            <a:r>
              <a:rPr lang="tr-TR" sz="1600" dirty="0" smtClean="0"/>
              <a:t>		Dünya Kahve Literatürüne baktığımızda, hazırlanış biçimine göre kahve çeşitleri şunlardır:</a:t>
            </a:r>
            <a:endParaRPr lang="tr-TR" sz="1600" dirty="0" smtClean="0"/>
          </a:p>
          <a:p>
            <a:pPr lvl="1" algn="just"/>
            <a:r>
              <a:rPr lang="tr-TR" sz="1600" dirty="0" smtClean="0"/>
              <a:t>Türk Kahvesi / </a:t>
            </a:r>
            <a:r>
              <a:rPr lang="tr-TR" sz="1600" dirty="0" err="1" smtClean="0"/>
              <a:t>Turkish</a:t>
            </a:r>
            <a:r>
              <a:rPr lang="tr-TR" sz="1600" dirty="0" smtClean="0"/>
              <a:t> </a:t>
            </a:r>
            <a:r>
              <a:rPr lang="tr-TR" sz="1600" dirty="0" err="1" smtClean="0"/>
              <a:t>Coffee</a:t>
            </a:r>
            <a:endParaRPr lang="tr-TR" sz="1600" dirty="0" smtClean="0"/>
          </a:p>
          <a:p>
            <a:pPr lvl="1" algn="just"/>
            <a:r>
              <a:rPr lang="tr-TR" sz="1600" dirty="0" err="1" smtClean="0"/>
              <a:t>Espresso</a:t>
            </a:r>
            <a:r>
              <a:rPr lang="tr-TR" sz="1600" dirty="0" smtClean="0"/>
              <a:t> / </a:t>
            </a:r>
            <a:r>
              <a:rPr lang="tr-TR" sz="1600" dirty="0" err="1" smtClean="0"/>
              <a:t>Espresso</a:t>
            </a:r>
            <a:endParaRPr lang="tr-TR" sz="1600" dirty="0" smtClean="0"/>
          </a:p>
          <a:p>
            <a:pPr lvl="1" algn="just"/>
            <a:r>
              <a:rPr lang="tr-TR" sz="1600" dirty="0" err="1" smtClean="0"/>
              <a:t>Cappuccino</a:t>
            </a:r>
            <a:r>
              <a:rPr lang="tr-TR" sz="1600" dirty="0" smtClean="0"/>
              <a:t> / </a:t>
            </a:r>
            <a:r>
              <a:rPr lang="tr-TR" sz="1600" dirty="0" err="1" smtClean="0"/>
              <a:t>Cappuccino</a:t>
            </a:r>
            <a:endParaRPr lang="tr-TR" sz="1600" dirty="0" smtClean="0"/>
          </a:p>
          <a:p>
            <a:pPr lvl="1" algn="just"/>
            <a:r>
              <a:rPr lang="tr-TR" sz="1600" dirty="0" smtClean="0"/>
              <a:t>Filtre Kahve / </a:t>
            </a:r>
            <a:r>
              <a:rPr lang="tr-TR" sz="1600" dirty="0" err="1" smtClean="0"/>
              <a:t>Filter</a:t>
            </a:r>
            <a:r>
              <a:rPr lang="tr-TR" sz="1600" dirty="0" smtClean="0"/>
              <a:t> </a:t>
            </a:r>
            <a:r>
              <a:rPr lang="tr-TR" sz="1600" dirty="0" err="1" smtClean="0"/>
              <a:t>Coffee</a:t>
            </a:r>
            <a:r>
              <a:rPr lang="tr-TR" sz="1600" dirty="0" smtClean="0"/>
              <a:t> / </a:t>
            </a:r>
            <a:r>
              <a:rPr lang="tr-TR" sz="1600" dirty="0" err="1" smtClean="0"/>
              <a:t>Roasted</a:t>
            </a:r>
            <a:r>
              <a:rPr lang="tr-TR" sz="1600" dirty="0" smtClean="0"/>
              <a:t> </a:t>
            </a:r>
            <a:r>
              <a:rPr lang="tr-TR" sz="1600" dirty="0" err="1" smtClean="0"/>
              <a:t>Coffe</a:t>
            </a:r>
            <a:r>
              <a:rPr lang="tr-TR" sz="1600" dirty="0" smtClean="0"/>
              <a:t> </a:t>
            </a:r>
            <a:endParaRPr lang="tr-TR" sz="1600" dirty="0" smtClean="0"/>
          </a:p>
          <a:p>
            <a:pPr lvl="1" algn="just"/>
            <a:r>
              <a:rPr lang="tr-TR" sz="1600" dirty="0" smtClean="0"/>
              <a:t>Hazır Kahve / </a:t>
            </a:r>
            <a:r>
              <a:rPr lang="tr-TR" sz="1600" dirty="0" err="1" smtClean="0"/>
              <a:t>Instant</a:t>
            </a:r>
            <a:r>
              <a:rPr lang="tr-TR" sz="1600" dirty="0" smtClean="0"/>
              <a:t> </a:t>
            </a:r>
            <a:r>
              <a:rPr lang="tr-TR" sz="1600" dirty="0" err="1" smtClean="0"/>
              <a:t>Coffe</a:t>
            </a:r>
            <a:r>
              <a:rPr lang="tr-TR" sz="1600" dirty="0" smtClean="0"/>
              <a:t> / </a:t>
            </a:r>
            <a:r>
              <a:rPr lang="tr-TR" sz="1600" dirty="0" err="1" smtClean="0"/>
              <a:t>Granülated</a:t>
            </a:r>
            <a:r>
              <a:rPr lang="tr-TR" sz="1600" dirty="0" smtClean="0"/>
              <a:t> </a:t>
            </a:r>
            <a:r>
              <a:rPr lang="tr-TR" sz="1600" dirty="0" err="1" smtClean="0"/>
              <a:t>Coffe</a:t>
            </a:r>
            <a:r>
              <a:rPr lang="tr-TR" sz="1600" dirty="0" smtClean="0"/>
              <a:t> / </a:t>
            </a:r>
            <a:r>
              <a:rPr lang="tr-TR" sz="1600" dirty="0" err="1" smtClean="0"/>
              <a:t>Dried</a:t>
            </a:r>
            <a:r>
              <a:rPr lang="tr-TR" sz="1600" dirty="0" smtClean="0"/>
              <a:t> </a:t>
            </a:r>
            <a:r>
              <a:rPr lang="tr-TR" sz="1600" dirty="0" err="1" smtClean="0"/>
              <a:t>Coffe</a:t>
            </a:r>
            <a:r>
              <a:rPr lang="tr-TR" sz="1600" dirty="0" smtClean="0"/>
              <a:t> / </a:t>
            </a:r>
            <a:r>
              <a:rPr lang="tr-TR" sz="1600" dirty="0" err="1" smtClean="0"/>
              <a:t>Soluble</a:t>
            </a:r>
            <a:r>
              <a:rPr lang="tr-TR" sz="1600" dirty="0" smtClean="0"/>
              <a:t> </a:t>
            </a:r>
            <a:r>
              <a:rPr lang="tr-TR" sz="1600" dirty="0" err="1" smtClean="0"/>
              <a:t>Coffe</a:t>
            </a:r>
            <a:endParaRPr lang="tr-TR" sz="1600" dirty="0" smtClean="0"/>
          </a:p>
          <a:p>
            <a:pPr lvl="1" algn="just"/>
            <a:r>
              <a:rPr lang="tr-TR" sz="1600" dirty="0" smtClean="0"/>
              <a:t>Donmuş Kahve / </a:t>
            </a:r>
            <a:r>
              <a:rPr lang="tr-TR" sz="1600" dirty="0" err="1" smtClean="0"/>
              <a:t>Liqued</a:t>
            </a:r>
            <a:r>
              <a:rPr lang="tr-TR" sz="1600" dirty="0" smtClean="0"/>
              <a:t> </a:t>
            </a:r>
            <a:r>
              <a:rPr lang="tr-TR" sz="1600" dirty="0" err="1" smtClean="0"/>
              <a:t>Coffee</a:t>
            </a:r>
            <a:endParaRPr lang="tr-TR" sz="16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554162"/>
            <a:ext cx="8812088" cy="4525963"/>
          </a:xfrm>
        </p:spPr>
        <p:txBody>
          <a:bodyPr>
            <a:normAutofit lnSpcReduction="10000"/>
          </a:bodyPr>
          <a:lstStyle/>
          <a:p>
            <a:pPr algn="just">
              <a:buNone/>
            </a:pPr>
            <a:r>
              <a:rPr lang="tr-TR" sz="1600" dirty="0" smtClean="0"/>
              <a:t>		Hiçbir kahve toplumundaki Gastronomi İşletmelerinde hazır kahvenin kullanım yeri olmamalıdır. Çünkü hazır kahve, kahvenin kendisi değil, suyu uçurulmuş granül halidir. Nasıl ki, bir gastronomi işletmesinde hazır çorba ile servis yapılmaz ise, kahve de hazır kahve paketleriyle servis yapılmaz.</a:t>
            </a:r>
            <a:endParaRPr lang="tr-TR" sz="1600" dirty="0" smtClean="0"/>
          </a:p>
          <a:p>
            <a:pPr algn="just">
              <a:buNone/>
            </a:pPr>
            <a:r>
              <a:rPr lang="tr-TR" sz="1600" dirty="0" smtClean="0"/>
              <a:t>		</a:t>
            </a:r>
            <a:r>
              <a:rPr lang="tr-TR" sz="1600" b="1" dirty="0" smtClean="0"/>
              <a:t>Filtre kahve için Kavrulmuş Kahve </a:t>
            </a:r>
            <a:r>
              <a:rPr lang="tr-TR" sz="1600" dirty="0" smtClean="0"/>
              <a:t>(</a:t>
            </a:r>
            <a:r>
              <a:rPr lang="tr-TR" sz="1600" dirty="0" err="1" smtClean="0"/>
              <a:t>Roasted</a:t>
            </a:r>
            <a:r>
              <a:rPr lang="tr-TR" sz="1600" dirty="0" smtClean="0"/>
              <a:t> </a:t>
            </a:r>
            <a:r>
              <a:rPr lang="tr-TR" sz="1600" dirty="0" err="1" smtClean="0"/>
              <a:t>Coffee</a:t>
            </a:r>
            <a:r>
              <a:rPr lang="tr-TR" sz="1600" dirty="0" smtClean="0"/>
              <a:t>) tanımlaması Batı Avrupa ülkelerinde kullanılmaktadır. Fakat İtalyan’lar, </a:t>
            </a:r>
            <a:r>
              <a:rPr lang="tr-TR" sz="1600" dirty="0" err="1" smtClean="0"/>
              <a:t>espresso</a:t>
            </a:r>
            <a:r>
              <a:rPr lang="tr-TR" sz="1600" dirty="0" smtClean="0"/>
              <a:t> kahveye </a:t>
            </a:r>
            <a:r>
              <a:rPr lang="tr-TR" sz="1600" dirty="0" err="1" smtClean="0"/>
              <a:t>Roasted</a:t>
            </a:r>
            <a:r>
              <a:rPr lang="tr-TR" sz="1600" dirty="0" smtClean="0"/>
              <a:t> </a:t>
            </a:r>
            <a:r>
              <a:rPr lang="tr-TR" sz="1600" dirty="0" err="1" smtClean="0"/>
              <a:t>Coffee</a:t>
            </a:r>
            <a:r>
              <a:rPr lang="tr-TR" sz="1600" dirty="0" smtClean="0"/>
              <a:t> dedikleri için, karışıklık olamaması bakımından Filtre Kahve (</a:t>
            </a:r>
            <a:r>
              <a:rPr lang="tr-TR" sz="1600" dirty="0" err="1" smtClean="0"/>
              <a:t>Filter</a:t>
            </a:r>
            <a:r>
              <a:rPr lang="tr-TR" sz="1600" dirty="0" smtClean="0"/>
              <a:t> </a:t>
            </a:r>
            <a:r>
              <a:rPr lang="tr-TR" sz="1600" dirty="0" err="1" smtClean="0"/>
              <a:t>Coffee</a:t>
            </a:r>
            <a:r>
              <a:rPr lang="tr-TR" sz="1600" dirty="0" smtClean="0"/>
              <a:t>) tanımı kullanılmalıdır. Filtre yerine Süzme kelimsi Türkçe dil bilgisi bakımından daha doğru olmakla birlikte, Filtre sözcüğü artık </a:t>
            </a:r>
            <a:r>
              <a:rPr lang="tr-TR" sz="1600" dirty="0" err="1" smtClean="0"/>
              <a:t>Türkçe’ye</a:t>
            </a:r>
            <a:r>
              <a:rPr lang="tr-TR" sz="1600" dirty="0" smtClean="0"/>
              <a:t> girmiş bulunmaktadır.</a:t>
            </a:r>
            <a:endParaRPr lang="tr-TR" sz="1600" dirty="0" smtClean="0"/>
          </a:p>
          <a:p>
            <a:pPr algn="just">
              <a:buNone/>
            </a:pPr>
            <a:r>
              <a:rPr lang="tr-TR" sz="1600" dirty="0" smtClean="0"/>
              <a:t>		</a:t>
            </a:r>
            <a:r>
              <a:rPr lang="tr-TR" sz="1600" b="1" dirty="0" smtClean="0"/>
              <a:t>Moka,</a:t>
            </a:r>
            <a:r>
              <a:rPr lang="tr-TR" sz="1600" dirty="0" smtClean="0"/>
              <a:t> kahve literatüründe Arabistan’ın </a:t>
            </a:r>
            <a:r>
              <a:rPr lang="tr-TR" sz="1600" dirty="0" err="1" smtClean="0"/>
              <a:t>Mokka</a:t>
            </a:r>
            <a:r>
              <a:rPr lang="tr-TR" sz="1600" dirty="0" smtClean="0"/>
              <a:t> kentinde yetişen (artık yetişmiyor) kahve çekirdeklerine verilen addır. </a:t>
            </a:r>
            <a:r>
              <a:rPr lang="tr-TR" sz="1600" b="1" dirty="0" err="1" smtClean="0"/>
              <a:t>Espresso</a:t>
            </a:r>
            <a:r>
              <a:rPr lang="tr-TR" sz="1600" b="1" dirty="0" smtClean="0"/>
              <a:t> </a:t>
            </a:r>
            <a:r>
              <a:rPr lang="tr-TR" sz="1600" dirty="0" smtClean="0"/>
              <a:t>için kullanılması gereken miktar fincan başına 7 </a:t>
            </a:r>
            <a:r>
              <a:rPr lang="tr-TR" sz="1600" dirty="0" err="1" smtClean="0"/>
              <a:t>gr’dır</a:t>
            </a:r>
            <a:r>
              <a:rPr lang="tr-TR" sz="1600" dirty="0" smtClean="0"/>
              <a:t>. </a:t>
            </a:r>
            <a:r>
              <a:rPr lang="tr-TR" sz="1600" dirty="0" err="1" smtClean="0"/>
              <a:t>Espresso</a:t>
            </a:r>
            <a:r>
              <a:rPr lang="tr-TR" sz="1600" dirty="0" smtClean="0"/>
              <a:t>’ </a:t>
            </a:r>
            <a:r>
              <a:rPr lang="tr-TR" sz="1600" dirty="0" err="1" smtClean="0"/>
              <a:t>nun</a:t>
            </a:r>
            <a:r>
              <a:rPr lang="tr-TR" sz="1600" dirty="0" smtClean="0"/>
              <a:t> üzerine krema  konulması halinde “Türk usulü” </a:t>
            </a:r>
            <a:r>
              <a:rPr lang="tr-TR" sz="1600" dirty="0" err="1" smtClean="0"/>
              <a:t>Cappuccino</a:t>
            </a:r>
            <a:r>
              <a:rPr lang="tr-TR" sz="1600" dirty="0" smtClean="0"/>
              <a:t> yapılmış olur. Böyle bir </a:t>
            </a:r>
            <a:r>
              <a:rPr lang="tr-TR" sz="1600" dirty="0" err="1" smtClean="0"/>
              <a:t>espresso</a:t>
            </a:r>
            <a:r>
              <a:rPr lang="tr-TR" sz="1600" dirty="0" smtClean="0"/>
              <a:t>, ne de </a:t>
            </a:r>
            <a:r>
              <a:rPr lang="tr-TR" sz="1600" dirty="0" err="1" smtClean="0"/>
              <a:t>cappuccino</a:t>
            </a:r>
            <a:r>
              <a:rPr lang="tr-TR" sz="1600" dirty="0" smtClean="0"/>
              <a:t> vardır. </a:t>
            </a:r>
            <a:r>
              <a:rPr lang="tr-TR" sz="1600" dirty="0" err="1" smtClean="0"/>
              <a:t>Cappuccino</a:t>
            </a:r>
            <a:r>
              <a:rPr lang="tr-TR" sz="1600" dirty="0" smtClean="0"/>
              <a:t> hazırlamak için bir kahve fincanının 1/3’ </a:t>
            </a:r>
            <a:r>
              <a:rPr lang="tr-TR" sz="1600" dirty="0" err="1" smtClean="0"/>
              <a:t>lik</a:t>
            </a:r>
            <a:r>
              <a:rPr lang="tr-TR" sz="1600" dirty="0" smtClean="0"/>
              <a:t> kısmına duble </a:t>
            </a:r>
            <a:r>
              <a:rPr lang="tr-TR" sz="1600" dirty="0" err="1" smtClean="0"/>
              <a:t>espresso</a:t>
            </a:r>
            <a:r>
              <a:rPr lang="tr-TR" sz="1600" dirty="0" smtClean="0"/>
              <a:t>, 1/3’lük kısmına buhar ile köpürtülmüş sütün sıvı kısmı, 1/3’lük kısmına da sütün köpüğü konur. </a:t>
            </a:r>
            <a:r>
              <a:rPr lang="tr-TR" sz="1600" dirty="0" err="1" smtClean="0"/>
              <a:t>Cappucino</a:t>
            </a:r>
            <a:r>
              <a:rPr lang="tr-TR" sz="1600" dirty="0" smtClean="0"/>
              <a:t> bazlı hazırlanan tüm versiyonlar, bir kokteyl gibi çeşitlendirilebilir. Bu, barmenin zevkine kalmış bir şeydir. </a:t>
            </a:r>
            <a:r>
              <a:rPr lang="tr-TR" sz="1600" dirty="0" err="1" smtClean="0"/>
              <a:t>Cappuccinoyu</a:t>
            </a:r>
            <a:r>
              <a:rPr lang="tr-TR" sz="1600" dirty="0" smtClean="0"/>
              <a:t>, biraz fazla süt ile yapar ve cam bardakta sunarsa “</a:t>
            </a:r>
            <a:r>
              <a:rPr lang="tr-TR" sz="1600" dirty="0" err="1" smtClean="0"/>
              <a:t>Cafe</a:t>
            </a:r>
            <a:r>
              <a:rPr lang="tr-TR" sz="1600" dirty="0" smtClean="0"/>
              <a:t> </a:t>
            </a:r>
            <a:r>
              <a:rPr lang="tr-TR" sz="1600" dirty="0" err="1" smtClean="0"/>
              <a:t>Latte</a:t>
            </a:r>
            <a:r>
              <a:rPr lang="tr-TR" sz="1600" dirty="0" smtClean="0"/>
              <a:t>” olur, </a:t>
            </a:r>
            <a:r>
              <a:rPr lang="tr-TR" sz="1600" dirty="0" err="1" smtClean="0"/>
              <a:t>Latte’nin</a:t>
            </a:r>
            <a:r>
              <a:rPr lang="tr-TR" sz="1600" dirty="0" smtClean="0"/>
              <a:t> içerisine çikolata şurubu koyarsa </a:t>
            </a:r>
            <a:r>
              <a:rPr lang="tr-TR" sz="1600" dirty="0" err="1" smtClean="0"/>
              <a:t>Mokha</a:t>
            </a:r>
            <a:r>
              <a:rPr lang="tr-TR" sz="1600" dirty="0" smtClean="0"/>
              <a:t> olur vs.</a:t>
            </a:r>
            <a:endParaRPr lang="tr-TR" sz="16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832648"/>
          </a:xfrm>
        </p:spPr>
        <p:txBody>
          <a:bodyPr>
            <a:normAutofit/>
          </a:bodyPr>
          <a:lstStyle/>
          <a:p>
            <a:pPr algn="just">
              <a:buNone/>
            </a:pPr>
            <a:r>
              <a:rPr lang="tr-TR" sz="1600" b="1" dirty="0" smtClean="0"/>
              <a:t>	Kahve Türleri:</a:t>
            </a:r>
            <a:endParaRPr lang="tr-TR" sz="1600" dirty="0" smtClean="0"/>
          </a:p>
          <a:p>
            <a:pPr algn="just">
              <a:buNone/>
            </a:pPr>
            <a:r>
              <a:rPr lang="tr-TR" sz="1600" b="1" dirty="0" smtClean="0"/>
              <a:t>		Türk Kahvesi.</a:t>
            </a:r>
            <a:r>
              <a:rPr lang="tr-TR" sz="1600" dirty="0" smtClean="0"/>
              <a:t> Bütün Dünya’da </a:t>
            </a:r>
            <a:r>
              <a:rPr lang="tr-TR" sz="1600" dirty="0" err="1" smtClean="0"/>
              <a:t>Turkish</a:t>
            </a:r>
            <a:r>
              <a:rPr lang="tr-TR" sz="1600" dirty="0" smtClean="0"/>
              <a:t> </a:t>
            </a:r>
            <a:r>
              <a:rPr lang="tr-TR" sz="1600" dirty="0" err="1" smtClean="0"/>
              <a:t>Mocca</a:t>
            </a:r>
            <a:r>
              <a:rPr lang="tr-TR" sz="1600" dirty="0" smtClean="0"/>
              <a:t> diye bilinen Türk Kahvesi, özel değirmende çekilmiş çok ince toz halindeki kahve ile hazırlanır. Tabanı geniş ağzı dar cezvelerde pişirilir. Küçük fincanda çok sıcak ve bol köpüklü olarak servis edilir. </a:t>
            </a:r>
            <a:endParaRPr lang="tr-TR" sz="1600" dirty="0" smtClean="0"/>
          </a:p>
          <a:p>
            <a:pPr algn="just">
              <a:buNone/>
            </a:pPr>
            <a:r>
              <a:rPr lang="tr-TR" sz="1600" b="1" dirty="0" smtClean="0"/>
              <a:t>	Hazırlanışı</a:t>
            </a:r>
            <a:endParaRPr lang="tr-TR" sz="1600" b="1" dirty="0" smtClean="0"/>
          </a:p>
          <a:p>
            <a:pPr algn="just">
              <a:buNone/>
            </a:pPr>
            <a:r>
              <a:rPr lang="tr-TR" sz="1600" b="1" dirty="0" smtClean="0"/>
              <a:t>		</a:t>
            </a:r>
            <a:r>
              <a:rPr lang="tr-TR" sz="1600" dirty="0" smtClean="0"/>
              <a:t>Cezveye ölçülerek taze su konur.</a:t>
            </a:r>
            <a:endParaRPr lang="tr-TR" sz="1600" dirty="0" smtClean="0"/>
          </a:p>
          <a:p>
            <a:pPr algn="just">
              <a:buNone/>
            </a:pPr>
            <a:r>
              <a:rPr lang="tr-TR" sz="1600" b="1" dirty="0" smtClean="0"/>
              <a:t>		</a:t>
            </a:r>
            <a:r>
              <a:rPr lang="tr-TR" sz="1600" dirty="0" smtClean="0"/>
              <a:t>Arzuya göre şeker ve her fincan için bir kahve kaşığı kahve konur.</a:t>
            </a:r>
            <a:endParaRPr lang="tr-TR" sz="1600" dirty="0" smtClean="0"/>
          </a:p>
          <a:p>
            <a:pPr algn="just">
              <a:buNone/>
            </a:pPr>
            <a:r>
              <a:rPr lang="tr-TR" sz="1600" b="1" dirty="0" smtClean="0"/>
              <a:t>		</a:t>
            </a:r>
            <a:r>
              <a:rPr lang="tr-TR" sz="1600" dirty="0" smtClean="0"/>
              <a:t>Cezve hafif ateşe oturtulur, karıştırılarak kaşık cezveden çıkartılır.</a:t>
            </a:r>
            <a:endParaRPr lang="tr-TR" sz="1600" dirty="0" smtClean="0"/>
          </a:p>
          <a:p>
            <a:pPr algn="just">
              <a:buNone/>
            </a:pPr>
            <a:r>
              <a:rPr lang="tr-TR" sz="1600" b="1" dirty="0" smtClean="0"/>
              <a:t>		</a:t>
            </a:r>
            <a:r>
              <a:rPr lang="tr-TR" sz="1600" dirty="0" smtClean="0"/>
              <a:t>Kahve kabarmaya başlayınca birkaç kere ateşten çekilerek cezvenin dibi ocağa hafifçe vurulur ve tekrar ateşe konulur.</a:t>
            </a:r>
            <a:endParaRPr lang="tr-TR" sz="1600" dirty="0" smtClean="0"/>
          </a:p>
          <a:p>
            <a:pPr algn="just">
              <a:buNone/>
            </a:pPr>
            <a:r>
              <a:rPr lang="tr-TR" sz="1600" b="1" dirty="0" smtClean="0"/>
              <a:t>		</a:t>
            </a:r>
            <a:r>
              <a:rPr lang="tr-TR" sz="1600" dirty="0" smtClean="0"/>
              <a:t>Pişince kaynayıp köpüğü kaçmadan küçük fincana/</a:t>
            </a:r>
            <a:r>
              <a:rPr lang="tr-TR" sz="1600" dirty="0" err="1" smtClean="0"/>
              <a:t>lara</a:t>
            </a:r>
            <a:r>
              <a:rPr lang="tr-TR" sz="1600" dirty="0" smtClean="0"/>
              <a:t> boşaltılır ve cezve tekrar ateşe konup kaynatılır. </a:t>
            </a:r>
            <a:endParaRPr lang="tr-TR" sz="1600" dirty="0" smtClean="0"/>
          </a:p>
          <a:p>
            <a:pPr algn="just">
              <a:buNone/>
            </a:pPr>
            <a:r>
              <a:rPr lang="tr-TR" sz="1600" b="1" dirty="0" smtClean="0"/>
              <a:t>		</a:t>
            </a:r>
            <a:r>
              <a:rPr lang="tr-TR" sz="1600" dirty="0" smtClean="0"/>
              <a:t>Kalan kahve de, fincana/</a:t>
            </a:r>
            <a:r>
              <a:rPr lang="tr-TR" sz="1600" dirty="0" err="1" smtClean="0"/>
              <a:t>lara</a:t>
            </a:r>
            <a:r>
              <a:rPr lang="tr-TR" sz="1600" dirty="0" smtClean="0"/>
              <a:t> boşaltılarak hemen servis edilir.</a:t>
            </a:r>
            <a:endParaRPr lang="tr-TR" sz="1600" dirty="0" smtClean="0"/>
          </a:p>
          <a:p>
            <a:pPr algn="just">
              <a:buNone/>
            </a:pPr>
            <a:r>
              <a:rPr lang="tr-TR" sz="1600" b="1" dirty="0" smtClean="0"/>
              <a:t>	Not:</a:t>
            </a:r>
            <a:r>
              <a:rPr lang="tr-TR" sz="1600" dirty="0" smtClean="0"/>
              <a:t> Türk kahvesi fincana yüksekten dökülmez. Cezvenin ince uzun ağız kısmı fincanın dibine iyice yaklaştırılır. İkinci döküm sırasında da aynı şekilde hareket edilir. Aksi halde, kahvenin köpüğü kaçar. Türk kahvesi yemekten hemen sonra servis ediliyorsa Türk lokumu ile ve yanında bir bardak soğuk su ile sunulur.</a:t>
            </a:r>
            <a:endParaRPr lang="tr-TR" sz="16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260648"/>
            <a:ext cx="8991600" cy="6597352"/>
          </a:xfrm>
        </p:spPr>
        <p:txBody>
          <a:bodyPr>
            <a:normAutofit/>
          </a:bodyPr>
          <a:lstStyle/>
          <a:p>
            <a:pPr algn="just">
              <a:buNone/>
            </a:pPr>
            <a:r>
              <a:rPr lang="tr-TR" sz="1600" b="1" dirty="0" smtClean="0"/>
              <a:t>		Filtre Kahve.</a:t>
            </a:r>
            <a:r>
              <a:rPr lang="tr-TR" sz="1600" dirty="0" smtClean="0"/>
              <a:t> Filtre kahve hazırlamanın esası, sıcak suyun filtre içindeki kahve üzerine dökülmesi ve filtreden süzülerek aşağıdaki kapta biriktirilmesidir. En yaygın kabul gören ve kullanılan kahve türüdür.</a:t>
            </a:r>
            <a:endParaRPr lang="tr-TR" sz="1600" dirty="0" smtClean="0"/>
          </a:p>
          <a:p>
            <a:pPr algn="just">
              <a:buNone/>
            </a:pPr>
            <a:r>
              <a:rPr lang="tr-TR" sz="1600" b="1" dirty="0" smtClean="0"/>
              <a:t>		Türk Kahvesi ve </a:t>
            </a:r>
            <a:r>
              <a:rPr lang="tr-TR" sz="1600" b="1" dirty="0" err="1" smtClean="0"/>
              <a:t>Espresso</a:t>
            </a:r>
            <a:r>
              <a:rPr lang="tr-TR" sz="1600" b="1" dirty="0" smtClean="0"/>
              <a:t>. </a:t>
            </a:r>
            <a:r>
              <a:rPr lang="tr-TR" sz="1600" dirty="0" smtClean="0"/>
              <a:t>İtalyanların geleneksel içeceği olan </a:t>
            </a:r>
            <a:r>
              <a:rPr lang="tr-TR" sz="1600" dirty="0" err="1" smtClean="0"/>
              <a:t>Espresso’nun</a:t>
            </a:r>
            <a:r>
              <a:rPr lang="tr-TR" sz="1600" dirty="0" smtClean="0"/>
              <a:t> Türk Kahvesi ile olan benzerliğini hiç düşündünüz mü? Her iki kahve de koyu kavruktur. Bu nedenle sert içimlidir. Tiryakisi olanlar ancak şekersiz içebilir. Fincanları küçüktür. Kahvenin üzerindeki köpüğü (kreması) en önemli ayrıntısıdır. Hazırlanırken içilirken kendine has seremonisi vardır. Birçok benzerliği ve ortak yanları olan iki kahvenin bu yakınlığı, Kahvenin tarihteki serüveninde yatmaktadır.</a:t>
            </a:r>
            <a:endParaRPr lang="tr-TR" sz="1600" dirty="0" smtClean="0"/>
          </a:p>
          <a:p>
            <a:pPr algn="just">
              <a:buNone/>
            </a:pPr>
            <a:r>
              <a:rPr lang="tr-TR" sz="1600" b="1" dirty="0" smtClean="0"/>
              <a:t>		</a:t>
            </a:r>
            <a:r>
              <a:rPr lang="tr-TR" sz="1600" dirty="0" smtClean="0"/>
              <a:t>1300 yıllarında ilk defa Yemen’de içecek olarak kullanılmaya başlayan kahve, 1520’lerde I. Selim’in Mısır seferinden sonra İstanbul’a getirilmiş ve Osmanlı döneminde hızla yayılıp, yaygınlaşmış. Kahve ile birlikte kahvehanelerinde yaygınlaşması, kahvenin daha çok içilmesine ve sevilmesine neden olmuş. O yıllarda kahve henüz Avrupa’da tanınmaktadır. İstanbul’u ziyaret eden gezginlerin görüp içtiği kahve, şark işi olarak bilinmektedir. </a:t>
            </a:r>
            <a:endParaRPr lang="tr-TR" sz="1600" dirty="0" smtClean="0"/>
          </a:p>
          <a:p>
            <a:pPr algn="just">
              <a:buNone/>
            </a:pPr>
            <a:r>
              <a:rPr lang="tr-TR" sz="1600" dirty="0" smtClean="0"/>
              <a:t>		Osmanlı’da kahvenin yaygınlaşması, bu işten ticaret yapmak isteyen kefeleri harekete geçirmiştir. Yemen ve İskenderiye limanlarında yüklenen kahve, gemilerle İstanbul’a getirilmektedir. Venediklilerle ticaret yapan Osmanlı tacirleri ise 1615 yılında kahvenin Venedik’e götürülmesini sağlamışlardır. Böylece, 300 yıldır sadece Şark toplumlarında içilen kahve ilk defa bir Garp toplumuna girmiştir. Türkler tarafından içildiği ve satıldığı için de ismine </a:t>
            </a:r>
            <a:r>
              <a:rPr lang="tr-TR" sz="1600" b="1" dirty="0" smtClean="0"/>
              <a:t>“Türk Kahvesi”</a:t>
            </a:r>
            <a:r>
              <a:rPr lang="tr-TR" sz="1600" dirty="0" smtClean="0"/>
              <a:t> denilmiştir. Venedik’te de rağbet görmeye başlayan Türk kahvesi, Papa VIII. </a:t>
            </a:r>
            <a:r>
              <a:rPr lang="tr-TR" sz="1600" dirty="0" err="1" smtClean="0"/>
              <a:t>Clementus</a:t>
            </a:r>
            <a:r>
              <a:rPr lang="tr-TR" sz="1600" dirty="0" smtClean="0"/>
              <a:t> tarafından, Müslüman içeceği olması nedeniyle yasaklanmıştır (1650). Oysaki kahve, bundan 16 yıl önce de VI. Murat tarafından Osmanlı’da yasaklanmış (1634), fakat 2646 yılında Şeyhülislam Mehmet </a:t>
            </a:r>
            <a:r>
              <a:rPr lang="tr-TR" sz="1600" dirty="0" err="1" smtClean="0"/>
              <a:t>Behai</a:t>
            </a:r>
            <a:r>
              <a:rPr lang="tr-TR" sz="1600" dirty="0" smtClean="0"/>
              <a:t> Efendi’nin fetvasıyla bu yasak yumuşatılmıştı. Ne Osmanlı’daki, ne de Venedik’teki yasak kalıcı olmamıştır.</a:t>
            </a:r>
            <a:endParaRPr lang="tr-TR" sz="1600" dirty="0" smtClean="0"/>
          </a:p>
          <a:p>
            <a:pPr algn="just">
              <a:buNone/>
            </a:pPr>
            <a:r>
              <a:rPr lang="tr-TR" sz="1600" b="1" dirty="0" smtClean="0"/>
              <a:t>		</a:t>
            </a:r>
            <a:endParaRPr lang="tr-TR" sz="16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268760"/>
            <a:ext cx="8812088" cy="5184576"/>
          </a:xfrm>
        </p:spPr>
        <p:txBody>
          <a:bodyPr>
            <a:normAutofit lnSpcReduction="10000"/>
          </a:bodyPr>
          <a:lstStyle/>
          <a:p>
            <a:pPr algn="just">
              <a:buNone/>
            </a:pPr>
            <a:r>
              <a:rPr lang="tr-TR" sz="1600" dirty="0" smtClean="0"/>
              <a:t>		Kahveyi ilk olarak cezvede pişip, telvesiyle, Türk usulü içen Venediklilere, 1653 yılında Fransızlarda katılmış, yaklaşık 150 yıl boyunca kahve Türk usulü pişirilip, Türk usulü fincanlarda içilmiştir. Bu arada Türk elçisi Mehmet Ağa Venediklilere, Süleyman Ağa ise Parislilere kahvenin hazırlanması ve içilmesi konusunda öncülük etmişlerdir. Kahveyi bir türlü telvesiyle içemeyen Parisliler, telveyi kahveden ayrıştırmak için çeşitli yollar denemişler, en sonunda 1838 yılında </a:t>
            </a:r>
            <a:r>
              <a:rPr lang="tr-TR" sz="1600" dirty="0" err="1" smtClean="0"/>
              <a:t>flame</a:t>
            </a:r>
            <a:r>
              <a:rPr lang="tr-TR" sz="1600" dirty="0" smtClean="0"/>
              <a:t> yakıt ile çalışan basit </a:t>
            </a:r>
            <a:r>
              <a:rPr lang="tr-TR" sz="1600" dirty="0" err="1" smtClean="0"/>
              <a:t>espresso</a:t>
            </a:r>
            <a:r>
              <a:rPr lang="tr-TR" sz="1600" dirty="0" smtClean="0"/>
              <a:t> makinesini icat etmişler. Aynı yıllarda, Fransız bilim adamlarının, kahveye süt katılmasının yararlı olduğunu belirtmeleri, sütlü kahvenin de moda olmasını sağlamıştır. Türk kahvesini artık telvesiz yapmaya başlayan Fransızlar ve İtalyanlar, basınçlı </a:t>
            </a:r>
            <a:r>
              <a:rPr lang="tr-TR" sz="1600" dirty="0" err="1" smtClean="0"/>
              <a:t>espresso</a:t>
            </a:r>
            <a:r>
              <a:rPr lang="tr-TR" sz="1600" dirty="0" smtClean="0"/>
              <a:t> makinelerini icat edip (1933) </a:t>
            </a:r>
            <a:r>
              <a:rPr lang="tr-TR" sz="1600" dirty="0" err="1" smtClean="0"/>
              <a:t>espresso</a:t>
            </a:r>
            <a:r>
              <a:rPr lang="tr-TR" sz="1600" dirty="0" smtClean="0"/>
              <a:t> ve </a:t>
            </a:r>
            <a:r>
              <a:rPr lang="tr-TR" sz="1600" dirty="0" err="1" smtClean="0"/>
              <a:t>cappuccino’yu</a:t>
            </a:r>
            <a:r>
              <a:rPr lang="tr-TR" sz="1600" dirty="0" smtClean="0"/>
              <a:t> tüm Akdeniz ülkelerinde yaygınlaşmıştır. </a:t>
            </a:r>
            <a:endParaRPr lang="tr-TR" sz="1600" dirty="0" smtClean="0"/>
          </a:p>
          <a:p>
            <a:pPr algn="just">
              <a:buNone/>
            </a:pPr>
            <a:r>
              <a:rPr lang="tr-TR" sz="1600" dirty="0" smtClean="0"/>
              <a:t>		Günümüzde Türk kahvesi, Türkiye’nin dışında, bir zamanlar Osmanlı devletinin hüküm sürdüğü topraklar olan Ortadoğu Ülkeleri, Kuzey Afrika ülkeleri ve Balkanlarda hala aynı şekilde içilmeye devam etmektedir. Türk kahvesinin ilk defa gittiği Avrupa ülkesi olan İtalya ve Fransa, Türk kahvesini telvesiz bir şekilde hazırlayarak içtiği için </a:t>
            </a:r>
            <a:r>
              <a:rPr lang="tr-TR" sz="1600" dirty="0" err="1" smtClean="0"/>
              <a:t>Espresso’yu</a:t>
            </a:r>
            <a:r>
              <a:rPr lang="tr-TR" sz="1600" dirty="0" smtClean="0"/>
              <a:t> ise önce İspanya ve Portekiz’e götürmüş, ardından da tüm dünyada kullanılacak şekilde moda olmasını sağlamışlardır. Biri Şark’lı, diğeri Garp’lı görünümde de olsa, biri doğu, biri batı kültürünün simgesi de olsa, her ikisinin de birçok ortak yanları var. En önemlisi, hangisini içerseniz için, usta birinin elinden çıktığında verdiği keyfe doyum olmaz.</a:t>
            </a:r>
            <a:endParaRPr lang="tr-TR" sz="1600" dirty="0" smtClean="0"/>
          </a:p>
          <a:p>
            <a:pPr algn="just">
              <a:buNone/>
            </a:pPr>
            <a:r>
              <a:rPr lang="tr-TR" sz="1600" dirty="0" smtClean="0"/>
              <a:t>		Ayrıca, kahve, çay vb. gibi içecekler soğuk olarak da hazırlanmaktadır. Kahvenin, beyin ve kan dolaşımını uyarıcı, zihin açıcı, uyku giderici, idrar söktürücü, hazmettirici, baş ağrılarını azaltıcı ve alkol zehirlenmelerini önleyici etkileri vardır.</a:t>
            </a:r>
            <a:endParaRPr lang="tr-TR"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Alkol ve tarihçesi</a:t>
            </a:r>
            <a:endParaRPr lang="tr-TR" dirty="0"/>
          </a:p>
        </p:txBody>
      </p:sp>
      <p:sp>
        <p:nvSpPr>
          <p:cNvPr id="3" name="2 İçerik Yer Tutucusu"/>
          <p:cNvSpPr>
            <a:spLocks noGrp="1"/>
          </p:cNvSpPr>
          <p:nvPr>
            <p:ph idx="1"/>
          </p:nvPr>
        </p:nvSpPr>
        <p:spPr>
          <a:xfrm>
            <a:off x="0" y="1554162"/>
            <a:ext cx="8991600" cy="5043190"/>
          </a:xfrm>
        </p:spPr>
        <p:txBody>
          <a:bodyPr>
            <a:normAutofit lnSpcReduction="10000"/>
          </a:bodyPr>
          <a:lstStyle/>
          <a:p>
            <a:pPr algn="just">
              <a:buNone/>
            </a:pPr>
            <a:r>
              <a:rPr lang="tr-TR" sz="1600" dirty="0" smtClean="0"/>
              <a:t>		</a:t>
            </a:r>
            <a:r>
              <a:rPr lang="tr-TR" sz="1600" b="1" dirty="0" smtClean="0"/>
              <a:t>Alkol</a:t>
            </a:r>
            <a:r>
              <a:rPr lang="tr-TR" sz="1600" dirty="0" smtClean="0"/>
              <a:t>, daha kesin bir ifadeyle </a:t>
            </a:r>
            <a:r>
              <a:rPr lang="tr-TR" sz="1600" b="1" dirty="0" smtClean="0"/>
              <a:t>etil alkol,</a:t>
            </a:r>
            <a:r>
              <a:rPr lang="tr-TR" sz="1600" dirty="0" smtClean="0"/>
              <a:t> mayalanmış şekerli sıvıların damıtılması ile elde edilen renksiz, uçucu, yanıcı ve kendine özgü kokusu olan sıvı bir maddedir. İçki olarak kullanılan etil alkolün dışında; metil, </a:t>
            </a:r>
            <a:r>
              <a:rPr lang="tr-TR" sz="1600" dirty="0" err="1" smtClean="0"/>
              <a:t>propil</a:t>
            </a:r>
            <a:r>
              <a:rPr lang="tr-TR" sz="1600" dirty="0" smtClean="0"/>
              <a:t>, </a:t>
            </a:r>
            <a:r>
              <a:rPr lang="tr-TR" sz="1600" dirty="0" err="1" smtClean="0"/>
              <a:t>butil</a:t>
            </a:r>
            <a:r>
              <a:rPr lang="tr-TR" sz="1600" dirty="0" smtClean="0"/>
              <a:t> ve benzerleri gibi sanayide kullanılan zehirli alkoller de vardır.</a:t>
            </a:r>
            <a:endParaRPr lang="tr-TR" sz="1600" dirty="0" smtClean="0"/>
          </a:p>
          <a:p>
            <a:pPr algn="just">
              <a:buNone/>
            </a:pPr>
            <a:r>
              <a:rPr lang="tr-TR" sz="1600" dirty="0" smtClean="0"/>
              <a:t>		Alkolün bulunuşu tarih öncesi devirlere uzanır. Meyve ve sebzelerde doğal olarak oluşan alkolün, tarih öncesi insanların bunları yemesiyle tesadüfen bulunduğu sanılmaktadır. İlk alkollü içkinin nerede ve ne zaman yapıldığı kesin olarak  bilinmemekle birlikte, M.Ö. 8000 yıllarında Mezopotamya’da yaşayan kavimler tarafından bilindiği, yazılı tarihsel kaynaklardan anlaşılmaktadır. Daha sonraları eski Mısırlılar ve eski Yunanlılar tarafından kullanıldığı çeşitli belge ve kaynaklarla kesindir. İlk alkollü içkinin bira mı, şarap mı veya başka bir içki mi olduğu bilinmese de, insanlar tarafından binlerce yıldır kullanıldığı ve içildiği açıktır. Bazı kaynaklar, eski Mısırlıların alkol </a:t>
            </a:r>
            <a:r>
              <a:rPr lang="tr-TR" sz="1600" dirty="0" err="1" smtClean="0"/>
              <a:t>damıtımını</a:t>
            </a:r>
            <a:r>
              <a:rPr lang="tr-TR" sz="1600" dirty="0" smtClean="0"/>
              <a:t> bildiklerini söylemektedir. Çin yazılı kaynaklarında da M.Ö.1000 yıllarında pirinçten elde edilen konsantre edilmiş kuvvetli içkiden söz edilmektedir.</a:t>
            </a:r>
            <a:endParaRPr lang="tr-TR" sz="1600" dirty="0" smtClean="0"/>
          </a:p>
          <a:p>
            <a:pPr algn="just">
              <a:buNone/>
            </a:pPr>
            <a:r>
              <a:rPr lang="tr-TR" sz="1600" dirty="0" smtClean="0"/>
              <a:t>		Alkol, dilimize ve batı dillerine Arapça’ dan girmiş bir kelimedir. 8. yüzyılda, bir Arap </a:t>
            </a:r>
            <a:r>
              <a:rPr lang="tr-TR" sz="1600" dirty="0" err="1" smtClean="0"/>
              <a:t>alkemisti</a:t>
            </a:r>
            <a:r>
              <a:rPr lang="tr-TR" sz="1600" dirty="0" smtClean="0"/>
              <a:t> olan </a:t>
            </a:r>
            <a:r>
              <a:rPr lang="tr-TR" sz="1600" dirty="0" err="1" smtClean="0"/>
              <a:t>Jabir</a:t>
            </a:r>
            <a:r>
              <a:rPr lang="tr-TR" sz="1600" dirty="0" smtClean="0"/>
              <a:t> </a:t>
            </a:r>
            <a:r>
              <a:rPr lang="tr-TR" sz="1600" dirty="0" err="1" smtClean="0"/>
              <a:t>İbn</a:t>
            </a:r>
            <a:r>
              <a:rPr lang="tr-TR" sz="1600" dirty="0" smtClean="0"/>
              <a:t> </a:t>
            </a:r>
            <a:r>
              <a:rPr lang="tr-TR" sz="1600" dirty="0" err="1" smtClean="0"/>
              <a:t>Hayyan</a:t>
            </a:r>
            <a:r>
              <a:rPr lang="tr-TR" sz="1600" dirty="0" smtClean="0"/>
              <a:t>, şaraptan alkol </a:t>
            </a:r>
            <a:r>
              <a:rPr lang="tr-TR" sz="1600" dirty="0" err="1" smtClean="0"/>
              <a:t>damıtımını</a:t>
            </a:r>
            <a:r>
              <a:rPr lang="tr-TR" sz="1600" dirty="0" smtClean="0"/>
              <a:t> uzun ve detaylı olarak yazmıştır. Dilimize imbik olarak giren Arapça kökenli “al </a:t>
            </a:r>
            <a:r>
              <a:rPr lang="tr-TR" sz="1600" dirty="0" err="1" smtClean="0"/>
              <a:t>inbig</a:t>
            </a:r>
            <a:r>
              <a:rPr lang="tr-TR" sz="1600" dirty="0" smtClean="0"/>
              <a:t>”, Arapların İspanya’yı fethetmeleriyle önce İspanya’ ya, daha sonraları da bütün Avrupa’ya yayılmıştır. Zamanla şekil ve dizayn değiştirerek şimdiki şeklini alan imbik, günümüzde de aynı şekilde kullanılmaktadır. </a:t>
            </a:r>
            <a:r>
              <a:rPr lang="tr-TR" sz="1600" b="1" dirty="0" smtClean="0"/>
              <a:t>İmbik </a:t>
            </a:r>
            <a:r>
              <a:rPr lang="tr-TR" sz="1600" dirty="0" smtClean="0"/>
              <a:t>(Pot </a:t>
            </a:r>
            <a:r>
              <a:rPr lang="tr-TR" sz="1600" dirty="0" err="1" smtClean="0"/>
              <a:t>Still</a:t>
            </a:r>
            <a:r>
              <a:rPr lang="tr-TR" sz="1600" dirty="0" smtClean="0"/>
              <a:t>), </a:t>
            </a:r>
            <a:r>
              <a:rPr lang="tr-TR" sz="1600" dirty="0" err="1" smtClean="0"/>
              <a:t>fermante</a:t>
            </a:r>
            <a:r>
              <a:rPr lang="tr-TR" sz="1600" dirty="0" smtClean="0"/>
              <a:t> olmuş yani mayalanmış şekerli sıvıların içinde kaynatılarak buhara dönüştürülmesi ve daha sonra da oluşan buharın (alkolün) soğutulmuş bir bölümünden geçirilerek tekrar sıvı hale getirilmesiyle alkol elde etmek için kullanılan, bakırdan yapılmış aygıttır.</a:t>
            </a:r>
            <a:endParaRPr lang="tr-TR" sz="16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700808"/>
            <a:ext cx="8686800" cy="4379317"/>
          </a:xfrm>
        </p:spPr>
        <p:txBody>
          <a:bodyPr>
            <a:normAutofit/>
          </a:bodyPr>
          <a:lstStyle/>
          <a:p>
            <a:pPr algn="just">
              <a:buNone/>
            </a:pPr>
            <a:r>
              <a:rPr lang="tr-TR" sz="1600" b="1" dirty="0" smtClean="0"/>
              <a:t>	Kakao</a:t>
            </a:r>
            <a:endParaRPr lang="tr-TR" sz="1600" b="1" dirty="0" smtClean="0"/>
          </a:p>
          <a:p>
            <a:pPr algn="just">
              <a:buNone/>
            </a:pPr>
            <a:r>
              <a:rPr lang="tr-TR" sz="1600" b="1" dirty="0" smtClean="0"/>
              <a:t>		</a:t>
            </a:r>
            <a:r>
              <a:rPr lang="tr-TR" sz="1600" dirty="0" smtClean="0"/>
              <a:t>Kolağacı ailesindendir. Güney Amerika’nın tropik bölgelerinde yetişir. Mayalar ve </a:t>
            </a:r>
            <a:r>
              <a:rPr lang="tr-TR" sz="1600" dirty="0" err="1" smtClean="0"/>
              <a:t>Aztekler</a:t>
            </a:r>
            <a:r>
              <a:rPr lang="tr-TR" sz="1600" dirty="0" smtClean="0"/>
              <a:t> zamanından beri kullanılmaktadır. Toz kakao, su ve süt ile sıcak ve soğuk olarak hazırlanabilir. Yeterli miktarda kakao, kaynatılmış su veya süt ile karıştırılarak, ya da birlikte kaynatılarak hazırlanır ve servis edilir. </a:t>
            </a:r>
            <a:endParaRPr lang="tr-TR" sz="1600" dirty="0" smtClean="0"/>
          </a:p>
          <a:p>
            <a:pPr algn="just">
              <a:buNone/>
            </a:pPr>
            <a:r>
              <a:rPr lang="tr-TR" sz="1600" b="1" dirty="0" smtClean="0"/>
              <a:t>	Salep</a:t>
            </a:r>
            <a:endParaRPr lang="tr-TR" sz="1600" b="1" dirty="0" smtClean="0"/>
          </a:p>
          <a:p>
            <a:pPr algn="just">
              <a:buNone/>
            </a:pPr>
            <a:r>
              <a:rPr lang="tr-TR" sz="1600" b="1" dirty="0" smtClean="0"/>
              <a:t>		</a:t>
            </a:r>
            <a:r>
              <a:rPr lang="tr-TR" sz="1600" dirty="0" smtClean="0"/>
              <a:t>Salepgiller familyasının çeşitli türlerinin kökten çıkan yan yumruları kesilir, yıkanır ve temizlenir. Daha sonra, haşlama-kurutma-öğütme işlemlerinden geçirilerek toz haline gelen salep; şeker, süt ya da su ile salep güğümünde kaynatılır. Üzerine toz tarçın veya rendelenmiş zencefil serpilerek servise sunulur. Kış aylarında özellikle talep edilen bir içecek türüdür. Yanında su ile servisi yapılmalıdır.</a:t>
            </a:r>
            <a:endParaRPr lang="tr-TR" sz="1600" b="1" dirty="0" smtClean="0"/>
          </a:p>
          <a:p>
            <a:pPr algn="just">
              <a:buNone/>
            </a:pPr>
            <a:r>
              <a:rPr lang="tr-TR" sz="1600" b="1" dirty="0" smtClean="0"/>
              <a:t>		</a:t>
            </a:r>
            <a:endParaRPr lang="tr-TR" sz="16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p:txBody>
          <a:bodyPr/>
          <a:p>
            <a:r>
              <a:rPr lang="tr-TR" sz="1400" dirty="0" smtClean="0">
                <a:solidFill>
                  <a:sysClr val="windowText" lastClr="000000"/>
                </a:solidFill>
                <a:latin typeface="Arial" panose="020B0604020202020204" pitchFamily="34" charset="0"/>
                <a:ea typeface="+mn-ea"/>
                <a:cs typeface="Arial" panose="020B0604020202020204" pitchFamily="34" charset="0"/>
                <a:sym typeface="+mn-ea"/>
              </a:rPr>
              <a:t>Alptekin Sökmen, Yiyecek İçecek Hizmetleri Yönetimi ve İşletmeciliği, Detay Yayıncılık, 2005,s, 1-304</a:t>
            </a:r>
            <a:endParaRPr lang="tr-TR" sz="1400" dirty="0">
              <a:latin typeface="Arial" panose="020B0604020202020204" pitchFamily="34" charset="0"/>
              <a:cs typeface="Arial" panose="020B0604020202020204" pitchFamily="34" charset="0"/>
            </a:endParaRP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64704"/>
            <a:ext cx="8991600" cy="6093296"/>
          </a:xfrm>
        </p:spPr>
        <p:txBody>
          <a:bodyPr>
            <a:normAutofit/>
          </a:bodyPr>
          <a:lstStyle/>
          <a:p>
            <a:pPr algn="just">
              <a:buNone/>
            </a:pPr>
            <a:r>
              <a:rPr lang="tr-TR" sz="1600" dirty="0" smtClean="0"/>
              <a:t>		İmbikler, bakır maddenin ısıyı daha eşit ve düzenli yayması özelliğinden ve esnekliğinden dolayı bakırdan yapılırlar. Belki içi kalaylıdır diye düşünülebilir ama aslında hiçbir zaman kalaylanmazlar.</a:t>
            </a:r>
            <a:endParaRPr lang="tr-TR" sz="1600" dirty="0" smtClean="0"/>
          </a:p>
          <a:p>
            <a:pPr algn="just">
              <a:buNone/>
            </a:pPr>
            <a:r>
              <a:rPr lang="tr-TR" sz="1600" dirty="0" smtClean="0"/>
              <a:t>		İngilizce söylenişiyle “Pot-</a:t>
            </a:r>
            <a:r>
              <a:rPr lang="tr-TR" sz="1600" dirty="0" err="1" smtClean="0"/>
              <a:t>Still</a:t>
            </a:r>
            <a:r>
              <a:rPr lang="tr-TR" sz="1600" dirty="0" smtClean="0"/>
              <a:t>” olarak bilinen klasik imbikten başka; bir de “Patent </a:t>
            </a:r>
            <a:r>
              <a:rPr lang="tr-TR" sz="1600" dirty="0" err="1" smtClean="0"/>
              <a:t>Sill</a:t>
            </a:r>
            <a:r>
              <a:rPr lang="tr-TR" sz="1600" dirty="0" smtClean="0"/>
              <a:t>” denilen, sürekli kullanılan ve çok ekonomik olan, başka bir aygıt da alkol üretiminde kullanılmaktadır. Bu son sözünü ettiğimiz </a:t>
            </a:r>
            <a:r>
              <a:rPr lang="tr-TR" sz="1600" dirty="0" err="1" smtClean="0"/>
              <a:t>damıtım</a:t>
            </a:r>
            <a:r>
              <a:rPr lang="tr-TR" sz="1600" dirty="0" smtClean="0"/>
              <a:t> aygıtı, İrlandalı “</a:t>
            </a:r>
            <a:r>
              <a:rPr lang="tr-TR" sz="1600" dirty="0" err="1" smtClean="0"/>
              <a:t>Aeneas</a:t>
            </a:r>
            <a:r>
              <a:rPr lang="tr-TR" sz="1600" dirty="0" smtClean="0"/>
              <a:t> </a:t>
            </a:r>
            <a:r>
              <a:rPr lang="tr-TR" sz="1600" dirty="0" err="1" smtClean="0"/>
              <a:t>Coffey</a:t>
            </a:r>
            <a:r>
              <a:rPr lang="tr-TR" sz="1600" dirty="0" smtClean="0"/>
              <a:t>” tarafından icat edildiği için zaman zaman mucidinin adıyla da anılır. Devamlı kullanılabilen patent ya da </a:t>
            </a:r>
            <a:r>
              <a:rPr lang="tr-TR" sz="1600" dirty="0" err="1" smtClean="0"/>
              <a:t>coffey</a:t>
            </a:r>
            <a:r>
              <a:rPr lang="tr-TR" sz="1600" dirty="0" smtClean="0"/>
              <a:t> </a:t>
            </a:r>
            <a:r>
              <a:rPr lang="tr-TR" sz="1600" dirty="0" err="1" smtClean="0"/>
              <a:t>still</a:t>
            </a:r>
            <a:r>
              <a:rPr lang="tr-TR" sz="1600" dirty="0" smtClean="0"/>
              <a:t>, daha ziyade </a:t>
            </a:r>
            <a:r>
              <a:rPr lang="tr-TR" sz="1600" dirty="0" err="1" smtClean="0"/>
              <a:t>nört</a:t>
            </a:r>
            <a:r>
              <a:rPr lang="tr-TR" sz="1600" dirty="0" smtClean="0"/>
              <a:t> alkol üretiminde kullanılır. Dünya alkol üretiminin çoğu, bu son aygıt yoluyla sağlanır. Yeterli şeker veya nişasta içeren her türlü bitkiden alkol elde edilebilir. Bilindiği gibi su 100 derecede buharlaşırken, alkol sadece 78,3 derecede buharlaşır. Dolayısıyla, imbikte kaynayan sıvının ilk buharlaşanı alkoldür. Alkol damıtıldığında renksiz ve duru beyazdır. İçkiler rengini, ya içinde yıllandığı meşe fıçılarından alırlar, ya da değişik yöntemlerle renklendirilirler. </a:t>
            </a:r>
            <a:endParaRPr lang="tr-TR" sz="1600" dirty="0" smtClean="0"/>
          </a:p>
          <a:p>
            <a:pPr algn="just">
              <a:buNone/>
            </a:pPr>
            <a:r>
              <a:rPr lang="tr-TR" sz="1600" dirty="0" smtClean="0"/>
              <a:t>		Alkollü içkiler genel olarak üç grupta toplanır: Birinci grupta, şarap gibi üzüm veya diğer meyvelerin sularının mayalanmasıyla elde edilenler; ikinci grupta, bira gibi tahıllardaki nişastanın şekere ve daha sonra da alkole dönüşmesiyle elde edilen içkiler; üçüncü grupta da, bu tür alkollü sıvıların damıtılmasıyla elde dilen rakı, votka, cin, viski gibi yüksek alkollü içkiler.</a:t>
            </a:r>
            <a:endParaRPr lang="tr-TR" sz="1600" dirty="0" smtClean="0"/>
          </a:p>
          <a:p>
            <a:pPr algn="just">
              <a:buNone/>
            </a:pPr>
            <a:r>
              <a:rPr lang="tr-TR" sz="1600" dirty="0" smtClean="0"/>
              <a:t>		Alkol, ilk zamanlar tıpta antiseptik (mikrop öldürücü) ve bazı sinirsel hastalıklar için yatıştırıcı bir ilaç olarak kullanılmıştır. Alkol, insanoğlu tarafından bilinen en eski ikinci antiseptiktir. Birincisi ise, sağlıklı bir insanın idrarıdır. Alkol günümüzde, özellikle batı dünyasında, günlük hayatın vazgeçilmez bir parçası olmuştur. Batı dünyasında alkol ve alkollü içki tüketimi ülkemizle kıyaslanamayacak kadar fazladır.</a:t>
            </a:r>
            <a:endParaRPr lang="tr-TR" sz="1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260648"/>
            <a:ext cx="8812088" cy="6336704"/>
          </a:xfrm>
        </p:spPr>
        <p:txBody>
          <a:bodyPr>
            <a:normAutofit/>
          </a:bodyPr>
          <a:lstStyle/>
          <a:p>
            <a:pPr algn="just">
              <a:buNone/>
            </a:pPr>
            <a:r>
              <a:rPr lang="tr-TR" sz="1600" dirty="0" smtClean="0"/>
              <a:t>	</a:t>
            </a:r>
            <a:r>
              <a:rPr lang="tr-TR" sz="1600" b="1" dirty="0" smtClean="0"/>
              <a:t>İçeceklerin Alkol Derecesi</a:t>
            </a:r>
            <a:endParaRPr lang="tr-TR" sz="1600" b="1" dirty="0" smtClean="0"/>
          </a:p>
          <a:p>
            <a:pPr algn="just">
              <a:buNone/>
            </a:pPr>
            <a:r>
              <a:rPr lang="tr-TR" sz="1600" b="1" dirty="0" smtClean="0"/>
              <a:t>		</a:t>
            </a:r>
            <a:r>
              <a:rPr lang="tr-TR" sz="1600" dirty="0" smtClean="0"/>
              <a:t>İçkilerdeki alkol dereceleri, her yerde aynı sistemle tespit edilmemektedir. Başlıca üç değişik alkol sistemi farklı ülkelerde kullanılmaktadır. Bunlar, Avrupa’da ve ülkemizde kullanılan “</a:t>
            </a:r>
            <a:r>
              <a:rPr lang="tr-TR" sz="1600" dirty="0" err="1" smtClean="0"/>
              <a:t>Gay</a:t>
            </a:r>
            <a:r>
              <a:rPr lang="tr-TR" sz="1600" dirty="0" smtClean="0"/>
              <a:t>-</a:t>
            </a:r>
            <a:r>
              <a:rPr lang="tr-TR" sz="1600" dirty="0" err="1" smtClean="0"/>
              <a:t>Lussac</a:t>
            </a:r>
            <a:r>
              <a:rPr lang="tr-TR" sz="1600" dirty="0" smtClean="0"/>
              <a:t>” (</a:t>
            </a:r>
            <a:r>
              <a:rPr lang="tr-TR" sz="1600" dirty="0" err="1" smtClean="0"/>
              <a:t>kısacai</a:t>
            </a:r>
            <a:r>
              <a:rPr lang="tr-TR" sz="1600" dirty="0" smtClean="0"/>
              <a:t> GL olarak bilinen sistem), İngilizlerin ortak pazara girmeden önce kullandıkları “Sike” veya “</a:t>
            </a:r>
            <a:r>
              <a:rPr lang="tr-TR" sz="1600" dirty="0" err="1" smtClean="0"/>
              <a:t>English</a:t>
            </a:r>
            <a:r>
              <a:rPr lang="tr-TR" sz="1600" dirty="0" smtClean="0"/>
              <a:t> </a:t>
            </a:r>
            <a:r>
              <a:rPr lang="tr-TR" sz="1600" dirty="0" err="1" smtClean="0"/>
              <a:t>Proof</a:t>
            </a:r>
            <a:r>
              <a:rPr lang="tr-TR" sz="1600" dirty="0" smtClean="0"/>
              <a:t>” ve Amerikalıların kullandığı “Amerikan </a:t>
            </a:r>
            <a:r>
              <a:rPr lang="tr-TR" sz="1600" dirty="0" err="1" smtClean="0"/>
              <a:t>Proof</a:t>
            </a:r>
            <a:r>
              <a:rPr lang="tr-TR" sz="1600" dirty="0" smtClean="0"/>
              <a:t>” sistemleridir. </a:t>
            </a:r>
            <a:endParaRPr lang="tr-TR" sz="1600" dirty="0" smtClean="0"/>
          </a:p>
          <a:p>
            <a:pPr algn="just">
              <a:buNone/>
            </a:pPr>
            <a:r>
              <a:rPr lang="tr-TR" sz="1600" dirty="0" smtClean="0"/>
              <a:t>		Avrupa ve bizim kullandığımız sistemde yüzde yüz saf alkol 100 derece olarak kabul olunurken, İngilizlerin sisteminde 175 ve Amerikalıların sisteminde de 200 derece olarak kabul edilerek, hesaplanmaktadır.</a:t>
            </a:r>
            <a:endParaRPr lang="tr-TR" sz="1600" dirty="0" smtClean="0"/>
          </a:p>
          <a:p>
            <a:pPr algn="just">
              <a:buNone/>
            </a:pPr>
            <a:r>
              <a:rPr lang="tr-TR" sz="1600" dirty="0" smtClean="0"/>
              <a:t>		Bizim ölçümüze göre 40 derece olan bir içki çok kez </a:t>
            </a:r>
            <a:r>
              <a:rPr lang="tr-TR" sz="1600" b="1" dirty="0" smtClean="0"/>
              <a:t>%40 </a:t>
            </a:r>
            <a:r>
              <a:rPr lang="tr-TR" sz="1600" b="1" dirty="0" err="1" smtClean="0"/>
              <a:t>volum</a:t>
            </a:r>
            <a:r>
              <a:rPr lang="tr-TR" sz="1600" dirty="0" smtClean="0"/>
              <a:t> olarak yazılmaktadır. Bu durumu, daha çok ithal veya </a:t>
            </a:r>
            <a:r>
              <a:rPr lang="tr-TR" sz="1600" dirty="0" err="1" smtClean="0"/>
              <a:t>eksport</a:t>
            </a:r>
            <a:r>
              <a:rPr lang="tr-TR" sz="1600" dirty="0" smtClean="0"/>
              <a:t> içkilerinin etiketinde görmek mümkündür. Açıklama gerekirse, içkideki alkol hacmi oluyor. %40 </a:t>
            </a:r>
            <a:r>
              <a:rPr lang="tr-TR" sz="1600" dirty="0" err="1" smtClean="0"/>
              <a:t>volum</a:t>
            </a:r>
            <a:r>
              <a:rPr lang="tr-TR" sz="1600" dirty="0" smtClean="0"/>
              <a:t>, demek oluyor ki, bir şişenin içindeki içkinin yüzde kırkı saf alkol, kalanı su veya diğer maddelerden oluşuyor. Bizim sistemimizde 40 derece olan bir içki, 70 İngiliz ve 80 Amerikan </a:t>
            </a:r>
            <a:r>
              <a:rPr lang="tr-TR" sz="1600" dirty="0" err="1" smtClean="0"/>
              <a:t>Proof</a:t>
            </a:r>
            <a:r>
              <a:rPr lang="tr-TR" sz="1600" dirty="0" smtClean="0"/>
              <a:t> karşılığı olmaktadır..</a:t>
            </a:r>
            <a:endParaRPr lang="tr-TR" sz="1600" dirty="0" smtClean="0"/>
          </a:p>
          <a:p>
            <a:pPr algn="just">
              <a:buNone/>
            </a:pPr>
            <a:r>
              <a:rPr lang="tr-TR" sz="1600" b="1" dirty="0" smtClean="0"/>
              <a:t>	İçkilerin  Sınıflandırılmaları</a:t>
            </a:r>
            <a:endParaRPr lang="tr-TR" sz="1600" b="1" dirty="0" smtClean="0"/>
          </a:p>
          <a:p>
            <a:pPr algn="just">
              <a:buNone/>
            </a:pPr>
            <a:r>
              <a:rPr lang="tr-TR" sz="1600" b="1" dirty="0" smtClean="0"/>
              <a:t>		</a:t>
            </a:r>
            <a:r>
              <a:rPr lang="tr-TR" sz="1600" dirty="0" smtClean="0"/>
              <a:t>İçkiler, alkollü ve alkolsüz olarak iki grupta sınıflandırılabilir. Gerek alkollü, gerekse alkolsüz içecekler, kendi içlerinde soğuk ve sıcak içecekler olarak sınıflandırılabilir. Alkollü soğuk içecekleri de yemek öncesi, yemek sırası ve yemek sonrasında içilen içkiler olarak sınıflandırabilmek mümkündür. Servis çalışanlarının her türlü içeceğin servisini başarıyla yapması beklenir. Özellikle her şey dahil sistemiyle çalışan tatil otellerinde, servis çalışanlarının başta şarap olmak üzere her türlü içki hakkında bilgi sahibi olmaları ve bu içeceklerin servislerini profesyonel şekilde gerçekleştirilmeleri beklenmektedir. Aşağı kısımda içeceklerin büyük bir kısmının özellikleri ve servisleri hakkında özet bilgi verilecektir</a:t>
            </a:r>
            <a:endParaRPr lang="tr-TR" sz="1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Alkolsüz içecekler ve servisleri</a:t>
            </a:r>
            <a:endParaRPr lang="tr-TR" dirty="0"/>
          </a:p>
        </p:txBody>
      </p:sp>
      <p:sp>
        <p:nvSpPr>
          <p:cNvPr id="3" name="2 İçerik Yer Tutucusu"/>
          <p:cNvSpPr>
            <a:spLocks noGrp="1"/>
          </p:cNvSpPr>
          <p:nvPr>
            <p:ph idx="1"/>
          </p:nvPr>
        </p:nvSpPr>
        <p:spPr>
          <a:xfrm>
            <a:off x="304800" y="1554162"/>
            <a:ext cx="8686800" cy="5043190"/>
          </a:xfrm>
        </p:spPr>
        <p:txBody>
          <a:bodyPr>
            <a:normAutofit/>
          </a:bodyPr>
          <a:lstStyle/>
          <a:p>
            <a:pPr algn="just">
              <a:buNone/>
            </a:pPr>
            <a:r>
              <a:rPr lang="tr-TR" sz="1600" dirty="0" smtClean="0"/>
              <a:t>		Alkolsüz içecekleri, sıcak ve soğuk alkolsüz içecekler olarak iki grupta incelemek mümkündür.</a:t>
            </a:r>
            <a:endParaRPr lang="tr-TR" sz="1600" dirty="0" smtClean="0"/>
          </a:p>
          <a:p>
            <a:pPr algn="just">
              <a:buNone/>
            </a:pPr>
            <a:r>
              <a:rPr lang="tr-TR" sz="1600" dirty="0" smtClean="0"/>
              <a:t>	</a:t>
            </a:r>
            <a:r>
              <a:rPr lang="tr-TR" sz="1600" b="1" dirty="0" smtClean="0"/>
              <a:t>Soğuk Alkolsüz İçecekler</a:t>
            </a:r>
            <a:endParaRPr lang="tr-TR" sz="1600" b="1" dirty="0" smtClean="0"/>
          </a:p>
          <a:p>
            <a:pPr algn="just">
              <a:buNone/>
            </a:pPr>
            <a:r>
              <a:rPr lang="tr-TR" sz="1600" b="1" dirty="0" smtClean="0"/>
              <a:t>	   Su Servisi</a:t>
            </a:r>
            <a:endParaRPr lang="tr-TR" sz="1600" b="1" dirty="0" smtClean="0"/>
          </a:p>
          <a:p>
            <a:pPr algn="just">
              <a:buNone/>
            </a:pPr>
            <a:r>
              <a:rPr lang="tr-TR" sz="1600" b="1" dirty="0" smtClean="0"/>
              <a:t>		</a:t>
            </a:r>
            <a:r>
              <a:rPr lang="tr-TR" sz="1600" dirty="0" smtClean="0"/>
              <a:t>İçecekler denildiğinde akla ilk gelen sudur. Canlı yaşamındaki yeri ve önemi herkesçe bilinmektedir. İçecek servisinde ve buz yapımında kullanılacak olan suyun derecesi, kireçli olup olmadığı önemlidir.</a:t>
            </a:r>
            <a:endParaRPr lang="tr-TR" sz="1600" dirty="0" smtClean="0"/>
          </a:p>
          <a:p>
            <a:pPr algn="just">
              <a:buNone/>
            </a:pPr>
            <a:r>
              <a:rPr lang="tr-TR" sz="1600" dirty="0" smtClean="0"/>
              <a:t>	</a:t>
            </a:r>
            <a:r>
              <a:rPr lang="tr-TR" sz="1600" b="1" dirty="0" smtClean="0"/>
              <a:t>İlkeler</a:t>
            </a:r>
            <a:endParaRPr lang="tr-TR" sz="1600" b="1" dirty="0" smtClean="0"/>
          </a:p>
          <a:p>
            <a:pPr lvl="1" algn="just">
              <a:buFont typeface="+mj-lt"/>
              <a:buAutoNum type="arabicPeriod"/>
            </a:pPr>
            <a:r>
              <a:rPr lang="tr-TR" sz="1600" dirty="0" smtClean="0"/>
              <a:t>Su servisi konuğun sağ tarafından yapılmalıdır.</a:t>
            </a:r>
            <a:endParaRPr lang="tr-TR" sz="1600" dirty="0" smtClean="0"/>
          </a:p>
          <a:p>
            <a:pPr lvl="1" algn="just">
              <a:buFont typeface="+mj-lt"/>
              <a:buAutoNum type="arabicPeriod"/>
            </a:pPr>
            <a:r>
              <a:rPr lang="tr-TR" sz="1600" dirty="0" smtClean="0"/>
              <a:t>Su servisi yapılırken peçete sol elde taşınmalı, bir konuktan diğerine geçerken, sürahi veya şişe ağzından akan sular silinmelidir.</a:t>
            </a:r>
            <a:endParaRPr lang="tr-TR" sz="1600" dirty="0" smtClean="0"/>
          </a:p>
          <a:p>
            <a:pPr lvl="1" algn="just">
              <a:buFont typeface="+mj-lt"/>
              <a:buAutoNum type="arabicPeriod"/>
            </a:pPr>
            <a:r>
              <a:rPr lang="tr-TR" sz="1600" dirty="0" smtClean="0"/>
              <a:t>Servis edilecek su, yeterince soğuk veya konuğun isteğine uygun bir ısıda olmalıdır.</a:t>
            </a:r>
            <a:endParaRPr lang="tr-TR" sz="1600" dirty="0" smtClean="0"/>
          </a:p>
          <a:p>
            <a:pPr lvl="1" algn="just">
              <a:buFont typeface="+mj-lt"/>
              <a:buAutoNum type="arabicPeriod"/>
            </a:pPr>
            <a:r>
              <a:rPr lang="tr-TR" sz="1600" dirty="0" smtClean="0"/>
              <a:t>Şişe ile yapılan su servislerinde gerek cam şişe folyosu, gerekse plastik şişe kapağı konuğun gözü önünde açılmalıdır.</a:t>
            </a:r>
            <a:endParaRPr lang="tr-TR" sz="1600" dirty="0" smtClean="0"/>
          </a:p>
          <a:p>
            <a:pPr lvl="1" algn="just">
              <a:buFont typeface="+mj-lt"/>
              <a:buAutoNum type="arabicPeriod"/>
            </a:pPr>
            <a:r>
              <a:rPr lang="tr-TR" sz="1600" dirty="0" smtClean="0"/>
              <a:t>Gerek sürahi ile yapılan serviste, gerekse şişe ile yapılan serviste sürahi veya şişe bardağa değdirilmeden bardak ¾ oranında doldurulmalıdır.</a:t>
            </a:r>
            <a:endParaRPr lang="tr-TR"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lgn="just">
              <a:buNone/>
            </a:pPr>
            <a:r>
              <a:rPr lang="tr-TR" sz="1600" b="1" dirty="0" smtClean="0"/>
              <a:t>	Standartlara Uygun Su Servisi Yapabilme</a:t>
            </a:r>
            <a:endParaRPr lang="tr-TR" sz="1600" dirty="0" smtClean="0"/>
          </a:p>
          <a:p>
            <a:pPr lvl="1" algn="just">
              <a:buFont typeface="+mj-lt"/>
              <a:buAutoNum type="arabicPeriod"/>
            </a:pPr>
            <a:r>
              <a:rPr lang="tr-TR" sz="1600" dirty="0" smtClean="0"/>
              <a:t>Alt tabağın üzerine bez bez peçete ve bunun üzerine sürahiyi koymak gerekir.</a:t>
            </a:r>
            <a:endParaRPr lang="tr-TR" sz="1600" dirty="0" smtClean="0"/>
          </a:p>
          <a:p>
            <a:pPr lvl="1" algn="just">
              <a:buFont typeface="+mj-lt"/>
              <a:buAutoNum type="arabicPeriod"/>
            </a:pPr>
            <a:r>
              <a:rPr lang="tr-TR" sz="1600" dirty="0" smtClean="0"/>
              <a:t>Tabağı sol ele alıp taşımak, </a:t>
            </a:r>
            <a:r>
              <a:rPr lang="tr-TR" sz="1600" dirty="0" err="1" smtClean="0"/>
              <a:t>servanta</a:t>
            </a:r>
            <a:r>
              <a:rPr lang="tr-TR" sz="1600" dirty="0" smtClean="0"/>
              <a:t> veya servis masasına bırakmak gerekir.</a:t>
            </a:r>
            <a:endParaRPr lang="tr-TR" sz="1600" dirty="0" smtClean="0"/>
          </a:p>
          <a:p>
            <a:pPr lvl="1" algn="just">
              <a:buFont typeface="+mj-lt"/>
              <a:buAutoNum type="arabicPeriod"/>
            </a:pPr>
            <a:r>
              <a:rPr lang="tr-TR" sz="1600" dirty="0" smtClean="0"/>
              <a:t>Alt tabağı ile hazırlanan sürahiden su servisi için, sürahi alt tabağın üzerinde </a:t>
            </a:r>
            <a:r>
              <a:rPr lang="tr-TR" sz="1600" dirty="0" err="1" smtClean="0"/>
              <a:t>servant</a:t>
            </a:r>
            <a:r>
              <a:rPr lang="tr-TR" sz="1600" dirty="0" smtClean="0"/>
              <a:t> veya servis masasına alınır.</a:t>
            </a:r>
            <a:endParaRPr lang="tr-TR" sz="1600" dirty="0" smtClean="0"/>
          </a:p>
          <a:p>
            <a:pPr lvl="1" algn="just">
              <a:buFont typeface="+mj-lt"/>
              <a:buAutoNum type="arabicPeriod"/>
            </a:pPr>
            <a:r>
              <a:rPr lang="tr-TR" sz="1600" dirty="0" smtClean="0"/>
              <a:t>Uygun şekilde konuğun sağından yaklaşılır.</a:t>
            </a:r>
            <a:endParaRPr lang="tr-TR" sz="1600" dirty="0" smtClean="0"/>
          </a:p>
          <a:p>
            <a:pPr lvl="1" algn="just">
              <a:buFont typeface="+mj-lt"/>
              <a:buAutoNum type="arabicPeriod"/>
            </a:pPr>
            <a:r>
              <a:rPr lang="tr-TR" sz="1600" dirty="0" smtClean="0"/>
              <a:t>Sol elde tabak üstünde olan sürahinin sapı sağ elle kavranır ve her ikisi ön taraftan su bardağının yanına kadar getirilir.</a:t>
            </a:r>
            <a:endParaRPr lang="tr-TR" sz="1600" dirty="0" smtClean="0"/>
          </a:p>
          <a:p>
            <a:pPr lvl="1" algn="just">
              <a:buFont typeface="+mj-lt"/>
              <a:buAutoNum type="arabicPeriod"/>
            </a:pPr>
            <a:r>
              <a:rPr lang="tr-TR" sz="1600" dirty="0" smtClean="0"/>
              <a:t>Sürahinin tabakla ilişkisini kesmeden eğerek su bardağına ¾ oranında doluncaya kadar su koyulur.</a:t>
            </a:r>
            <a:endParaRPr lang="tr-TR" sz="1600" dirty="0" smtClean="0"/>
          </a:p>
          <a:p>
            <a:pPr lvl="1" algn="just">
              <a:buFont typeface="+mj-lt"/>
              <a:buAutoNum type="arabicPeriod"/>
            </a:pPr>
            <a:r>
              <a:rPr lang="tr-TR" sz="1600" dirty="0" smtClean="0"/>
              <a:t>Sürahiyi düzeltip geri çekilmek gerekmektedir.</a:t>
            </a:r>
            <a:endParaRPr lang="tr-TR" sz="1600" dirty="0" smtClean="0"/>
          </a:p>
          <a:p>
            <a:pPr lvl="1" algn="just">
              <a:buFont typeface="+mj-lt"/>
              <a:buAutoNum type="arabicPeriod"/>
            </a:pPr>
            <a:r>
              <a:rPr lang="tr-TR" sz="1600" dirty="0" smtClean="0"/>
              <a:t>Başka bir konuğa geçilerek, sırasıyla su servisine devam edilir.</a:t>
            </a:r>
            <a:endParaRPr lang="tr-TR" sz="16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544616"/>
          </a:xfrm>
        </p:spPr>
        <p:txBody>
          <a:bodyPr>
            <a:normAutofit fontScale="92500" lnSpcReduction="10000"/>
          </a:bodyPr>
          <a:lstStyle/>
          <a:p>
            <a:pPr algn="just">
              <a:buNone/>
            </a:pPr>
            <a:r>
              <a:rPr lang="tr-TR" sz="1600" b="1" dirty="0" smtClean="0"/>
              <a:t>	Asitli İçecekler</a:t>
            </a:r>
            <a:endParaRPr lang="tr-TR" sz="1600" b="1" dirty="0" smtClean="0"/>
          </a:p>
          <a:p>
            <a:pPr algn="just">
              <a:buNone/>
            </a:pPr>
            <a:r>
              <a:rPr lang="tr-TR" sz="1600" b="1" dirty="0" smtClean="0"/>
              <a:t>		</a:t>
            </a:r>
            <a:r>
              <a:rPr lang="tr-TR" sz="1600" dirty="0" smtClean="0"/>
              <a:t>Boyları 8-20 metre arasında olan kola ağaçları,  Batı Afrika ve Amerika’nın tropik ormanlarda yetişir. Gazozlar ise, meyve esansı, şeker, su, karbon asidi ve sitrik asit ile üretilir. Kola ve gazozlar 8-10 derece sıcaklıkta servis edilir. Özel bardakları olmadığı için, uzun ayaksız bardaklarda verilirler. Konuk masasında açılarak servis edilebilirler. Eğer hazırlık barda yapılacaksa, 2-3 parça buz, limon dilimi ve içki kamışıyla konuğun sağından servisleri yapılmalıdır. Şişe masada açılacaksa, şişe, buz, limon dilimi olan bardak tepsi içinde getirilir. Bardağın 2/3’ ü doldurularak, konuğun sağ tarafına bırakılır. Son yıllarda kullanımları oldukça artmış olan enerji içeceklerinin servisleri de, buzsuz olarak ve benzer şekilde yapılır.</a:t>
            </a:r>
            <a:endParaRPr lang="tr-TR" sz="1600" dirty="0" smtClean="0"/>
          </a:p>
          <a:p>
            <a:pPr algn="just">
              <a:buNone/>
            </a:pPr>
            <a:r>
              <a:rPr lang="tr-TR" sz="1600" b="1" dirty="0" smtClean="0"/>
              <a:t>	Meyve Suları ve Şuruplar</a:t>
            </a:r>
            <a:endParaRPr lang="tr-TR" sz="1600" b="1" dirty="0" smtClean="0"/>
          </a:p>
          <a:p>
            <a:pPr algn="just">
              <a:buNone/>
            </a:pPr>
            <a:r>
              <a:rPr lang="tr-TR" sz="1600" b="1" dirty="0" smtClean="0"/>
              <a:t>		</a:t>
            </a:r>
            <a:r>
              <a:rPr lang="tr-TR" sz="1600" dirty="0" smtClean="0"/>
              <a:t>Servis ısıları, kolalar gibi 8-10 derecedir.pastörize meyve suları, şişesinde servis edilir. Getirilen şişe ve buzlu bardak masaya bırakılır. Şişe açılarak bardağa konur ve bardağın sağ ilerisine bırakılır. Taze meyve suları, limonata ve diğer şurupların servisi, konukların sağ tarafından ve saat yönünde gerçekleştirilir.</a:t>
            </a:r>
            <a:endParaRPr lang="tr-TR" sz="1600" dirty="0" smtClean="0"/>
          </a:p>
          <a:p>
            <a:pPr algn="just">
              <a:buNone/>
            </a:pPr>
            <a:r>
              <a:rPr lang="tr-TR" sz="1600" b="1" dirty="0" smtClean="0"/>
              <a:t>	Maden Suları</a:t>
            </a:r>
            <a:endParaRPr lang="tr-TR" sz="1600" b="1" dirty="0" smtClean="0"/>
          </a:p>
          <a:p>
            <a:pPr algn="just">
              <a:buNone/>
            </a:pPr>
            <a:r>
              <a:rPr lang="tr-TR" sz="1600" b="1" dirty="0" smtClean="0"/>
              <a:t>		</a:t>
            </a:r>
            <a:r>
              <a:rPr lang="tr-TR" sz="1600" dirty="0" smtClean="0"/>
              <a:t>Çözünmüş halde mineral ve gaz içeren kaynak suları veya şifalı yer altı sularıdır. Katyonlar, anyonlar ve diğer mineraller açısından zengin olan ve farklı sıcaklıklardaki maden suları, bazı hastalıkların sağaltımında, banyo ve içme kürlerinde, ayrıca sofra suyu veya içme suyu olarak da kullanılmaktadır. Soğuk olarak, konukların sağından servisleri yapılır.</a:t>
            </a:r>
            <a:endParaRPr lang="tr-TR" sz="1600" dirty="0" smtClean="0"/>
          </a:p>
          <a:p>
            <a:pPr algn="just">
              <a:buNone/>
            </a:pPr>
            <a:r>
              <a:rPr lang="tr-TR" sz="1600" b="1" dirty="0" smtClean="0"/>
              <a:t>	Ayran</a:t>
            </a:r>
            <a:endParaRPr lang="tr-TR" sz="1600" b="1" dirty="0" smtClean="0"/>
          </a:p>
          <a:p>
            <a:pPr algn="just">
              <a:buNone/>
            </a:pPr>
            <a:r>
              <a:rPr lang="tr-TR" sz="1600" b="1" dirty="0" smtClean="0"/>
              <a:t>		</a:t>
            </a:r>
            <a:r>
              <a:rPr lang="tr-TR" sz="1600" dirty="0" smtClean="0"/>
              <a:t>Yoğurdun su ile karıştırılması sonucunda elde edilir. Genellikle, %90’ı su olan ayran, süt şekeri, kazein, kalsiyum, laktik asit, bazı mineraller ve vitaminler içeriri. Ayran, soğuk olarak ve ayaksız geniş ağızlı bardaklarda servis edilir.</a:t>
            </a:r>
            <a:endParaRPr lang="tr-TR" sz="16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764704"/>
            <a:ext cx="8686800" cy="5832648"/>
          </a:xfrm>
        </p:spPr>
        <p:txBody>
          <a:bodyPr/>
          <a:lstStyle/>
          <a:p>
            <a:pPr algn="just">
              <a:buNone/>
            </a:pPr>
            <a:r>
              <a:rPr lang="tr-TR" sz="1600" b="1" dirty="0" smtClean="0"/>
              <a:t>	Boza</a:t>
            </a:r>
            <a:endParaRPr lang="tr-TR" sz="1600" dirty="0" smtClean="0"/>
          </a:p>
          <a:p>
            <a:pPr algn="just">
              <a:buNone/>
            </a:pPr>
            <a:r>
              <a:rPr lang="tr-TR" sz="1600" dirty="0" smtClean="0"/>
              <a:t>		En eski Türk içeceği olarak tanımlanan boza, değişik bölgelerde farklı kıvam ve lezzetleriyle tanınır. Kimi tarihçiler ve araştırmacılar tarafından yapılan çalışmalara dayanılarak, bozanın ilk defa Orta Asya Türkleri tarafından M.S. 900’lü yıllarda yapıldığı söylenebilir. Boza, bazı yerlerde sulu kıvamlıyken, bazı yerlerde çok ekşi bir tada sahip olabilir. İstanbul’da ise, daha çok Ermeni vatandaşlar tarafından yapılan boza, daha ekşi ve daha sulu bir kıvamdadır.</a:t>
            </a:r>
            <a:endParaRPr lang="tr-TR" sz="1600" dirty="0" smtClean="0"/>
          </a:p>
          <a:p>
            <a:pPr algn="just">
              <a:buNone/>
            </a:pPr>
            <a:r>
              <a:rPr lang="tr-TR" sz="1600" dirty="0" smtClean="0"/>
              <a:t>		Türk usulü bozayı bugünkü haline getiren kişi, saray aşçılarından ‘Hacı Sadık Bey’ </a:t>
            </a:r>
            <a:r>
              <a:rPr lang="tr-TR" sz="1600" dirty="0" err="1" smtClean="0"/>
              <a:t>dir</a:t>
            </a:r>
            <a:r>
              <a:rPr lang="tr-TR" sz="1600" dirty="0" smtClean="0"/>
              <a:t>. Hacı Sadık Bey, bozaya bugünkü koyu kıvamını ve daha şekerli olan tadını vermiştir. Hacı Sadık Bey, konaklarıyla ve ünlü yapıtlarıyla meşhur olan İstanbul Vefa’da ilk dükkanı 1876 yılında açmıştır. Tadıyla ve kıvamıyla tamamen kendisine ait olan bozayı uzun yıllar el işçiliği ile şahsen üreten Hacı Sadık Bey ‘in yerini alan oğlu İsmail Hakkı Vefa, elle üretiminden makineli üretime geçmiştir. Vefa Bozacısı’nın ziyaretçileri arasında Atatürk de bulunmaktadır. Türkiye’de yıllık yaklaşık 450-500 ton boza üretilmektedir. Boza: bulgur, su, un, şeker, yoğurt, kuru maya, vanilya ve tarçın ile üretilir.</a:t>
            </a:r>
            <a:endParaRPr lang="tr-TR" sz="1600" dirty="0" smtClean="0"/>
          </a:p>
          <a:p>
            <a:pPr algn="just">
              <a:buNone/>
            </a:pPr>
            <a:r>
              <a:rPr lang="tr-TR" sz="1600" dirty="0" smtClean="0"/>
              <a:t>		Boza, mayalı bir içecek olduğundan bakterilerin üremesi çok kolaydır ve  bozanın muhafaza şartları çok önemlidir. Bozanın normal oda ısısında saklanması ve 48 saat içinde tüketilmesi tavsiye edilir. Bozanın içerisinde A ve B vitaminlerinin dört türü, C ve E vitaminleri, ayrıca mayalanma sırasında ortaya çıkan “Laktik Asit” bulunur ve kolera hastalığına karşı etkili oldu bilinir. Vitamin deposu olduğu için sporculara, asit yapıcı özelliği nedeniyle de, emziren kadınlara tavsiye edilir.</a:t>
            </a:r>
            <a:endParaRPr lang="tr-TR" sz="16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836712"/>
            <a:ext cx="8686800" cy="5832648"/>
          </a:xfrm>
        </p:spPr>
        <p:txBody>
          <a:bodyPr>
            <a:normAutofit fontScale="92500" lnSpcReduction="10000"/>
          </a:bodyPr>
          <a:lstStyle/>
          <a:p>
            <a:pPr algn="just">
              <a:buNone/>
            </a:pPr>
            <a:r>
              <a:rPr lang="tr-TR" sz="1600" b="1" dirty="0" smtClean="0"/>
              <a:t>	Şalgam Suyu</a:t>
            </a:r>
            <a:endParaRPr lang="tr-TR" sz="1600" dirty="0" smtClean="0"/>
          </a:p>
          <a:p>
            <a:pPr algn="just">
              <a:buNone/>
            </a:pPr>
            <a:r>
              <a:rPr lang="tr-TR" sz="1600" b="1" dirty="0" smtClean="0"/>
              <a:t>		</a:t>
            </a:r>
            <a:r>
              <a:rPr lang="tr-TR" sz="1600" dirty="0" smtClean="0"/>
              <a:t>Turpgillerdendir. İki yıllık bir bitkidir. Birinci yıl yumru ve yaprak, ikinci yıl çiçek ve tohum alınır. Yaprak ve yumruların yiyecek olarak kullanılması dışında, yumrularından şalgam suyu elde edilir. Şalgam suyundan iştah açıcı, sindirim kolaylaştırıcı, idrar söktürücü etkileriyle yararlanılmaktadır. Ağırlıklı olarak Adana bölgesinde üretimi yapılan şalgam ayrıca, Türk sofra kültürüne de rakı yanında ikinci içecek olarak da tüketilmektedir.</a:t>
            </a:r>
            <a:endParaRPr lang="tr-TR" sz="1600" dirty="0" smtClean="0"/>
          </a:p>
          <a:p>
            <a:pPr algn="just">
              <a:buNone/>
            </a:pPr>
            <a:r>
              <a:rPr lang="tr-TR" sz="1600" dirty="0" smtClean="0"/>
              <a:t>	</a:t>
            </a:r>
            <a:r>
              <a:rPr lang="tr-TR" sz="1600" b="1" dirty="0" smtClean="0"/>
              <a:t>Tonik</a:t>
            </a:r>
            <a:endParaRPr lang="tr-TR" sz="1600" b="1" dirty="0" smtClean="0"/>
          </a:p>
          <a:p>
            <a:pPr algn="just">
              <a:buNone/>
            </a:pPr>
            <a:r>
              <a:rPr lang="tr-TR" sz="1600" b="1" dirty="0" smtClean="0"/>
              <a:t>		</a:t>
            </a:r>
            <a:r>
              <a:rPr lang="tr-TR" sz="1600" dirty="0" smtClean="0"/>
              <a:t>Şeker, kinin, sitrik asit, karbondioksit vb. diğer maddeler ile yapılan tonik, uyarıcı ve iştah açıcıdır. Çeşitli içeceklerle servisleri yapılabileceği gibi, ayrıca bardakta soğuk olarak da servis edilebilir.</a:t>
            </a:r>
            <a:endParaRPr lang="tr-TR" sz="1600" dirty="0" smtClean="0"/>
          </a:p>
          <a:p>
            <a:pPr algn="just">
              <a:buNone/>
            </a:pPr>
            <a:r>
              <a:rPr lang="tr-TR" sz="1600" dirty="0" smtClean="0"/>
              <a:t>	</a:t>
            </a:r>
            <a:r>
              <a:rPr lang="tr-TR" sz="1600" b="1" dirty="0" smtClean="0"/>
              <a:t>Buzlu Çay</a:t>
            </a:r>
            <a:endParaRPr lang="tr-TR" sz="1600" dirty="0" smtClean="0"/>
          </a:p>
          <a:p>
            <a:pPr algn="just">
              <a:buNone/>
            </a:pPr>
            <a:r>
              <a:rPr lang="tr-TR" sz="1600" dirty="0" smtClean="0"/>
              <a:t>		Buzlu çay bardağı üzeri, soğutulmuş çayla doldurulur. İçine yuvarlak kesilmiş limon konularak, şeker şurubu ve buzlu çay kaşığı  ile servis edilir. Özellikle yabancı konukların tercih ettiği bir içecek türüdür.</a:t>
            </a:r>
            <a:endParaRPr lang="tr-TR" sz="1600" dirty="0" smtClean="0"/>
          </a:p>
          <a:p>
            <a:pPr algn="just">
              <a:buNone/>
            </a:pPr>
            <a:r>
              <a:rPr lang="tr-TR" sz="1600" dirty="0" smtClean="0"/>
              <a:t>	</a:t>
            </a:r>
            <a:r>
              <a:rPr lang="tr-TR" sz="1600" b="1" dirty="0" smtClean="0"/>
              <a:t>Viyana Usulü Dondurmalı Kahve</a:t>
            </a:r>
            <a:endParaRPr lang="tr-TR" sz="1600" b="1" dirty="0" smtClean="0"/>
          </a:p>
          <a:p>
            <a:pPr algn="just">
              <a:buNone/>
            </a:pPr>
            <a:r>
              <a:rPr lang="tr-TR" sz="1600" b="1" dirty="0" smtClean="0"/>
              <a:t>		</a:t>
            </a:r>
            <a:r>
              <a:rPr lang="tr-TR" sz="1600" dirty="0" smtClean="0"/>
              <a:t>Kendine özel, kısa ayaklı ve konik dondurmalı kahve bardağına 2-3 top vanilya dondurması ve üzerine bir parmak kalıncaya kadar Amerikan kahvesi konur. Aynı zamanda, şekerli ve soğuk olan bu kahvenin üzerini kaplayacak şekilde krem </a:t>
            </a:r>
            <a:r>
              <a:rPr lang="tr-TR" sz="1600" dirty="0" err="1" smtClean="0"/>
              <a:t>şanti</a:t>
            </a:r>
            <a:r>
              <a:rPr lang="tr-TR" sz="1600" dirty="0" smtClean="0"/>
              <a:t> sıkılır. Toz kahve ile </a:t>
            </a:r>
            <a:r>
              <a:rPr lang="tr-TR" sz="1600" dirty="0" err="1" smtClean="0"/>
              <a:t>garnitürlenerek</a:t>
            </a:r>
            <a:r>
              <a:rPr lang="tr-TR" sz="1600" dirty="0" smtClean="0"/>
              <a:t>, içki kamışıyla servis edilir.</a:t>
            </a:r>
            <a:endParaRPr lang="tr-TR" sz="1600" dirty="0" smtClean="0"/>
          </a:p>
          <a:p>
            <a:pPr algn="just">
              <a:buNone/>
            </a:pPr>
            <a:r>
              <a:rPr lang="tr-TR" sz="1600" b="1" dirty="0" smtClean="0"/>
              <a:t>	Amerikan Usulü Buzlu Kahve</a:t>
            </a:r>
            <a:endParaRPr lang="tr-TR" sz="1600" b="1" dirty="0" smtClean="0"/>
          </a:p>
          <a:p>
            <a:pPr algn="just">
              <a:buNone/>
            </a:pPr>
            <a:r>
              <a:rPr lang="tr-TR" sz="1600" b="1" dirty="0" smtClean="0"/>
              <a:t>		</a:t>
            </a:r>
            <a:r>
              <a:rPr lang="tr-TR" sz="1600" dirty="0" smtClean="0"/>
              <a:t>Soğuk kahve bardağına, 2-3 kaşık kar buz konur. Bir fincan soğuk ve şekerli Amerikan kahve ile iki kaşık taze krema konulup karıştırılır. Soda ile doldurulduktan sonra, üzerine krem </a:t>
            </a:r>
            <a:r>
              <a:rPr lang="tr-TR" sz="1600" dirty="0" err="1" smtClean="0"/>
              <a:t>şanti</a:t>
            </a:r>
            <a:r>
              <a:rPr lang="tr-TR" sz="1600" dirty="0" smtClean="0"/>
              <a:t> dökülür. İçki kamışı ile birlikte servis edilir.</a:t>
            </a:r>
            <a:endParaRPr lang="tr-TR" sz="1600" b="1" dirty="0" smtClean="0"/>
          </a:p>
          <a:p>
            <a:pPr algn="just">
              <a:buNone/>
            </a:pPr>
            <a:r>
              <a:rPr lang="tr-TR" sz="1600" dirty="0" smtClean="0"/>
              <a:t>		</a:t>
            </a:r>
            <a:endParaRPr lang="tr-TR" sz="1600" dirty="0" smtClean="0"/>
          </a:p>
          <a:p>
            <a:pPr algn="just">
              <a:buNone/>
            </a:pPr>
            <a:r>
              <a:rPr lang="tr-TR" sz="1600" dirty="0" smtClean="0"/>
              <a:t>	</a:t>
            </a:r>
            <a:endParaRPr lang="tr-TR" sz="1600" b="1"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emplate>
  <TotalTime>0</TotalTime>
  <Words>29718</Words>
  <Application>WPS Presentation</Application>
  <PresentationFormat>Ekran Gösterisi (4:3)</PresentationFormat>
  <Paragraphs>150</Paragraphs>
  <Slides>21</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21</vt:i4>
      </vt:variant>
    </vt:vector>
  </HeadingPairs>
  <TitlesOfParts>
    <vt:vector size="33" baseType="lpstr">
      <vt:lpstr>Arial</vt:lpstr>
      <vt:lpstr>SimSun</vt:lpstr>
      <vt:lpstr>Wingdings</vt:lpstr>
      <vt:lpstr>Wingdings 2</vt:lpstr>
      <vt:lpstr>Franklin Gothic Book</vt:lpstr>
      <vt:lpstr>Franklin Gothic Medium</vt:lpstr>
      <vt:lpstr>Microsoft YaHei</vt:lpstr>
      <vt:lpstr/>
      <vt:lpstr>Arial Unicode MS</vt:lpstr>
      <vt:lpstr>Calibri</vt:lpstr>
      <vt:lpstr>Lucida Sans Unicode</vt:lpstr>
      <vt:lpstr>Gezinti</vt:lpstr>
      <vt:lpstr>ALKOL VE İÇECEKLERLE İLGİLİ GENEL BİLGİLER</vt:lpstr>
      <vt:lpstr>Alkol ve tarihçesi</vt:lpstr>
      <vt:lpstr>PowerPoint 演示文稿</vt:lpstr>
      <vt:lpstr>PowerPoint 演示文稿</vt:lpstr>
      <vt:lpstr>Alkolsüz içecekler ve servisleri</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ALKOL VE İÇECEKLERLE İLGİLİ GENEL BİLGİLER</dc:title>
  <dc:creator>ramazan</dc:creator>
  <cp:lastModifiedBy>ali</cp:lastModifiedBy>
  <cp:revision>50</cp:revision>
  <dcterms:created xsi:type="dcterms:W3CDTF">2018-01-22T22:59:00Z</dcterms:created>
  <dcterms:modified xsi:type="dcterms:W3CDTF">2018-02-16T13:11:02Z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