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77" r:id="rId8"/>
    <p:sldId id="262" r:id="rId9"/>
    <p:sldId id="263" r:id="rId10"/>
    <p:sldId id="264" r:id="rId11"/>
    <p:sldId id="265" r:id="rId12"/>
    <p:sldId id="266" r:id="rId13"/>
    <p:sldId id="267" r:id="rId14"/>
    <p:sldId id="268" r:id="rId15"/>
    <p:sldId id="278" r:id="rId16"/>
    <p:sldId id="269" r:id="rId17"/>
    <p:sldId id="270" r:id="rId18"/>
    <p:sldId id="271" r:id="rId19"/>
    <p:sldId id="272" r:id="rId20"/>
    <p:sldId id="273" r:id="rId21"/>
    <p:sldId id="279" r:id="rId22"/>
    <p:sldId id="274" r:id="rId23"/>
    <p:sldId id="280" r:id="rId24"/>
    <p:sldId id="275" r:id="rId25"/>
    <p:sldId id="276"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3F5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2" d="100"/>
          <a:sy n="102" d="100"/>
        </p:scale>
        <p:origin x="26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C4B9738C-EE61-4BE6-8078-708A8EDF5384}" type="datetimeFigureOut">
              <a:rPr lang="tr-TR" smtClean="0"/>
              <a:pPr/>
              <a:t>26.03.2018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ABF62E1-C4B2-409F-A537-AB9E91456EF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4B9738C-EE61-4BE6-8078-708A8EDF5384}" type="datetimeFigureOut">
              <a:rPr lang="tr-TR" smtClean="0"/>
              <a:pPr/>
              <a:t>26.03.2018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ABF62E1-C4B2-409F-A537-AB9E91456EF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4B9738C-EE61-4BE6-8078-708A8EDF5384}" type="datetimeFigureOut">
              <a:rPr lang="tr-TR" smtClean="0"/>
              <a:pPr/>
              <a:t>26.03.2018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ABF62E1-C4B2-409F-A537-AB9E91456EF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C4B9738C-EE61-4BE6-8078-708A8EDF5384}" type="datetimeFigureOut">
              <a:rPr lang="tr-TR" smtClean="0"/>
              <a:pPr/>
              <a:t>26.03.2018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ABF62E1-C4B2-409F-A537-AB9E91456EF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C4B9738C-EE61-4BE6-8078-708A8EDF5384}" type="datetimeFigureOut">
              <a:rPr lang="tr-TR" smtClean="0"/>
              <a:pPr/>
              <a:t>26.03.2018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EABF62E1-C4B2-409F-A537-AB9E91456EF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C4B9738C-EE61-4BE6-8078-708A8EDF5384}" type="datetimeFigureOut">
              <a:rPr lang="tr-TR" smtClean="0"/>
              <a:pPr/>
              <a:t>26.03.2018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ABF62E1-C4B2-409F-A537-AB9E91456EF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C4B9738C-EE61-4BE6-8078-708A8EDF5384}" type="datetimeFigureOut">
              <a:rPr lang="tr-TR" smtClean="0"/>
              <a:pPr/>
              <a:t>26.03.2018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EABF62E1-C4B2-409F-A537-AB9E91456EF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C4B9738C-EE61-4BE6-8078-708A8EDF5384}" type="datetimeFigureOut">
              <a:rPr lang="tr-TR" smtClean="0"/>
              <a:pPr/>
              <a:t>26.03.2018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EABF62E1-C4B2-409F-A537-AB9E91456EF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C4B9738C-EE61-4BE6-8078-708A8EDF5384}" type="datetimeFigureOut">
              <a:rPr lang="tr-TR" smtClean="0"/>
              <a:pPr/>
              <a:t>26.03.2018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EABF62E1-C4B2-409F-A537-AB9E91456EF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4B9738C-EE61-4BE6-8078-708A8EDF5384}" type="datetimeFigureOut">
              <a:rPr lang="tr-TR" smtClean="0"/>
              <a:pPr/>
              <a:t>26.03.2018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ABF62E1-C4B2-409F-A537-AB9E91456EF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C4B9738C-EE61-4BE6-8078-708A8EDF5384}" type="datetimeFigureOut">
              <a:rPr lang="tr-TR" smtClean="0"/>
              <a:pPr/>
              <a:t>26.03.2018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EABF62E1-C4B2-409F-A537-AB9E91456EF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B9738C-EE61-4BE6-8078-708A8EDF5384}" type="datetimeFigureOut">
              <a:rPr lang="tr-TR" smtClean="0"/>
              <a:pPr/>
              <a:t>26.03.2018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BF62E1-C4B2-409F-A537-AB9E91456EF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solidFill>
            <a:srgbClr val="43F52B"/>
          </a:solidFill>
        </p:spPr>
        <p:txBody>
          <a:bodyPr/>
          <a:lstStyle/>
          <a:p>
            <a:pPr lvl="0"/>
            <a:r>
              <a:rPr lang="tr-TR" dirty="0"/>
              <a:t>Yetişkin din eğitimi </a:t>
            </a:r>
            <a:br>
              <a:rPr lang="tr-TR" dirty="0"/>
            </a:br>
            <a:endParaRPr lang="tr-TR" dirty="0"/>
          </a:p>
        </p:txBody>
      </p:sp>
      <p:sp>
        <p:nvSpPr>
          <p:cNvPr id="3" name="2 Alt Başlık"/>
          <p:cNvSpPr>
            <a:spLocks noGrp="1"/>
          </p:cNvSpPr>
          <p:nvPr>
            <p:ph type="subTitle" idx="1"/>
          </p:nvPr>
        </p:nvSpPr>
        <p:spPr>
          <a:solidFill>
            <a:srgbClr val="43F52B"/>
          </a:solidFill>
        </p:spPr>
        <p:txBody>
          <a:bodyPr/>
          <a:lstStyle/>
          <a:p>
            <a:pPr lvl="0"/>
            <a:r>
              <a:rPr lang="tr-TR" dirty="0">
                <a:solidFill>
                  <a:schemeClr val="tx1"/>
                </a:solidFill>
              </a:rPr>
              <a:t>İlk/genç yetişkinlik dönemi din eğitimi </a:t>
            </a:r>
          </a:p>
          <a:p>
            <a:endParaRPr lang="tr-TR"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rmAutofit fontScale="90000"/>
          </a:bodyPr>
          <a:lstStyle/>
          <a:p>
            <a:r>
              <a:rPr lang="tr-TR" sz="2800" dirty="0" smtClean="0"/>
              <a:t>İlk/Genç Yetişkinlik Döneminin Yetişkin Din Eğitimi açısından bilinmesi gereken gelişim özellikleri </a:t>
            </a:r>
            <a:br>
              <a:rPr lang="tr-TR" sz="2800" dirty="0" smtClean="0"/>
            </a:br>
            <a:endParaRPr lang="tr-TR" sz="2800" dirty="0"/>
          </a:p>
        </p:txBody>
      </p:sp>
      <p:sp>
        <p:nvSpPr>
          <p:cNvPr id="3" name="2 İçerik Yer Tutucusu"/>
          <p:cNvSpPr>
            <a:spLocks noGrp="1"/>
          </p:cNvSpPr>
          <p:nvPr>
            <p:ph idx="1"/>
          </p:nvPr>
        </p:nvSpPr>
        <p:spPr/>
        <p:txBody>
          <a:bodyPr/>
          <a:lstStyle/>
          <a:p>
            <a:pPr marL="514350" indent="-514350">
              <a:buNone/>
            </a:pPr>
            <a:r>
              <a:rPr lang="tr-TR" dirty="0" smtClean="0"/>
              <a:t>2. </a:t>
            </a:r>
            <a:r>
              <a:rPr lang="tr-TR" dirty="0"/>
              <a:t>Din ve ahlak eğitiminde en önemli ve en anlamlı olgu varlık olgusudur. Bu olguyu besleyen her şey aynı derecede anlamlıdır. Bu nedenle cinsellik duygusu, insanın varlık boyutuna güçlü etkisinden dolayı, din eğitiminde işlenecek temel duyguların en önemlilerinden biridir</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rmAutofit fontScale="90000"/>
          </a:bodyPr>
          <a:lstStyle/>
          <a:p>
            <a:r>
              <a:rPr lang="tr-TR" sz="2800" dirty="0" smtClean="0"/>
              <a:t>İlk/Genç Yetişkinlik Döneminin Yetişkin Din Eğitimi açısından bilinmesi gereken gelişim özellikleri </a:t>
            </a:r>
            <a:br>
              <a:rPr lang="tr-TR" sz="2800" dirty="0" smtClean="0"/>
            </a:br>
            <a:endParaRPr lang="tr-TR" sz="2800" dirty="0"/>
          </a:p>
        </p:txBody>
      </p:sp>
      <p:sp>
        <p:nvSpPr>
          <p:cNvPr id="3" name="2 İçerik Yer Tutucusu"/>
          <p:cNvSpPr>
            <a:spLocks noGrp="1"/>
          </p:cNvSpPr>
          <p:nvPr>
            <p:ph idx="1"/>
          </p:nvPr>
        </p:nvSpPr>
        <p:spPr/>
        <p:txBody>
          <a:bodyPr>
            <a:normAutofit lnSpcReduction="10000"/>
          </a:bodyPr>
          <a:lstStyle/>
          <a:p>
            <a:r>
              <a:rPr lang="tr-TR" dirty="0"/>
              <a:t>Olumsuz etkisi açısından:</a:t>
            </a:r>
          </a:p>
          <a:p>
            <a:r>
              <a:rPr lang="tr-TR" dirty="0"/>
              <a:t>Cinsel güdülerin uyanışı ile birlikte nefsanî arzuların din ve ahlak kurallarıyla karşı karşıya gelmesinin, bir çatışma ortamına neden olabileceği, bu çatışma ortamında ortaya çıkan suçluluk ve günahkârlık duygularının aşırı bir hal alması durumunda ise, tövbe ve pişmanlığa karşı güçsüzlük ve duygusuzluk hisleri oluşabilir.</a:t>
            </a:r>
          </a:p>
          <a:p>
            <a:pPr>
              <a:buNone/>
            </a:pP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rmAutofit fontScale="90000"/>
          </a:bodyPr>
          <a:lstStyle/>
          <a:p>
            <a:r>
              <a:rPr lang="tr-TR" sz="2800" dirty="0" smtClean="0"/>
              <a:t>İlk/Genç Yetişkinlik Döneminin Yetişkin Din Eğitimi açısından bilinmesi gereken gelişim özellikleri </a:t>
            </a:r>
            <a:br>
              <a:rPr lang="tr-TR" sz="2800" dirty="0" smtClean="0"/>
            </a:br>
            <a:endParaRPr lang="tr-TR" sz="2800" dirty="0"/>
          </a:p>
        </p:txBody>
      </p:sp>
      <p:sp>
        <p:nvSpPr>
          <p:cNvPr id="3" name="2 İçerik Yer Tutucusu"/>
          <p:cNvSpPr>
            <a:spLocks noGrp="1"/>
          </p:cNvSpPr>
          <p:nvPr>
            <p:ph idx="1"/>
          </p:nvPr>
        </p:nvSpPr>
        <p:spPr/>
        <p:txBody>
          <a:bodyPr>
            <a:normAutofit fontScale="77500" lnSpcReduction="20000"/>
          </a:bodyPr>
          <a:lstStyle/>
          <a:p>
            <a:pPr lvl="0">
              <a:buNone/>
            </a:pPr>
            <a:r>
              <a:rPr lang="tr-TR" dirty="0" smtClean="0"/>
              <a:t>5. </a:t>
            </a:r>
            <a:r>
              <a:rPr lang="tr-TR" dirty="0"/>
              <a:t>Gençlik, kimlik arayışının ve benlik oluşumunun yaşandığı bir dönemdir.</a:t>
            </a:r>
          </a:p>
          <a:p>
            <a:r>
              <a:rPr lang="tr-TR" dirty="0"/>
              <a:t>Ben neyim?</a:t>
            </a:r>
          </a:p>
          <a:p>
            <a:r>
              <a:rPr lang="tr-TR" dirty="0"/>
              <a:t>Ben kimim?</a:t>
            </a:r>
          </a:p>
          <a:p>
            <a:r>
              <a:rPr lang="tr-TR" dirty="0"/>
              <a:t> Niçin varım?</a:t>
            </a:r>
          </a:p>
          <a:p>
            <a:r>
              <a:rPr lang="tr-TR" dirty="0"/>
              <a:t>Yaşamın gayesi nedir? Türünden soruların etkisi bu dönemde çok görülür.</a:t>
            </a:r>
          </a:p>
          <a:p>
            <a:r>
              <a:rPr lang="tr-TR" dirty="0"/>
              <a:t>Din, ‘ben’ ile ‘o’ arasında cereyan eden bir ilişkidir. İnsan önce kendini tanımakla işe başlar, ardından O’na yönelir. Gencin ‘kendinden öte’ sini düşünmesi ile ruh dünyası sonsuz yolculuğa perde aralar ve dini uyanış denen hadise ergenin gelişim sürecinin tabi bir parçası olarak ortaya çıkar.</a:t>
            </a:r>
          </a:p>
          <a:p>
            <a:pPr>
              <a:buNone/>
            </a:pP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rmAutofit fontScale="90000"/>
          </a:bodyPr>
          <a:lstStyle/>
          <a:p>
            <a:r>
              <a:rPr lang="tr-TR" sz="2800" dirty="0" smtClean="0"/>
              <a:t>İlk/Genç Yetişkinlik Döneminin Yetişkin Din Eğitimi açısından bilinmesi gereken gelişim özellikleri </a:t>
            </a:r>
            <a:br>
              <a:rPr lang="tr-TR" sz="2800" dirty="0" smtClean="0"/>
            </a:br>
            <a:endParaRPr lang="tr-TR" sz="2800" dirty="0"/>
          </a:p>
        </p:txBody>
      </p:sp>
      <p:sp>
        <p:nvSpPr>
          <p:cNvPr id="3" name="2 İçerik Yer Tutucusu"/>
          <p:cNvSpPr>
            <a:spLocks noGrp="1"/>
          </p:cNvSpPr>
          <p:nvPr>
            <p:ph idx="1"/>
          </p:nvPr>
        </p:nvSpPr>
        <p:spPr/>
        <p:txBody>
          <a:bodyPr>
            <a:normAutofit fontScale="92500" lnSpcReduction="20000"/>
          </a:bodyPr>
          <a:lstStyle/>
          <a:p>
            <a:pPr lvl="0">
              <a:buNone/>
            </a:pPr>
            <a:r>
              <a:rPr lang="tr-TR" dirty="0" smtClean="0"/>
              <a:t>6. </a:t>
            </a:r>
            <a:r>
              <a:rPr lang="tr-TR" dirty="0"/>
              <a:t>Dini şüphe ve çatışmaların yaşanabildiği bir dönemdir.</a:t>
            </a:r>
          </a:p>
          <a:p>
            <a:r>
              <a:rPr lang="tr-TR" dirty="0"/>
              <a:t>Bu dönemde ilk ergenlik dönemindeki pasif halden sıyrılıp kendilerini ilgilendiren konularda belli oranlarda bağımsız düşünmeye başlarlar. Önceden öğrenilenler eleştirilmeye başlar. Eski ve yeni dini bilgilerin birbirleri ile çeliştiğini, büyüklerin ve din adamlarının yanlış davranışlarını görmeleri, din hakkında bir takım şüphe ve tereddütlerin ortaya çıkmasına sebep olur.</a:t>
            </a:r>
          </a:p>
          <a:p>
            <a:pPr>
              <a:buNone/>
            </a:pP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rmAutofit fontScale="90000"/>
          </a:bodyPr>
          <a:lstStyle/>
          <a:p>
            <a:r>
              <a:rPr lang="tr-TR" sz="2800" dirty="0" smtClean="0"/>
              <a:t>İlk/Genç Yetişkinlik Döneminin Yetişkin Din Eğitimi açısından bilinmesi gereken gelişim özellikleri </a:t>
            </a:r>
            <a:br>
              <a:rPr lang="tr-TR" sz="2800" dirty="0" smtClean="0"/>
            </a:br>
            <a:endParaRPr lang="tr-TR" sz="2800" dirty="0"/>
          </a:p>
        </p:txBody>
      </p:sp>
      <p:sp>
        <p:nvSpPr>
          <p:cNvPr id="3" name="2 İçerik Yer Tutucusu"/>
          <p:cNvSpPr>
            <a:spLocks noGrp="1"/>
          </p:cNvSpPr>
          <p:nvPr>
            <p:ph idx="1"/>
          </p:nvPr>
        </p:nvSpPr>
        <p:spPr/>
        <p:txBody>
          <a:bodyPr>
            <a:normAutofit/>
          </a:bodyPr>
          <a:lstStyle/>
          <a:p>
            <a:r>
              <a:rPr lang="tr-TR" dirty="0"/>
              <a:t>Dini şüphe ve bunalımların ortaya çıkmasında etken olan faktörler nelerdir?</a:t>
            </a:r>
          </a:p>
          <a:p>
            <a:pPr>
              <a:buNone/>
            </a:pPr>
            <a:endParaRPr lang="tr-TR" dirty="0"/>
          </a:p>
          <a:p>
            <a:endParaRPr lang="tr-T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64704"/>
            <a:ext cx="8229600" cy="5361459"/>
          </a:xfrm>
        </p:spPr>
        <p:txBody>
          <a:bodyPr>
            <a:normAutofit fontScale="92500" lnSpcReduction="10000"/>
          </a:bodyPr>
          <a:lstStyle/>
          <a:p>
            <a:r>
              <a:rPr lang="tr-TR" dirty="0" smtClean="0"/>
              <a:t> Her türlü otoriteyi reddeden isyankâr eğilim, yetişkinlere olan güvenin sarsılması </a:t>
            </a:r>
          </a:p>
          <a:p>
            <a:r>
              <a:rPr lang="tr-TR" dirty="0" smtClean="0"/>
              <a:t>	Hayatın anlamsızlığı, mantıksızlığı duygusunun etkisi</a:t>
            </a:r>
          </a:p>
          <a:p>
            <a:r>
              <a:rPr lang="tr-TR" dirty="0" smtClean="0"/>
              <a:t>	Dini eğitimin yetersizliği sebebiyle uygunsuz ve başarısız bir dini sosyalleşme durumunun ortaya çıkması</a:t>
            </a:r>
          </a:p>
          <a:p>
            <a:r>
              <a:rPr lang="tr-TR" dirty="0" smtClean="0"/>
              <a:t>	Dindarların ve din görevlilerinin bazı yanlış tutum ve davranışları</a:t>
            </a:r>
          </a:p>
          <a:p>
            <a:r>
              <a:rPr lang="tr-TR" dirty="0" smtClean="0"/>
              <a:t>	Din konusunda bireylerin rehberlik edinememeleri</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rmAutofit fontScale="90000"/>
          </a:bodyPr>
          <a:lstStyle/>
          <a:p>
            <a:r>
              <a:rPr lang="tr-TR" sz="2800" dirty="0" smtClean="0"/>
              <a:t>İlk/Genç Yetişkinlik Döneminin Yetişkin Din Eğitimi açısından bilinmesi gereken gelişim özellikleri </a:t>
            </a:r>
            <a:br>
              <a:rPr lang="tr-TR" sz="2800" dirty="0" smtClean="0"/>
            </a:br>
            <a:endParaRPr lang="tr-TR" sz="2800" dirty="0"/>
          </a:p>
        </p:txBody>
      </p:sp>
      <p:sp>
        <p:nvSpPr>
          <p:cNvPr id="3" name="2 İçerik Yer Tutucusu"/>
          <p:cNvSpPr>
            <a:spLocks noGrp="1"/>
          </p:cNvSpPr>
          <p:nvPr>
            <p:ph idx="1"/>
          </p:nvPr>
        </p:nvSpPr>
        <p:spPr/>
        <p:txBody>
          <a:bodyPr>
            <a:normAutofit/>
          </a:bodyPr>
          <a:lstStyle/>
          <a:p>
            <a:pPr lvl="0">
              <a:buNone/>
            </a:pPr>
            <a:r>
              <a:rPr lang="tr-TR" dirty="0" smtClean="0"/>
              <a:t>7. </a:t>
            </a:r>
            <a:r>
              <a:rPr lang="tr-TR" dirty="0"/>
              <a:t>Ergenlik dönemi özdeşleşme yoluyla öğrenmenin belirgin olduğu dönemdir.</a:t>
            </a:r>
          </a:p>
          <a:p>
            <a:r>
              <a:rPr lang="tr-TR" dirty="0"/>
              <a:t>Özdeşleşme, ruhsal yapısının çevresiyle genişleyen bir alanda bulunan bir gencin, bilinçli ya da bilinçsiz olarak etkilendiği, benimsediği duygu, düşünce, tutum ve davranışlardan oluşan bir süreçtir.</a:t>
            </a:r>
          </a:p>
          <a:p>
            <a:pPr>
              <a:buNone/>
            </a:pPr>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Autofit/>
          </a:bodyPr>
          <a:lstStyle/>
          <a:p>
            <a:pPr lvl="0"/>
            <a:r>
              <a:rPr lang="tr-TR" sz="3600" dirty="0" smtClean="0"/>
              <a:t>Gençliğin din ile ilgili sorunları </a:t>
            </a:r>
            <a:br>
              <a:rPr lang="tr-TR" sz="3600" dirty="0" smtClean="0"/>
            </a:br>
            <a:endParaRPr lang="tr-TR" sz="3600" dirty="0"/>
          </a:p>
        </p:txBody>
      </p:sp>
      <p:sp>
        <p:nvSpPr>
          <p:cNvPr id="3" name="2 İçerik Yer Tutucusu"/>
          <p:cNvSpPr>
            <a:spLocks noGrp="1"/>
          </p:cNvSpPr>
          <p:nvPr>
            <p:ph idx="1"/>
          </p:nvPr>
        </p:nvSpPr>
        <p:spPr/>
        <p:txBody>
          <a:bodyPr>
            <a:normAutofit fontScale="92500" lnSpcReduction="10000"/>
          </a:bodyPr>
          <a:lstStyle/>
          <a:p>
            <a:pPr lvl="0">
              <a:buNone/>
            </a:pPr>
            <a:r>
              <a:rPr lang="tr-TR" dirty="0" smtClean="0"/>
              <a:t>1. Özgürlük- </a:t>
            </a:r>
            <a:r>
              <a:rPr lang="tr-TR" dirty="0"/>
              <a:t>güvenlik çelişkisi sorunu</a:t>
            </a:r>
          </a:p>
          <a:p>
            <a:r>
              <a:rPr lang="tr-TR" dirty="0"/>
              <a:t>Yeni tecrübelerin sınırlarının kesiştiği bir dönemdir. Bu dönemin en önemli özelliği çocukluktaki sınırlamalardan kurtulma arzusudur. Bu arzu gerekli ve yoğundur. Çünkü kişilik ancak tecrübe ve özgürlük ortamında gelişebilir. Ergen tecrübe edip keşfetmek için özgürlüğe gerek duyduğu kadar, dışarı gideceği ve geri dönebileceği güvendiği dayanaklara da ihtiyaç duymaktadır.</a:t>
            </a:r>
          </a:p>
          <a:p>
            <a:pPr marL="514350" indent="-514350">
              <a:buFont typeface="+mj-lt"/>
              <a:buAutoNum type="arabicPeriod"/>
            </a:pPr>
            <a:endParaRPr lang="tr-T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rmAutofit fontScale="90000"/>
          </a:bodyPr>
          <a:lstStyle/>
          <a:p>
            <a:r>
              <a:rPr lang="tr-TR" dirty="0" smtClean="0"/>
              <a:t>Gençliğin din ile ilgili sorunları </a:t>
            </a:r>
            <a:br>
              <a:rPr lang="tr-TR" dirty="0" smtClean="0"/>
            </a:br>
            <a:endParaRPr lang="tr-TR" dirty="0"/>
          </a:p>
        </p:txBody>
      </p:sp>
      <p:sp>
        <p:nvSpPr>
          <p:cNvPr id="3" name="2 İçerik Yer Tutucusu"/>
          <p:cNvSpPr>
            <a:spLocks noGrp="1"/>
          </p:cNvSpPr>
          <p:nvPr>
            <p:ph idx="1"/>
          </p:nvPr>
        </p:nvSpPr>
        <p:spPr/>
        <p:txBody>
          <a:bodyPr/>
          <a:lstStyle/>
          <a:p>
            <a:pPr lvl="0">
              <a:buNone/>
            </a:pPr>
            <a:r>
              <a:rPr lang="tr-TR" dirty="0" smtClean="0"/>
              <a:t>2. </a:t>
            </a:r>
            <a:r>
              <a:rPr lang="tr-TR" dirty="0"/>
              <a:t>Statü arayışını cevaplandırma</a:t>
            </a:r>
          </a:p>
          <a:p>
            <a:r>
              <a:rPr lang="tr-TR" dirty="0"/>
              <a:t>Sosyalleşmeyi hızlandıran grup etkinliklerine katılma </a:t>
            </a:r>
          </a:p>
          <a:p>
            <a:r>
              <a:rPr lang="tr-TR" dirty="0"/>
              <a:t>Evliliğe ilişkin planlar yapma </a:t>
            </a:r>
          </a:p>
          <a:p>
            <a:r>
              <a:rPr lang="tr-TR" dirty="0"/>
              <a:t>Anne-babaya bağlılığın azalması </a:t>
            </a:r>
          </a:p>
          <a:p>
            <a:r>
              <a:rPr lang="tr-TR" dirty="0"/>
              <a:t>Güvensizlik duyma</a:t>
            </a:r>
          </a:p>
          <a:p>
            <a:r>
              <a:rPr lang="tr-TR" dirty="0"/>
              <a:t>Çeşitli kişi ve görüşlere kolayca bağlanma bu dönemin genel özelliklerindendir.</a:t>
            </a:r>
          </a:p>
          <a:p>
            <a:pPr>
              <a:buNone/>
            </a:pPr>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51520" y="188640"/>
            <a:ext cx="8229600" cy="1143000"/>
          </a:xfrm>
          <a:solidFill>
            <a:srgbClr val="43F52B"/>
          </a:solidFill>
        </p:spPr>
        <p:txBody>
          <a:bodyPr>
            <a:normAutofit fontScale="90000"/>
          </a:bodyPr>
          <a:lstStyle/>
          <a:p>
            <a:pPr algn="l"/>
            <a:r>
              <a:rPr lang="tr-TR" dirty="0" smtClean="0"/>
              <a:t>Gençliğin din ile ilgili sorunları </a:t>
            </a:r>
            <a:br>
              <a:rPr lang="tr-TR" dirty="0" smtClean="0"/>
            </a:br>
            <a:endParaRPr lang="tr-TR" dirty="0"/>
          </a:p>
        </p:txBody>
      </p:sp>
      <p:sp>
        <p:nvSpPr>
          <p:cNvPr id="3" name="2 İçerik Yer Tutucusu"/>
          <p:cNvSpPr>
            <a:spLocks noGrp="1"/>
          </p:cNvSpPr>
          <p:nvPr>
            <p:ph idx="1"/>
          </p:nvPr>
        </p:nvSpPr>
        <p:spPr/>
        <p:txBody>
          <a:bodyPr>
            <a:normAutofit fontScale="92500"/>
          </a:bodyPr>
          <a:lstStyle/>
          <a:p>
            <a:pPr lvl="0">
              <a:buNone/>
            </a:pPr>
            <a:r>
              <a:rPr lang="tr-TR" dirty="0" smtClean="0"/>
              <a:t>3. </a:t>
            </a:r>
            <a:r>
              <a:rPr lang="tr-TR" dirty="0"/>
              <a:t>Aşk ve sevgi</a:t>
            </a:r>
          </a:p>
          <a:p>
            <a:r>
              <a:rPr lang="tr-TR" dirty="0"/>
              <a:t>Aşk gençlik döneminin en önemli duygusal deneyimidir. Ancak yetişkinler tarafından 	en az anlayışın gösterildiği alandır. Davranışlarının din tarafından sınırlandırıldığını hatta karşı cinsle konuşmaların bile din tarafından yasaklandığını düşünen öğrenciler vardır. Bu durumda eğitimciler gençlere yardım sağlamalıdır. Normal olanla olmayan iyi bir şekilde bireye aktarılmalıdır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Autofit/>
          </a:bodyPr>
          <a:lstStyle/>
          <a:p>
            <a:pPr lvl="0"/>
            <a:r>
              <a:rPr lang="tr-TR" sz="2800" dirty="0"/>
              <a:t>İlk/Genç Yetişkinlik Döneminin Yetişkin Din Eğitimi açısından bilinmesi gereken gelişim özellikleri </a:t>
            </a:r>
          </a:p>
        </p:txBody>
      </p:sp>
      <p:sp>
        <p:nvSpPr>
          <p:cNvPr id="3" name="2 İçerik Yer Tutucusu"/>
          <p:cNvSpPr>
            <a:spLocks noGrp="1"/>
          </p:cNvSpPr>
          <p:nvPr>
            <p:ph idx="1"/>
          </p:nvPr>
        </p:nvSpPr>
        <p:spPr/>
        <p:txBody>
          <a:bodyPr/>
          <a:lstStyle/>
          <a:p>
            <a:pPr marL="514350" lvl="0" indent="-514350">
              <a:buFont typeface="+mj-lt"/>
              <a:buAutoNum type="arabicPeriod"/>
            </a:pPr>
            <a:r>
              <a:rPr lang="tr-TR" dirty="0"/>
              <a:t>Ergenlik, fiziksel gelişmenin ve fizyolojik değişimlerin yaşandığı dönemdir.</a:t>
            </a:r>
          </a:p>
          <a:p>
            <a:pPr marL="514350" lvl="0" indent="-514350">
              <a:buFont typeface="+mj-lt"/>
              <a:buAutoNum type="arabicPeriod"/>
            </a:pPr>
            <a:r>
              <a:rPr lang="tr-TR" dirty="0"/>
              <a:t>Somut düşünmeden soyut düşünmeye geçildiği bir dönemdir.(11-12 yaş)</a:t>
            </a:r>
          </a:p>
          <a:p>
            <a:pPr marL="514350" lvl="0" indent="-514350"/>
            <a:r>
              <a:rPr lang="tr-TR" dirty="0"/>
              <a:t>Allah’ı insana ait modeller içinde düşünen çocuk, ergenlik dönemi ile birlikte insana veya maddi unsurlara benzeyen bir Allah düşüncesinden kurtulmaya başlar.</a:t>
            </a:r>
          </a:p>
          <a:p>
            <a:pPr marL="514350" indent="-514350"/>
            <a:endParaRPr lang="tr-T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rmAutofit fontScale="90000"/>
          </a:bodyPr>
          <a:lstStyle/>
          <a:p>
            <a:r>
              <a:rPr lang="tr-TR" dirty="0" smtClean="0"/>
              <a:t>Gençliğin din ile ilgili sorunları </a:t>
            </a:r>
            <a:br>
              <a:rPr lang="tr-TR" dirty="0" smtClean="0"/>
            </a:br>
            <a:endParaRPr lang="tr-TR" dirty="0"/>
          </a:p>
        </p:txBody>
      </p:sp>
      <p:sp>
        <p:nvSpPr>
          <p:cNvPr id="3" name="2 İçerik Yer Tutucusu"/>
          <p:cNvSpPr>
            <a:spLocks noGrp="1"/>
          </p:cNvSpPr>
          <p:nvPr>
            <p:ph idx="1"/>
          </p:nvPr>
        </p:nvSpPr>
        <p:spPr/>
        <p:txBody>
          <a:bodyPr>
            <a:normAutofit/>
          </a:bodyPr>
          <a:lstStyle/>
          <a:p>
            <a:r>
              <a:rPr lang="tr-TR" dirty="0"/>
              <a:t>Peki, eğitimci dinin aşka bakışı konusunda öğrencilerine nasıl bir yaklaşımda bulunabilir, neler yapabilir?</a:t>
            </a:r>
          </a:p>
          <a:p>
            <a:pPr>
              <a:buNone/>
            </a:pPr>
            <a:endParaRPr lang="tr-T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Allah’ın yarattıklarına olan sevgisi</a:t>
            </a:r>
          </a:p>
          <a:p>
            <a:r>
              <a:rPr lang="tr-TR" dirty="0" smtClean="0"/>
              <a:t>Peygamberin ümmetine olan sevgisi</a:t>
            </a:r>
          </a:p>
          <a:p>
            <a:r>
              <a:rPr lang="tr-TR" dirty="0" smtClean="0"/>
              <a:t>Peygamberin eşlerine olan sevgisi</a:t>
            </a:r>
          </a:p>
          <a:p>
            <a:r>
              <a:rPr lang="tr-TR" dirty="0" smtClean="0"/>
              <a:t>Hz. Ali ve Hz. Fatıma arasındaki vb. modelleri İslam tarihi içinden örneklendirebilir. Bunlar gençlerin ilgi göstereceği ve davranış oluşturmada model alabileceği olaylardır.</a:t>
            </a:r>
          </a:p>
          <a:p>
            <a:endParaRPr lang="tr-T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rmAutofit fontScale="90000"/>
          </a:bodyPr>
          <a:lstStyle/>
          <a:p>
            <a:r>
              <a:rPr lang="tr-TR" dirty="0" smtClean="0"/>
              <a:t>Gençliğin din ile ilgili sorunları </a:t>
            </a:r>
            <a:br>
              <a:rPr lang="tr-TR" dirty="0" smtClean="0"/>
            </a:br>
            <a:endParaRPr lang="tr-TR" dirty="0"/>
          </a:p>
        </p:txBody>
      </p:sp>
      <p:sp>
        <p:nvSpPr>
          <p:cNvPr id="3" name="2 İçerik Yer Tutucusu"/>
          <p:cNvSpPr>
            <a:spLocks noGrp="1"/>
          </p:cNvSpPr>
          <p:nvPr>
            <p:ph idx="1"/>
          </p:nvPr>
        </p:nvSpPr>
        <p:spPr/>
        <p:txBody>
          <a:bodyPr>
            <a:normAutofit/>
          </a:bodyPr>
          <a:lstStyle/>
          <a:p>
            <a:r>
              <a:rPr lang="tr-TR" dirty="0"/>
              <a:t>Peki sevgi boyutunu ihmal eden bir din eğitimi ne gibi sorunlara yol açar?</a:t>
            </a:r>
          </a:p>
          <a:p>
            <a:pPr>
              <a:buNone/>
            </a:pPr>
            <a:endParaRPr lang="tr-TR"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908720"/>
            <a:ext cx="8229600" cy="5217443"/>
          </a:xfrm>
        </p:spPr>
        <p:txBody>
          <a:bodyPr>
            <a:normAutofit lnSpcReduction="10000"/>
          </a:bodyPr>
          <a:lstStyle/>
          <a:p>
            <a:r>
              <a:rPr lang="tr-TR" dirty="0" smtClean="0"/>
              <a:t>Sevgi yoksunluğu;</a:t>
            </a:r>
          </a:p>
          <a:p>
            <a:r>
              <a:rPr lang="tr-TR" dirty="0" smtClean="0"/>
              <a:t> Olumsuz bir Allah tasavvuruna yol açıcı sonuçlar doğurabilir</a:t>
            </a:r>
          </a:p>
          <a:p>
            <a:r>
              <a:rPr lang="tr-TR" dirty="0" smtClean="0"/>
              <a:t>Kadere isyan tutumu geliştirilmesine sebep olabilir</a:t>
            </a:r>
          </a:p>
          <a:p>
            <a:r>
              <a:rPr lang="tr-TR" dirty="0" smtClean="0"/>
              <a:t>Hayattan yılgınlık duyulmasına ve ölümü arzulamaya sebep olabilir</a:t>
            </a:r>
          </a:p>
          <a:p>
            <a:r>
              <a:rPr lang="tr-TR" dirty="0" smtClean="0"/>
              <a:t>İbadetlere olan ilgiyi olumsuz etkiler</a:t>
            </a:r>
          </a:p>
          <a:p>
            <a:r>
              <a:rPr lang="tr-TR" dirty="0" smtClean="0"/>
              <a:t>Ahlaki bakımdan tutarsız davranışlar geliştirilmesine sebep olabilir.</a:t>
            </a:r>
          </a:p>
          <a:p>
            <a:endParaRPr lang="tr-T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rmAutofit fontScale="90000"/>
          </a:bodyPr>
          <a:lstStyle/>
          <a:p>
            <a:r>
              <a:rPr lang="tr-TR" dirty="0" smtClean="0"/>
              <a:t>Gençliğin din ile ilgili sorunları </a:t>
            </a:r>
            <a:br>
              <a:rPr lang="tr-TR" dirty="0" smtClean="0"/>
            </a:br>
            <a:endParaRPr lang="tr-TR" dirty="0"/>
          </a:p>
        </p:txBody>
      </p:sp>
      <p:sp>
        <p:nvSpPr>
          <p:cNvPr id="3" name="2 İçerik Yer Tutucusu"/>
          <p:cNvSpPr>
            <a:spLocks noGrp="1"/>
          </p:cNvSpPr>
          <p:nvPr>
            <p:ph idx="1"/>
          </p:nvPr>
        </p:nvSpPr>
        <p:spPr/>
        <p:txBody>
          <a:bodyPr/>
          <a:lstStyle/>
          <a:p>
            <a:pPr lvl="0">
              <a:buNone/>
            </a:pPr>
            <a:endParaRPr lang="tr-TR" dirty="0" smtClean="0"/>
          </a:p>
          <a:p>
            <a:pPr lvl="0">
              <a:buNone/>
            </a:pPr>
            <a:r>
              <a:rPr lang="tr-TR" dirty="0" smtClean="0"/>
              <a:t>4. </a:t>
            </a:r>
            <a:r>
              <a:rPr lang="tr-TR" dirty="0"/>
              <a:t>Anlam arayışı</a:t>
            </a:r>
          </a:p>
          <a:p>
            <a:r>
              <a:rPr lang="tr-TR" dirty="0" smtClean="0"/>
              <a:t>Gelişim dönemleri içinde, anlam duygularına tatmin arayışının en şiddetli bir şekilde yaşandığı dönem buluğ ile başlayan gençlik yıllarıdır.</a:t>
            </a:r>
          </a:p>
          <a:p>
            <a:endParaRPr lang="tr-TR" dirty="0"/>
          </a:p>
          <a:p>
            <a:pPr>
              <a:buNone/>
            </a:pPr>
            <a:endParaRPr lang="tr-T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600200"/>
            <a:ext cx="8229600" cy="4925144"/>
          </a:xfrm>
        </p:spPr>
        <p:txBody>
          <a:bodyPr/>
          <a:lstStyle/>
          <a:p>
            <a:endParaRPr lang="tr-TR" dirty="0" smtClean="0"/>
          </a:p>
          <a:p>
            <a:r>
              <a:rPr lang="tr-TR" dirty="0" smtClean="0"/>
              <a:t>Dikkatinin kendine yöneldiği ergenlik döneminde gencin, öz varlığıyla ilgili olarak, Allah’ın en güzel şekilde yarattığı (Tin, 95/4), meleklerine üstün tuttuğu (Bakara, 2/34), seçkin ve şerefli (İsra, 17/70) bir varlık olduğu inancı ve anlayışına sahip olması onun kendine ilişkin değer duygularını olumlu yönde etkileyecektir.</a:t>
            </a:r>
            <a:endParaRPr lang="tr-TR" dirty="0"/>
          </a:p>
        </p:txBody>
      </p:sp>
      <p:sp>
        <p:nvSpPr>
          <p:cNvPr id="4" name="1 Başlık"/>
          <p:cNvSpPr>
            <a:spLocks noGrp="1"/>
          </p:cNvSpPr>
          <p:nvPr>
            <p:ph type="title"/>
          </p:nvPr>
        </p:nvSpPr>
        <p:spPr>
          <a:xfrm>
            <a:off x="611560" y="548680"/>
            <a:ext cx="8075240" cy="1152128"/>
          </a:xfrm>
          <a:solidFill>
            <a:srgbClr val="43F52B"/>
          </a:solidFill>
        </p:spPr>
        <p:txBody>
          <a:bodyPr>
            <a:normAutofit fontScale="90000"/>
          </a:bodyPr>
          <a:lstStyle/>
          <a:p>
            <a:r>
              <a:rPr lang="tr-TR" dirty="0" smtClean="0"/>
              <a:t/>
            </a:r>
            <a:br>
              <a:rPr lang="tr-TR" dirty="0" smtClean="0"/>
            </a:br>
            <a:r>
              <a:rPr lang="tr-TR" dirty="0" smtClean="0"/>
              <a:t>Gençliğin din ile ilgili sorunları </a:t>
            </a:r>
            <a:br>
              <a:rPr lang="tr-TR" dirty="0" smtClean="0"/>
            </a:br>
            <a:endParaRPr lang="tr-T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rmAutofit fontScale="90000"/>
          </a:bodyPr>
          <a:lstStyle/>
          <a:p>
            <a:r>
              <a:rPr lang="tr-TR" sz="2800" dirty="0" smtClean="0"/>
              <a:t>İlk/Genç Yetişkinlik Döneminin Yetişkin Din Eğitimi açısından bilinmesi gereken gelişim özellikleri </a:t>
            </a:r>
            <a:br>
              <a:rPr lang="tr-TR" sz="2800" dirty="0" smtClean="0"/>
            </a:br>
            <a:endParaRPr lang="tr-TR" sz="2800" dirty="0"/>
          </a:p>
        </p:txBody>
      </p:sp>
      <p:sp>
        <p:nvSpPr>
          <p:cNvPr id="3" name="2 İçerik Yer Tutucusu"/>
          <p:cNvSpPr>
            <a:spLocks noGrp="1"/>
          </p:cNvSpPr>
          <p:nvPr>
            <p:ph idx="1"/>
          </p:nvPr>
        </p:nvSpPr>
        <p:spPr/>
        <p:txBody>
          <a:bodyPr/>
          <a:lstStyle/>
          <a:p>
            <a:pPr lvl="0"/>
            <a:endParaRPr lang="tr-TR" dirty="0" smtClean="0"/>
          </a:p>
          <a:p>
            <a:pPr lvl="0"/>
            <a:r>
              <a:rPr lang="tr-TR" dirty="0" smtClean="0"/>
              <a:t>Her </a:t>
            </a:r>
            <a:r>
              <a:rPr lang="tr-TR" dirty="0"/>
              <a:t>yerde hazır ve nazır ölümsüz bir Allah düşüncesine ulaşılmaya başlar.</a:t>
            </a:r>
          </a:p>
          <a:p>
            <a:pPr marL="514350" lvl="0" indent="-514350">
              <a:buNone/>
            </a:pPr>
            <a:r>
              <a:rPr lang="tr-TR" dirty="0" smtClean="0"/>
              <a:t>3. </a:t>
            </a:r>
            <a:r>
              <a:rPr lang="tr-TR" dirty="0"/>
              <a:t>Dini şuurun uyandığı dönemdir. (12-14 yaş)</a:t>
            </a:r>
          </a:p>
          <a:p>
            <a:pPr marL="514350" indent="-514350">
              <a:buNone/>
            </a:pPr>
            <a:endParaRPr lang="tr-T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rmAutofit fontScale="90000"/>
          </a:bodyPr>
          <a:lstStyle/>
          <a:p>
            <a:r>
              <a:rPr lang="tr-TR" sz="2800" dirty="0" smtClean="0"/>
              <a:t>İlk/Genç Yetişkinlik Döneminin Yetişkin Din Eğitimi açısından bilinmesi gereken gelişim özellikleri </a:t>
            </a:r>
            <a:br>
              <a:rPr lang="tr-TR" sz="2800" dirty="0" smtClean="0"/>
            </a:br>
            <a:endParaRPr lang="tr-TR" sz="2800" dirty="0"/>
          </a:p>
        </p:txBody>
      </p:sp>
      <p:sp>
        <p:nvSpPr>
          <p:cNvPr id="3" name="2 İçerik Yer Tutucusu"/>
          <p:cNvSpPr>
            <a:spLocks noGrp="1"/>
          </p:cNvSpPr>
          <p:nvPr>
            <p:ph idx="1"/>
          </p:nvPr>
        </p:nvSpPr>
        <p:spPr/>
        <p:txBody>
          <a:bodyPr>
            <a:normAutofit fontScale="77500" lnSpcReduction="20000"/>
          </a:bodyPr>
          <a:lstStyle/>
          <a:p>
            <a:endParaRPr lang="tr-TR" dirty="0"/>
          </a:p>
          <a:p>
            <a:r>
              <a:rPr lang="tr-TR" dirty="0"/>
              <a:t>Çocuğun önceki dönemlerde din eğitimi alıp almaması veya aldığı din eğitiminin içeriği dini uyanış üzerinde etkilidir.</a:t>
            </a:r>
          </a:p>
          <a:p>
            <a:pPr>
              <a:buNone/>
            </a:pPr>
            <a:r>
              <a:rPr lang="tr-TR" dirty="0"/>
              <a:t> </a:t>
            </a:r>
          </a:p>
          <a:p>
            <a:r>
              <a:rPr lang="tr-TR" dirty="0"/>
              <a:t>Bireyin ergenlik öncesi dönemde duygusal yönde yaşadığı iniş ve çıkışlar, çocukluk döneminde yaşanan fakat dışa vurulmayan dini duygular bu dönemde açık şuur seviyesine çıkmaya başlar.</a:t>
            </a:r>
          </a:p>
          <a:p>
            <a:pPr>
              <a:buNone/>
            </a:pPr>
            <a:r>
              <a:rPr lang="tr-TR" dirty="0"/>
              <a:t> </a:t>
            </a:r>
          </a:p>
          <a:p>
            <a:r>
              <a:rPr lang="tr-TR" dirty="0"/>
              <a:t>Ergen birey, dinin yansımalarının anlam taşıyan bir bütünlük içinde her boyutta yayıldığı şuuruna varır varmaz, dini bir arayış ve özlemle dünyaya yönelir.</a:t>
            </a:r>
          </a:p>
          <a:p>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rmAutofit fontScale="90000"/>
          </a:bodyPr>
          <a:lstStyle/>
          <a:p>
            <a:r>
              <a:rPr lang="tr-TR" sz="2800" dirty="0" smtClean="0"/>
              <a:t>İlk/Genç Yetişkinlik Döneminin Yetişkin Din Eğitimi açısından bilinmesi gereken gelişim özellikleri </a:t>
            </a:r>
            <a:br>
              <a:rPr lang="tr-TR" sz="2800" dirty="0" smtClean="0"/>
            </a:br>
            <a:endParaRPr lang="tr-TR" sz="2800" dirty="0"/>
          </a:p>
        </p:txBody>
      </p:sp>
      <p:sp>
        <p:nvSpPr>
          <p:cNvPr id="3" name="2 İçerik Yer Tutucusu"/>
          <p:cNvSpPr>
            <a:spLocks noGrp="1"/>
          </p:cNvSpPr>
          <p:nvPr>
            <p:ph idx="1"/>
          </p:nvPr>
        </p:nvSpPr>
        <p:spPr/>
        <p:txBody>
          <a:bodyPr/>
          <a:lstStyle/>
          <a:p>
            <a:pPr>
              <a:buNone/>
            </a:pPr>
            <a:r>
              <a:rPr lang="tr-TR" dirty="0"/>
              <a:t> </a:t>
            </a:r>
          </a:p>
          <a:p>
            <a:r>
              <a:rPr lang="tr-TR" dirty="0"/>
              <a:t>Ruhun duygusal derinliğinden hız alan bu dini arzu ve arayış, zihin gelişiminin yardımıyla şuurlu bir dini uyanışı hazırlar.</a:t>
            </a:r>
          </a:p>
          <a:p>
            <a:pPr lvl="0"/>
            <a:r>
              <a:rPr lang="tr-TR" dirty="0"/>
              <a:t>Bazı felaketler, tabiat olayları ve çevre faktörleri de dini düşüncenin uyanışına yardım eden sebepler arasında kabul edilir.</a:t>
            </a:r>
          </a:p>
          <a:p>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rmAutofit fontScale="90000"/>
          </a:bodyPr>
          <a:lstStyle/>
          <a:p>
            <a:r>
              <a:rPr lang="tr-TR" sz="2800" dirty="0" smtClean="0"/>
              <a:t>İlk/Genç Yetişkinlik Döneminin Yetişkin Din Eğitimi açısından bilinmesi gereken gelişim özellikleri </a:t>
            </a:r>
            <a:br>
              <a:rPr lang="tr-TR" sz="2800" dirty="0" smtClean="0"/>
            </a:br>
            <a:endParaRPr lang="tr-TR" sz="2800" dirty="0"/>
          </a:p>
        </p:txBody>
      </p:sp>
      <p:sp>
        <p:nvSpPr>
          <p:cNvPr id="3" name="2 İçerik Yer Tutucusu"/>
          <p:cNvSpPr>
            <a:spLocks noGrp="1"/>
          </p:cNvSpPr>
          <p:nvPr>
            <p:ph idx="1"/>
          </p:nvPr>
        </p:nvSpPr>
        <p:spPr/>
        <p:txBody>
          <a:bodyPr>
            <a:normAutofit/>
          </a:bodyPr>
          <a:lstStyle/>
          <a:p>
            <a:pPr lvl="0"/>
            <a:r>
              <a:rPr lang="tr-TR" dirty="0"/>
              <a:t>Bu faktörler sizce neler olabilir? </a:t>
            </a:r>
          </a:p>
          <a:p>
            <a:pPr>
              <a:buNone/>
            </a:pPr>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92500"/>
          </a:bodyPr>
          <a:lstStyle/>
          <a:p>
            <a:pPr lvl="0"/>
            <a:r>
              <a:rPr lang="tr-TR" dirty="0" smtClean="0"/>
              <a:t>Yakınlardan birinin çaresiz bir hastalığa tutulması</a:t>
            </a:r>
          </a:p>
          <a:p>
            <a:pPr lvl="0"/>
            <a:r>
              <a:rPr lang="tr-TR" dirty="0" smtClean="0"/>
              <a:t>Ölüm</a:t>
            </a:r>
          </a:p>
          <a:p>
            <a:pPr lvl="0"/>
            <a:r>
              <a:rPr lang="tr-TR" dirty="0" smtClean="0"/>
              <a:t>Şiddetli bir gök gürültüsü</a:t>
            </a:r>
          </a:p>
          <a:p>
            <a:pPr lvl="0"/>
            <a:r>
              <a:rPr lang="tr-TR" dirty="0" smtClean="0"/>
              <a:t>Okunan kitaplar</a:t>
            </a:r>
          </a:p>
          <a:p>
            <a:pPr lvl="0"/>
            <a:r>
              <a:rPr lang="tr-TR" dirty="0" smtClean="0"/>
              <a:t>Öğretmenler</a:t>
            </a:r>
          </a:p>
          <a:p>
            <a:pPr lvl="0"/>
            <a:r>
              <a:rPr lang="tr-TR" dirty="0" smtClean="0"/>
              <a:t>Dua ve müzik parçaları</a:t>
            </a:r>
          </a:p>
          <a:p>
            <a:pPr lvl="0"/>
            <a:r>
              <a:rPr lang="tr-TR" dirty="0" smtClean="0"/>
              <a:t>İbadet edilen mekân</a:t>
            </a:r>
          </a:p>
          <a:p>
            <a:pPr lvl="0"/>
            <a:r>
              <a:rPr lang="tr-TR" dirty="0" smtClean="0"/>
              <a:t>Toplu yapılan ibadetler</a:t>
            </a:r>
          </a:p>
          <a:p>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rmAutofit fontScale="90000"/>
          </a:bodyPr>
          <a:lstStyle/>
          <a:p>
            <a:r>
              <a:rPr lang="tr-TR" sz="2800" dirty="0" smtClean="0"/>
              <a:t>İlk/Genç Yetişkinlik Döneminin Yetişkin Din Eğitimi açısından bilinmesi gereken gelişim özellikleri </a:t>
            </a:r>
            <a:br>
              <a:rPr lang="tr-TR" sz="2800" dirty="0" smtClean="0"/>
            </a:br>
            <a:endParaRPr lang="tr-TR" sz="2800" dirty="0"/>
          </a:p>
        </p:txBody>
      </p:sp>
      <p:sp>
        <p:nvSpPr>
          <p:cNvPr id="3" name="2 İçerik Yer Tutucusu"/>
          <p:cNvSpPr>
            <a:spLocks noGrp="1"/>
          </p:cNvSpPr>
          <p:nvPr>
            <p:ph idx="1"/>
          </p:nvPr>
        </p:nvSpPr>
        <p:spPr/>
        <p:txBody>
          <a:bodyPr/>
          <a:lstStyle/>
          <a:p>
            <a:pPr lvl="0">
              <a:buNone/>
            </a:pPr>
            <a:endParaRPr lang="tr-TR" dirty="0" smtClean="0"/>
          </a:p>
          <a:p>
            <a:pPr lvl="0">
              <a:buNone/>
            </a:pPr>
            <a:r>
              <a:rPr lang="tr-TR" dirty="0" smtClean="0"/>
              <a:t>4. </a:t>
            </a:r>
            <a:r>
              <a:rPr lang="tr-TR" dirty="0"/>
              <a:t>Ergenlik, cinsellik duygusunun uyandığı ve geliştiği bir dönemdir.</a:t>
            </a:r>
          </a:p>
          <a:p>
            <a:r>
              <a:rPr lang="tr-TR" dirty="0"/>
              <a:t>Gençlik dönemi din eğitimi bağlamında ele alındığında, cinsellik </a:t>
            </a:r>
            <a:r>
              <a:rPr lang="tr-TR" dirty="0" smtClean="0"/>
              <a:t>duygusu, </a:t>
            </a:r>
            <a:r>
              <a:rPr lang="tr-TR" dirty="0"/>
              <a:t>olumlu ve olumsuz olmak üzere iki yönden etkide bulunmaktadır.</a:t>
            </a:r>
          </a:p>
          <a:p>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rgbClr val="43F52B"/>
          </a:solidFill>
        </p:spPr>
        <p:txBody>
          <a:bodyPr>
            <a:normAutofit fontScale="90000"/>
          </a:bodyPr>
          <a:lstStyle/>
          <a:p>
            <a:r>
              <a:rPr lang="tr-TR" sz="2800" dirty="0" smtClean="0"/>
              <a:t>İlk/Genç Yetişkinlik Döneminin Yetişkin Din Eğitimi açısından bilinmesi gereken gelişim özellikleri </a:t>
            </a:r>
            <a:br>
              <a:rPr lang="tr-TR" sz="2800" dirty="0" smtClean="0"/>
            </a:br>
            <a:endParaRPr lang="tr-TR" sz="2800" dirty="0"/>
          </a:p>
        </p:txBody>
      </p:sp>
      <p:sp>
        <p:nvSpPr>
          <p:cNvPr id="3" name="2 İçerik Yer Tutucusu"/>
          <p:cNvSpPr>
            <a:spLocks noGrp="1"/>
          </p:cNvSpPr>
          <p:nvPr>
            <p:ph idx="1"/>
          </p:nvPr>
        </p:nvSpPr>
        <p:spPr/>
        <p:txBody>
          <a:bodyPr>
            <a:normAutofit fontScale="92500" lnSpcReduction="20000"/>
          </a:bodyPr>
          <a:lstStyle/>
          <a:p>
            <a:r>
              <a:rPr lang="tr-TR" dirty="0"/>
              <a:t>Olumlu etkileri açısından:</a:t>
            </a:r>
          </a:p>
          <a:p>
            <a:pPr marL="514350" lvl="0" indent="-514350">
              <a:buFont typeface="+mj-lt"/>
              <a:buAutoNum type="arabicPeriod"/>
            </a:pPr>
            <a:r>
              <a:rPr lang="tr-TR" dirty="0"/>
              <a:t>İslami anlayış açısından buluğ, dini görev ve sorumlulukların başladığı dönemdir. Dini ve toplumsal alanda kendisine ayrı bir yer ayrıldığı hissini ortaya çıkaran cinsellik, bu döneme eğitimsel ve psikolojik olarak hazırlıklı giren gencin benlik duygularına olumlu yönde katkı sağlayacaktır. Genç, dini görev ve sorumlulukların gereğini yerine getirme hususunda kendini daha motive olmuş hissedecektir.</a:t>
            </a:r>
          </a:p>
          <a:p>
            <a:pPr marL="514350" indent="-514350">
              <a:buNone/>
            </a:pPr>
            <a:endParaRPr lang="tr-TR"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993</Words>
  <Application>Microsoft Office PowerPoint</Application>
  <PresentationFormat>Ekran Gösterisi (4:3)</PresentationFormat>
  <Paragraphs>97</Paragraphs>
  <Slides>25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25</vt:i4>
      </vt:variant>
    </vt:vector>
  </HeadingPairs>
  <TitlesOfParts>
    <vt:vector size="28" baseType="lpstr">
      <vt:lpstr>Arial</vt:lpstr>
      <vt:lpstr>Calibri</vt:lpstr>
      <vt:lpstr>Ofis Teması</vt:lpstr>
      <vt:lpstr>Yetişkin din eğitimi  </vt:lpstr>
      <vt:lpstr>İlk/Genç Yetişkinlik Döneminin Yetişkin Din Eğitimi açısından bilinmesi gereken gelişim özellikleri </vt:lpstr>
      <vt:lpstr>İlk/Genç Yetişkinlik Döneminin Yetişkin Din Eğitimi açısından bilinmesi gereken gelişim özellikleri  </vt:lpstr>
      <vt:lpstr>İlk/Genç Yetişkinlik Döneminin Yetişkin Din Eğitimi açısından bilinmesi gereken gelişim özellikleri  </vt:lpstr>
      <vt:lpstr>İlk/Genç Yetişkinlik Döneminin Yetişkin Din Eğitimi açısından bilinmesi gereken gelişim özellikleri  </vt:lpstr>
      <vt:lpstr>İlk/Genç Yetişkinlik Döneminin Yetişkin Din Eğitimi açısından bilinmesi gereken gelişim özellikleri  </vt:lpstr>
      <vt:lpstr>PowerPoint Sunusu</vt:lpstr>
      <vt:lpstr>İlk/Genç Yetişkinlik Döneminin Yetişkin Din Eğitimi açısından bilinmesi gereken gelişim özellikleri  </vt:lpstr>
      <vt:lpstr>İlk/Genç Yetişkinlik Döneminin Yetişkin Din Eğitimi açısından bilinmesi gereken gelişim özellikleri  </vt:lpstr>
      <vt:lpstr>İlk/Genç Yetişkinlik Döneminin Yetişkin Din Eğitimi açısından bilinmesi gereken gelişim özellikleri  </vt:lpstr>
      <vt:lpstr>İlk/Genç Yetişkinlik Döneminin Yetişkin Din Eğitimi açısından bilinmesi gereken gelişim özellikleri  </vt:lpstr>
      <vt:lpstr>İlk/Genç Yetişkinlik Döneminin Yetişkin Din Eğitimi açısından bilinmesi gereken gelişim özellikleri  </vt:lpstr>
      <vt:lpstr>İlk/Genç Yetişkinlik Döneminin Yetişkin Din Eğitimi açısından bilinmesi gereken gelişim özellikleri  </vt:lpstr>
      <vt:lpstr>İlk/Genç Yetişkinlik Döneminin Yetişkin Din Eğitimi açısından bilinmesi gereken gelişim özellikleri  </vt:lpstr>
      <vt:lpstr>PowerPoint Sunusu</vt:lpstr>
      <vt:lpstr>İlk/Genç Yetişkinlik Döneminin Yetişkin Din Eğitimi açısından bilinmesi gereken gelişim özellikleri  </vt:lpstr>
      <vt:lpstr>Gençliğin din ile ilgili sorunları  </vt:lpstr>
      <vt:lpstr>Gençliğin din ile ilgili sorunları  </vt:lpstr>
      <vt:lpstr>Gençliğin din ile ilgili sorunları  </vt:lpstr>
      <vt:lpstr>Gençliğin din ile ilgili sorunları  </vt:lpstr>
      <vt:lpstr>PowerPoint Sunusu</vt:lpstr>
      <vt:lpstr>Gençliğin din ile ilgili sorunları  </vt:lpstr>
      <vt:lpstr>PowerPoint Sunusu</vt:lpstr>
      <vt:lpstr>Gençliğin din ile ilgili sorunları  </vt:lpstr>
      <vt:lpstr> Gençliğin din ile ilgili sorunları  </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Yetişkin din eğitimi</dc:title>
  <dc:creator>hülya</dc:creator>
  <cp:lastModifiedBy>user</cp:lastModifiedBy>
  <cp:revision>10</cp:revision>
  <dcterms:created xsi:type="dcterms:W3CDTF">2013-03-11T21:52:31Z</dcterms:created>
  <dcterms:modified xsi:type="dcterms:W3CDTF">2018-03-26T08:41:17Z</dcterms:modified>
</cp:coreProperties>
</file>