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0663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4214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373115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92754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223376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51262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81391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8698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179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8174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1218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854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1569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7935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8396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0904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827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eaLnBrk="1" hangingPunct="1"/>
            <a:r>
              <a:rPr lang="tr-TR" altLang="tr-TR" dirty="0" smtClean="0">
                <a:solidFill>
                  <a:schemeClr val="tx1"/>
                </a:solidFill>
              </a:rPr>
              <a:t>Pazarlama</a:t>
            </a:r>
            <a:endParaRPr lang="en-US" altLang="tr-TR" dirty="0" smtClean="0">
              <a:solidFill>
                <a:schemeClr val="tx1"/>
              </a:solidFill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1737360" y="1515291"/>
            <a:ext cx="9767252" cy="4395931"/>
          </a:xfrm>
        </p:spPr>
        <p:txBody>
          <a:bodyPr/>
          <a:lstStyle/>
          <a:p>
            <a:r>
              <a:rPr lang="tr-TR" altLang="tr-TR" dirty="0" smtClean="0"/>
              <a:t>   </a:t>
            </a:r>
            <a:r>
              <a:rPr lang="tr-TR" altLang="tr-TR" dirty="0"/>
              <a:t>B</a:t>
            </a:r>
            <a:r>
              <a:rPr lang="tr-TR" altLang="tr-TR" dirty="0" smtClean="0"/>
              <a:t>ireylerin ihtiyaç ve isteklerini karşılamak için yapılan değişim işlemidir.</a:t>
            </a:r>
          </a:p>
          <a:p>
            <a:endParaRPr lang="tr-TR" altLang="tr-TR" sz="1800" b="1" dirty="0">
              <a:solidFill>
                <a:schemeClr val="tx1"/>
              </a:solidFill>
            </a:endParaRPr>
          </a:p>
          <a:p>
            <a:r>
              <a:rPr lang="tr-TR" altLang="tr-TR" sz="1800" b="1" dirty="0" smtClean="0">
                <a:solidFill>
                  <a:schemeClr val="tx1"/>
                </a:solidFill>
              </a:rPr>
              <a:t>Pazarlama İşlevi,</a:t>
            </a:r>
          </a:p>
          <a:p>
            <a:pPr lvl="1"/>
            <a:r>
              <a:rPr lang="tr-TR" altLang="tr-TR" dirty="0" smtClean="0"/>
              <a:t>Mevcutta olan veya  </a:t>
            </a:r>
            <a:r>
              <a:rPr lang="tr-TR" altLang="tr-TR" dirty="0"/>
              <a:t>potansiyel alıcılara </a:t>
            </a:r>
            <a:r>
              <a:rPr lang="tr-TR" altLang="tr-TR" dirty="0" smtClean="0"/>
              <a:t>isteklerini </a:t>
            </a:r>
            <a:r>
              <a:rPr lang="tr-TR" altLang="tr-TR" dirty="0"/>
              <a:t>tatmin </a:t>
            </a:r>
            <a:r>
              <a:rPr lang="tr-TR" altLang="tr-TR" dirty="0" smtClean="0"/>
              <a:t>etmek üzere </a:t>
            </a:r>
            <a:r>
              <a:rPr lang="tr-TR" altLang="tr-TR" dirty="0"/>
              <a:t>ürün, </a:t>
            </a:r>
            <a:r>
              <a:rPr lang="tr-TR" altLang="tr-TR" dirty="0" smtClean="0"/>
              <a:t>mal, hizmet </a:t>
            </a:r>
            <a:r>
              <a:rPr lang="tr-TR" altLang="tr-TR" dirty="0"/>
              <a:t>ve bilgileri sunmak </a:t>
            </a:r>
            <a:r>
              <a:rPr lang="tr-TR" altLang="tr-TR" dirty="0" smtClean="0"/>
              <a:t>için </a:t>
            </a:r>
            <a:r>
              <a:rPr lang="tr-TR" altLang="tr-TR" dirty="0"/>
              <a:t>planlama, fiyatlandırma, dağıtım ve tutundurma faaliyetlerinin </a:t>
            </a:r>
            <a:r>
              <a:rPr lang="tr-TR" altLang="tr-TR" dirty="0" smtClean="0"/>
              <a:t>gerçekleştirilmesidir.</a:t>
            </a:r>
            <a:endParaRPr lang="tr-TR" altLang="tr-TR" dirty="0"/>
          </a:p>
          <a:p>
            <a:pPr lvl="1"/>
            <a:r>
              <a:rPr lang="tr-TR" altLang="tr-TR" dirty="0" smtClean="0"/>
              <a:t>Pazarlama üretimden </a:t>
            </a:r>
            <a:r>
              <a:rPr lang="tr-TR" altLang="tr-TR" dirty="0"/>
              <a:t>önce </a:t>
            </a:r>
            <a:r>
              <a:rPr lang="tr-TR" altLang="tr-TR" dirty="0" smtClean="0"/>
              <a:t>başlar, satış </a:t>
            </a:r>
            <a:r>
              <a:rPr lang="tr-TR" altLang="tr-TR" dirty="0"/>
              <a:t>sonrası </a:t>
            </a:r>
            <a:r>
              <a:rPr lang="tr-TR" altLang="tr-TR" dirty="0" smtClean="0"/>
              <a:t>da devam eder.</a:t>
            </a:r>
            <a:endParaRPr lang="tr-TR" altLang="tr-TR" dirty="0"/>
          </a:p>
          <a:p>
            <a:pPr lvl="1"/>
            <a:r>
              <a:rPr lang="tr-TR" altLang="tr-TR" dirty="0"/>
              <a:t>Hangi malların </a:t>
            </a:r>
            <a:r>
              <a:rPr lang="tr-TR" altLang="tr-TR" dirty="0" smtClean="0"/>
              <a:t>üretileceği ve </a:t>
            </a:r>
            <a:r>
              <a:rPr lang="tr-TR" altLang="tr-TR" dirty="0"/>
              <a:t>nerede, kime, ne zaman </a:t>
            </a:r>
            <a:r>
              <a:rPr lang="tr-TR" altLang="tr-TR" dirty="0" smtClean="0"/>
              <a:t>sunulacağıyla da ilgilenmektedir.</a:t>
            </a:r>
            <a:endParaRPr lang="en-US" altLang="tr-TR" dirty="0"/>
          </a:p>
          <a:p>
            <a:pPr lvl="1"/>
            <a:endParaRPr lang="tr-TR" altLang="tr-TR" sz="1800" b="1" dirty="0" smtClean="0">
              <a:solidFill>
                <a:schemeClr val="tx1"/>
              </a:solidFill>
            </a:endParaRPr>
          </a:p>
          <a:p>
            <a:pPr lvl="1"/>
            <a:endParaRPr lang="en-US" altLang="tr-TR" sz="18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60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548640"/>
            <a:ext cx="7772400" cy="899160"/>
          </a:xfrm>
        </p:spPr>
        <p:txBody>
          <a:bodyPr/>
          <a:lstStyle/>
          <a:p>
            <a:pPr eaLnBrk="1" hangingPunct="1"/>
            <a:r>
              <a:rPr lang="tr-TR" altLang="tr-TR" dirty="0" smtClean="0">
                <a:solidFill>
                  <a:schemeClr val="tx1"/>
                </a:solidFill>
              </a:rPr>
              <a:t>Pazar Araştırması</a:t>
            </a:r>
            <a:endParaRPr lang="en-US" altLang="tr-TR" dirty="0" smtClean="0">
              <a:solidFill>
                <a:schemeClr val="tx1"/>
              </a:solidFill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idx="1"/>
          </p:nvPr>
        </p:nvSpPr>
        <p:spPr>
          <a:xfrm>
            <a:off x="1920239" y="1447800"/>
            <a:ext cx="8373291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dirty="0"/>
              <a:t>   </a:t>
            </a:r>
            <a:r>
              <a:rPr lang="tr-TR" altLang="tr-TR" dirty="0" smtClean="0"/>
              <a:t>Pazar araştırmasının </a:t>
            </a:r>
            <a:r>
              <a:rPr lang="tr-TR" altLang="tr-TR" dirty="0"/>
              <a:t>içine </a:t>
            </a:r>
            <a:r>
              <a:rPr lang="tr-TR" altLang="tr-TR" dirty="0" smtClean="0"/>
              <a:t>rakiplerin faaliyetleri, hükümetin </a:t>
            </a:r>
            <a:r>
              <a:rPr lang="tr-TR" altLang="tr-TR" dirty="0"/>
              <a:t>faaliyetleri ve </a:t>
            </a:r>
            <a:r>
              <a:rPr lang="tr-TR" altLang="tr-TR" dirty="0" smtClean="0"/>
              <a:t>ülkedeki ekonomik </a:t>
            </a:r>
            <a:r>
              <a:rPr lang="tr-TR" altLang="tr-TR" dirty="0"/>
              <a:t>değişimler gibi </a:t>
            </a:r>
            <a:r>
              <a:rPr lang="tr-TR" altLang="tr-TR" dirty="0" smtClean="0"/>
              <a:t>bir takım çevre </a:t>
            </a:r>
            <a:r>
              <a:rPr lang="tr-TR" altLang="tr-TR" dirty="0"/>
              <a:t>sorunları da girmektedir. </a:t>
            </a:r>
            <a:endParaRPr lang="tr-TR" altLang="tr-TR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dirty="0"/>
              <a:t>	</a:t>
            </a:r>
            <a:r>
              <a:rPr lang="tr-TR" altLang="tr-TR" dirty="0" smtClean="0"/>
              <a:t>Başlıca </a:t>
            </a:r>
            <a:r>
              <a:rPr lang="tr-TR" altLang="tr-TR" dirty="0"/>
              <a:t>araştırma türleri :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/>
              <a:t>Müşteri </a:t>
            </a:r>
            <a:endParaRPr lang="tr-TR" altLang="tr-TR" dirty="0" smtClean="0"/>
          </a:p>
          <a:p>
            <a:pPr eaLnBrk="1" hangingPunct="1">
              <a:lnSpc>
                <a:spcPct val="90000"/>
              </a:lnSpc>
            </a:pPr>
            <a:r>
              <a:rPr lang="tr-TR" altLang="tr-TR" dirty="0" smtClean="0"/>
              <a:t>Tutundurma çabası</a:t>
            </a:r>
            <a:endParaRPr lang="tr-TR" altLang="tr-TR" dirty="0"/>
          </a:p>
          <a:p>
            <a:pPr eaLnBrk="1" hangingPunct="1">
              <a:lnSpc>
                <a:spcPct val="90000"/>
              </a:lnSpc>
            </a:pPr>
            <a:r>
              <a:rPr lang="tr-TR" altLang="tr-TR" dirty="0"/>
              <a:t>Ürün </a:t>
            </a:r>
            <a:endParaRPr lang="tr-TR" altLang="tr-TR" dirty="0" smtClean="0"/>
          </a:p>
          <a:p>
            <a:pPr eaLnBrk="1" hangingPunct="1">
              <a:lnSpc>
                <a:spcPct val="90000"/>
              </a:lnSpc>
            </a:pPr>
            <a:r>
              <a:rPr lang="tr-TR" altLang="tr-TR" dirty="0" smtClean="0"/>
              <a:t>Dağıtım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 smtClean="0"/>
              <a:t>Satış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 smtClean="0"/>
              <a:t>Pazar çevresi</a:t>
            </a:r>
            <a:endParaRPr lang="en-US" altLang="tr-TR" dirty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1709666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2050869" y="624110"/>
            <a:ext cx="9453743" cy="128089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tr-TR" altLang="tr-TR" sz="2700" dirty="0" smtClean="0">
                <a:solidFill>
                  <a:schemeClr val="tx1"/>
                </a:solidFill>
              </a:rPr>
              <a:t>Pazarlama Fonksiyonları </a:t>
            </a:r>
            <a:br>
              <a:rPr lang="tr-TR" altLang="tr-TR" sz="2700" dirty="0" smtClean="0">
                <a:solidFill>
                  <a:schemeClr val="tx1"/>
                </a:solidFill>
              </a:rPr>
            </a:br>
            <a:r>
              <a:rPr lang="tr-TR" altLang="tr-TR" sz="2700" dirty="0" smtClean="0">
                <a:solidFill>
                  <a:schemeClr val="tx1"/>
                </a:solidFill>
              </a:rPr>
              <a:t>Pazarlama Karması = </a:t>
            </a:r>
            <a:r>
              <a:rPr lang="tr-TR" altLang="tr-TR" dirty="0" smtClean="0">
                <a:solidFill>
                  <a:schemeClr val="tx1"/>
                </a:solidFill>
              </a:rPr>
              <a:t>4P</a:t>
            </a:r>
            <a:endParaRPr lang="en-US" altLang="tr-TR" dirty="0" smtClean="0">
              <a:solidFill>
                <a:schemeClr val="tx1"/>
              </a:solidFill>
            </a:endParaRPr>
          </a:p>
        </p:txBody>
      </p:sp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>
          <a:xfrm>
            <a:off x="2589212" y="1774371"/>
            <a:ext cx="8915400" cy="4006222"/>
          </a:xfrm>
        </p:spPr>
        <p:txBody>
          <a:bodyPr/>
          <a:lstStyle/>
          <a:p>
            <a:r>
              <a:rPr lang="tr-TR" altLang="tr-TR" dirty="0" smtClean="0"/>
              <a:t>Mal </a:t>
            </a:r>
          </a:p>
          <a:p>
            <a:pPr eaLnBrk="1" hangingPunct="1"/>
            <a:r>
              <a:rPr lang="tr-TR" altLang="tr-TR" dirty="0" smtClean="0"/>
              <a:t>Fiyat</a:t>
            </a:r>
          </a:p>
          <a:p>
            <a:pPr eaLnBrk="1" hangingPunct="1"/>
            <a:r>
              <a:rPr lang="tr-TR" altLang="tr-TR" dirty="0" smtClean="0"/>
              <a:t>Tutundurma</a:t>
            </a:r>
          </a:p>
          <a:p>
            <a:pPr eaLnBrk="1" hangingPunct="1"/>
            <a:r>
              <a:rPr lang="tr-TR" altLang="tr-TR" dirty="0" smtClean="0"/>
              <a:t>Dağıtım</a:t>
            </a:r>
            <a:endParaRPr lang="en-US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2752871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2063932" y="624110"/>
            <a:ext cx="9440680" cy="865056"/>
          </a:xfrm>
        </p:spPr>
        <p:txBody>
          <a:bodyPr/>
          <a:lstStyle/>
          <a:p>
            <a:pPr eaLnBrk="1" hangingPunct="1"/>
            <a:r>
              <a:rPr lang="tr-TR" altLang="tr-TR" dirty="0" smtClean="0">
                <a:solidFill>
                  <a:schemeClr val="tx1"/>
                </a:solidFill>
              </a:rPr>
              <a:t>Mal (Mamul)</a:t>
            </a:r>
            <a:endParaRPr lang="en-US" altLang="tr-TR" dirty="0" smtClean="0">
              <a:solidFill>
                <a:schemeClr val="tx1"/>
              </a:solidFill>
            </a:endParaRPr>
          </a:p>
        </p:txBody>
      </p:sp>
      <p:sp>
        <p:nvSpPr>
          <p:cNvPr id="6246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593669" y="1606731"/>
            <a:ext cx="4807131" cy="4728755"/>
          </a:xfrm>
        </p:spPr>
        <p:txBody>
          <a:bodyPr/>
          <a:lstStyle/>
          <a:p>
            <a:pPr marL="533400" indent="-533400">
              <a:buFontTx/>
              <a:buAutoNum type="arabicPeriod"/>
            </a:pPr>
            <a:r>
              <a:rPr lang="tr-TR" altLang="tr-TR" sz="2400" b="1" dirty="0" smtClean="0">
                <a:solidFill>
                  <a:schemeClr val="tx1"/>
                </a:solidFill>
              </a:rPr>
              <a:t>Tüketim Malları</a:t>
            </a:r>
          </a:p>
          <a:p>
            <a:pPr marL="914400" lvl="1" indent="-457200">
              <a:buFontTx/>
              <a:buChar char="•"/>
            </a:pPr>
            <a:r>
              <a:rPr lang="tr-TR" altLang="tr-TR" sz="2800" dirty="0"/>
              <a:t>Kolayda Mallar</a:t>
            </a:r>
          </a:p>
          <a:p>
            <a:pPr marL="914400" lvl="1" indent="-457200">
              <a:buFontTx/>
              <a:buChar char="•"/>
            </a:pPr>
            <a:r>
              <a:rPr lang="tr-TR" altLang="tr-TR" sz="2800" dirty="0"/>
              <a:t>Beğenmeli Mallar</a:t>
            </a:r>
          </a:p>
          <a:p>
            <a:pPr marL="914400" lvl="1" indent="-457200">
              <a:buFontTx/>
              <a:buChar char="•"/>
            </a:pPr>
            <a:r>
              <a:rPr lang="tr-TR" altLang="tr-TR" sz="2800" dirty="0"/>
              <a:t>Özellikli Mallar</a:t>
            </a:r>
          </a:p>
          <a:p>
            <a:pPr marL="914400" lvl="1" indent="-457200">
              <a:buFontTx/>
              <a:buChar char="•"/>
            </a:pPr>
            <a:r>
              <a:rPr lang="tr-TR" altLang="tr-TR" sz="2800" dirty="0"/>
              <a:t>Aranmayan Mallar</a:t>
            </a:r>
            <a:endParaRPr lang="en-US" altLang="tr-TR" sz="2800" dirty="0"/>
          </a:p>
        </p:txBody>
      </p:sp>
      <p:sp>
        <p:nvSpPr>
          <p:cNvPr id="62468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6688183" y="1606731"/>
            <a:ext cx="4816428" cy="4297113"/>
          </a:xfrm>
        </p:spPr>
        <p:txBody>
          <a:bodyPr/>
          <a:lstStyle/>
          <a:p>
            <a:pPr marL="533400" indent="-533400">
              <a:buFontTx/>
              <a:buAutoNum type="arabicPeriod" startAt="2"/>
            </a:pPr>
            <a:r>
              <a:rPr lang="tr-TR" altLang="tr-TR" sz="2400" b="1" dirty="0" smtClean="0">
                <a:solidFill>
                  <a:schemeClr val="tx1"/>
                </a:solidFill>
              </a:rPr>
              <a:t>Endüstriyel Mallar</a:t>
            </a:r>
          </a:p>
          <a:p>
            <a:pPr marL="914400" lvl="1" indent="-457200">
              <a:buFontTx/>
              <a:buChar char="•"/>
            </a:pPr>
            <a:r>
              <a:rPr lang="tr-TR" altLang="tr-TR" sz="2800" dirty="0"/>
              <a:t>Ham maddeler</a:t>
            </a:r>
          </a:p>
          <a:p>
            <a:pPr marL="914400" lvl="1" indent="-457200">
              <a:buFontTx/>
              <a:buChar char="•"/>
            </a:pPr>
            <a:r>
              <a:rPr lang="tr-TR" altLang="tr-TR" sz="2800" dirty="0"/>
              <a:t>Ana ekipman</a:t>
            </a:r>
          </a:p>
          <a:p>
            <a:pPr marL="914400" lvl="1" indent="-457200">
              <a:buFontTx/>
              <a:buChar char="•"/>
            </a:pPr>
            <a:r>
              <a:rPr lang="tr-TR" altLang="tr-TR" sz="2800" dirty="0"/>
              <a:t>Hazır parçalar</a:t>
            </a:r>
          </a:p>
          <a:p>
            <a:pPr marL="914400" lvl="1" indent="-457200">
              <a:buFontTx/>
              <a:buChar char="•"/>
            </a:pPr>
            <a:r>
              <a:rPr lang="tr-TR" altLang="tr-TR" sz="2800" dirty="0"/>
              <a:t>Endüstriyel hizmetler</a:t>
            </a:r>
          </a:p>
          <a:p>
            <a:pPr marL="533400" indent="-533400"/>
            <a:endParaRPr lang="en-US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31958528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2377441" y="744582"/>
            <a:ext cx="9127172" cy="1267097"/>
          </a:xfrm>
        </p:spPr>
        <p:txBody>
          <a:bodyPr/>
          <a:lstStyle/>
          <a:p>
            <a:pPr algn="l" eaLnBrk="1" hangingPunct="1"/>
            <a:r>
              <a:rPr lang="tr-TR" altLang="tr-TR" dirty="0" smtClean="0">
                <a:solidFill>
                  <a:schemeClr val="tx1"/>
                </a:solidFill>
              </a:rPr>
              <a:t>        Fiyatlandırma</a:t>
            </a:r>
            <a:endParaRPr lang="en-US" altLang="tr-TR" dirty="0" smtClean="0">
              <a:solidFill>
                <a:schemeClr val="tx1"/>
              </a:solidFill>
            </a:endParaRPr>
          </a:p>
        </p:txBody>
      </p:sp>
      <p:sp>
        <p:nvSpPr>
          <p:cNvPr id="63491" name="Rectangle 3"/>
          <p:cNvSpPr>
            <a:spLocks noGrp="1" noChangeArrowheads="1"/>
          </p:cNvSpPr>
          <p:nvPr>
            <p:ph idx="1"/>
          </p:nvPr>
        </p:nvSpPr>
        <p:spPr>
          <a:xfrm>
            <a:off x="2589212" y="2168435"/>
            <a:ext cx="8915400" cy="3742788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tr-TR" altLang="tr-TR" dirty="0" smtClean="0"/>
              <a:t>Maliyete yönelik fiyatlandırma</a:t>
            </a:r>
          </a:p>
          <a:p>
            <a:pPr marL="609600" indent="-609600">
              <a:buFontTx/>
              <a:buAutoNum type="arabicPeriod"/>
            </a:pPr>
            <a:r>
              <a:rPr lang="tr-TR" altLang="tr-TR" dirty="0" smtClean="0"/>
              <a:t>Talebe yönelik fiyatlandırma</a:t>
            </a:r>
          </a:p>
          <a:p>
            <a:pPr marL="609600" indent="-609600">
              <a:buFontTx/>
              <a:buAutoNum type="arabicPeriod"/>
            </a:pPr>
            <a:r>
              <a:rPr lang="tr-TR" altLang="tr-TR" dirty="0" smtClean="0"/>
              <a:t>Rekabete yönelik fiyatlandırma</a:t>
            </a:r>
          </a:p>
          <a:p>
            <a:pPr marL="609600" indent="-609600">
              <a:buFontTx/>
              <a:buAutoNum type="arabicPeriod"/>
            </a:pPr>
            <a:r>
              <a:rPr lang="tr-TR" altLang="tr-TR" dirty="0" smtClean="0"/>
              <a:t>Psikolojik Fiyatlandırma</a:t>
            </a:r>
            <a:endParaRPr lang="en-US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8825446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dirty="0" smtClean="0">
                <a:solidFill>
                  <a:schemeClr val="tx1"/>
                </a:solidFill>
              </a:rPr>
              <a:t>Tutundurma</a:t>
            </a:r>
            <a:endParaRPr lang="en-US" altLang="tr-TR" dirty="0" smtClean="0">
              <a:solidFill>
                <a:schemeClr val="tx1"/>
              </a:solidFill>
            </a:endParaRPr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>
          <a:xfrm>
            <a:off x="2589212" y="1905000"/>
            <a:ext cx="8915400" cy="4006222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tr-TR" altLang="tr-TR" dirty="0" smtClean="0"/>
              <a:t>Reklam</a:t>
            </a:r>
          </a:p>
          <a:p>
            <a:pPr marL="609600" indent="-609600">
              <a:buFontTx/>
              <a:buAutoNum type="arabicPeriod"/>
            </a:pPr>
            <a:r>
              <a:rPr lang="tr-TR" altLang="tr-TR" dirty="0" smtClean="0"/>
              <a:t>Halkla İlişkiler</a:t>
            </a:r>
          </a:p>
          <a:p>
            <a:pPr marL="609600" indent="-609600">
              <a:buFontTx/>
              <a:buAutoNum type="arabicPeriod"/>
            </a:pPr>
            <a:r>
              <a:rPr lang="tr-TR" altLang="tr-TR" dirty="0" smtClean="0"/>
              <a:t>Yüz Yüze Satış</a:t>
            </a:r>
          </a:p>
          <a:p>
            <a:pPr marL="609600" indent="-609600">
              <a:buFontTx/>
              <a:buAutoNum type="arabicPeriod"/>
            </a:pPr>
            <a:r>
              <a:rPr lang="tr-TR" altLang="tr-TR" dirty="0" smtClean="0"/>
              <a:t>Promosyon</a:t>
            </a:r>
            <a:endParaRPr lang="en-US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37259259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799" y="731520"/>
            <a:ext cx="9294813" cy="1173480"/>
          </a:xfrm>
        </p:spPr>
        <p:txBody>
          <a:bodyPr/>
          <a:lstStyle/>
          <a:p>
            <a:pPr algn="l" eaLnBrk="1" hangingPunct="1"/>
            <a:r>
              <a:rPr lang="tr-TR" altLang="tr-TR" dirty="0" smtClean="0">
                <a:solidFill>
                  <a:srgbClr val="FF0000"/>
                </a:solidFill>
              </a:rPr>
              <a:t>     </a:t>
            </a:r>
            <a:r>
              <a:rPr lang="tr-TR" altLang="tr-TR" dirty="0" smtClean="0">
                <a:solidFill>
                  <a:schemeClr val="tx1"/>
                </a:solidFill>
              </a:rPr>
              <a:t>Dağıtım</a:t>
            </a:r>
            <a:endParaRPr lang="en-US" altLang="tr-TR" dirty="0" smtClean="0">
              <a:solidFill>
                <a:schemeClr val="tx1"/>
              </a:solidFill>
            </a:endParaRP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2209799" y="1502229"/>
            <a:ext cx="4504509" cy="4593771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endParaRPr lang="tr-TR" altLang="tr-TR" dirty="0" smtClean="0"/>
          </a:p>
          <a:p>
            <a:pPr marL="609600" indent="-609600">
              <a:buFontTx/>
              <a:buAutoNum type="arabicPeriod"/>
            </a:pPr>
            <a:r>
              <a:rPr lang="tr-TR" altLang="tr-TR" dirty="0" smtClean="0"/>
              <a:t>Direkt Dağıtım</a:t>
            </a:r>
          </a:p>
          <a:p>
            <a:pPr marL="609600" indent="-609600">
              <a:buFontTx/>
              <a:buAutoNum type="arabicPeriod"/>
            </a:pPr>
            <a:r>
              <a:rPr lang="tr-TR" altLang="tr-TR" dirty="0" smtClean="0"/>
              <a:t>Endirekt Dağıtım</a:t>
            </a:r>
          </a:p>
          <a:p>
            <a:pPr marL="609600" indent="-609600">
              <a:buFontTx/>
              <a:buAutoNum type="arabicPeriod"/>
            </a:pPr>
            <a:r>
              <a:rPr lang="tr-TR" altLang="tr-TR" dirty="0" smtClean="0"/>
              <a:t>Lojistik ( Fiziksel Dağıtım )</a:t>
            </a:r>
            <a:endParaRPr lang="en-US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485773788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37</TotalTime>
  <Words>153</Words>
  <Application>Microsoft Office PowerPoint</Application>
  <PresentationFormat>Geniş ekran</PresentationFormat>
  <Paragraphs>47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Duman</vt:lpstr>
      <vt:lpstr>Pazarlama</vt:lpstr>
      <vt:lpstr>Pazar Araştırması</vt:lpstr>
      <vt:lpstr>Pazarlama Fonksiyonları  Pazarlama Karması = 4P</vt:lpstr>
      <vt:lpstr>Mal (Mamul)</vt:lpstr>
      <vt:lpstr>        Fiyatlandırma</vt:lpstr>
      <vt:lpstr>Tutundurma</vt:lpstr>
      <vt:lpstr>     Dağıtım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6</cp:revision>
  <dcterms:created xsi:type="dcterms:W3CDTF">2020-02-22T14:31:07Z</dcterms:created>
  <dcterms:modified xsi:type="dcterms:W3CDTF">2020-02-22T19:25:40Z</dcterms:modified>
</cp:coreProperties>
</file>