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7" r:id="rId2"/>
    <p:sldId id="258" r:id="rId3"/>
    <p:sldId id="259" r:id="rId4"/>
    <p:sldId id="260"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7451FB-8083-429A-895F-BAC82C5A90D7}" type="datetimeFigureOut">
              <a:rPr lang="tr-TR" smtClean="0"/>
              <a:t>24.9.2017</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432641-1637-4792-A1F7-A4A6662BD9E3}" type="slidenum">
              <a:rPr lang="tr-TR" smtClean="0"/>
              <a:t>‹#›</a:t>
            </a:fld>
            <a:endParaRPr lang="tr-TR"/>
          </a:p>
        </p:txBody>
      </p:sp>
    </p:spTree>
    <p:extLst>
      <p:ext uri="{BB962C8B-B14F-4D97-AF65-F5344CB8AC3E}">
        <p14:creationId xmlns:p14="http://schemas.microsoft.com/office/powerpoint/2010/main" val="1154205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1DC6FE0-457F-4225-A1CF-E6D23F70255C}" type="slidenum">
              <a:rPr kumimoji="0" lang="tr-TR"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tr-TR"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tr-TR" altLang="tr-TR" smtClean="0"/>
              <a:t>Dear my coll, I would like to give you a bref info about AFEM</a:t>
            </a:r>
          </a:p>
        </p:txBody>
      </p:sp>
    </p:spTree>
    <p:extLst>
      <p:ext uri="{BB962C8B-B14F-4D97-AF65-F5344CB8AC3E}">
        <p14:creationId xmlns:p14="http://schemas.microsoft.com/office/powerpoint/2010/main" val="2800216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E60A463-B3F4-4C27-B658-E8941706FC2E}" type="slidenum">
              <a:rPr kumimoji="0" lang="tr-TR"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tr-TR"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737118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23234" name="Rectangle 2"/>
          <p:cNvSpPr>
            <a:spLocks noGrp="1" noChangeArrowheads="1"/>
          </p:cNvSpPr>
          <p:nvPr>
            <p:ph type="ctrTitle" sz="quarter"/>
          </p:nvPr>
        </p:nvSpPr>
        <p:spPr>
          <a:xfrm>
            <a:off x="914400" y="1676400"/>
            <a:ext cx="10363200" cy="1828800"/>
          </a:xfrm>
        </p:spPr>
        <p:txBody>
          <a:bodyPr/>
          <a:lstStyle>
            <a:lvl1pPr>
              <a:defRPr/>
            </a:lvl1pPr>
          </a:lstStyle>
          <a:p>
            <a:r>
              <a:rPr lang="tr-TR"/>
              <a:t>Asıl başlık stili için tıklatın</a:t>
            </a:r>
          </a:p>
        </p:txBody>
      </p:sp>
      <p:sp>
        <p:nvSpPr>
          <p:cNvPr id="223235" name="Rectangle 3"/>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B7F69043-BDC4-4469-AB51-D45627BE86A8}"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2082913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3D3DB00-BD78-48A5-A495-89D0C3C74B82}"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3270432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381000"/>
            <a:ext cx="2743200" cy="57150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381000"/>
            <a:ext cx="8026400" cy="5715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1E44D27-6ED2-4993-B564-F5F3663DCDDE}"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13037685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Başlık, İçerik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381000"/>
            <a:ext cx="10972800" cy="1371600"/>
          </a:xfrm>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981200"/>
            <a:ext cx="53848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981200"/>
            <a:ext cx="53848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4114800"/>
            <a:ext cx="53848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7"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8"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C4C99FED-8C9C-4FFF-913C-754EB3646BB8}"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397491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1 Başlık"/>
          <p:cNvSpPr>
            <a:spLocks noGrp="1"/>
          </p:cNvSpPr>
          <p:nvPr>
            <p:ph type="title" sz="quarter"/>
          </p:nvPr>
        </p:nvSpPr>
        <p:spPr>
          <a:xfrm>
            <a:off x="609600" y="381000"/>
            <a:ext cx="10972800" cy="1371600"/>
          </a:xfrm>
        </p:spPr>
        <p:txBody>
          <a:bodyPr/>
          <a:lstStyle/>
          <a:p>
            <a:r>
              <a:rPr lang="tr-TR" smtClean="0"/>
              <a:t>Asıl başlık stili için tıklatın</a:t>
            </a:r>
            <a:endParaRPr lang="tr-TR"/>
          </a:p>
        </p:txBody>
      </p:sp>
      <p:sp>
        <p:nvSpPr>
          <p:cNvPr id="3" name="2 İçerik Yer Tutucusu"/>
          <p:cNvSpPr>
            <a:spLocks noGrp="1"/>
          </p:cNvSpPr>
          <p:nvPr>
            <p:ph sz="quarter" idx="1"/>
          </p:nvPr>
        </p:nvSpPr>
        <p:spPr>
          <a:xfrm>
            <a:off x="609600" y="1981200"/>
            <a:ext cx="53848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981200"/>
            <a:ext cx="53848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09600" y="4114800"/>
            <a:ext cx="53848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İçerik Yer Tutucusu"/>
          <p:cNvSpPr>
            <a:spLocks noGrp="1"/>
          </p:cNvSpPr>
          <p:nvPr>
            <p:ph sz="quarter" idx="4"/>
          </p:nvPr>
        </p:nvSpPr>
        <p:spPr>
          <a:xfrm>
            <a:off x="6197600" y="4114800"/>
            <a:ext cx="53848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F7AAE84-C3E6-4B71-97F6-B81548C230F3}"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2704028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381000"/>
            <a:ext cx="10972800" cy="13716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981200"/>
            <a:ext cx="53848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981200"/>
            <a:ext cx="53848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4114800"/>
            <a:ext cx="53848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7"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8"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C2F53695-D39E-40EF-9B90-248B3444B551}"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25106922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609600" y="381000"/>
            <a:ext cx="10972800" cy="5715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DFD93CDD-746D-451F-B591-E51DAD40350A}"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3910371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F6FBD1CD-6FA2-422F-847D-8330E96C2BD2}"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1755210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6964F89C-395C-41C6-9183-DB26E1CD0E04}"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1734463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9812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3AB7E8FB-4ED6-4ADE-A599-54AD80051DF0}"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3718420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8460151D-8110-41CA-9B0C-735BA62B44D4}"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737564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57BFE00B-AF32-4C3E-946E-FBA39A046C60}"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2878139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5328D156-E71E-46BD-93FE-A1773E82DC19}"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2251407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622F3C2-12D4-4E3E-A549-8B4BF394E988}"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907802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F1527B0-9A31-47EF-9A40-D1B109E0B429}"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538857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bwMode="auto">
          <a:xfrm>
            <a:off x="609600" y="381000"/>
            <a:ext cx="109728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22211" name="Rectangle 3"/>
          <p:cNvSpPr>
            <a:spLocks noGrp="1" noChangeArrowheads="1"/>
          </p:cNvSpPr>
          <p:nvPr>
            <p:ph type="body" idx="1"/>
          </p:nvPr>
        </p:nvSpPr>
        <p:spPr bwMode="auto">
          <a:xfrm>
            <a:off x="609600" y="1981200"/>
            <a:ext cx="10972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222212"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fontAlgn="base">
              <a:spcBef>
                <a:spcPct val="0"/>
              </a:spcBef>
              <a:spcAft>
                <a:spcPct val="0"/>
              </a:spcAft>
              <a:defRPr/>
            </a:pPr>
            <a:endParaRPr lang="tr-TR">
              <a:solidFill>
                <a:srgbClr val="FFFFFF"/>
              </a:solidFill>
            </a:endParaRPr>
          </a:p>
        </p:txBody>
      </p:sp>
      <p:sp>
        <p:nvSpPr>
          <p:cNvPr id="222213"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fontAlgn="base">
              <a:spcBef>
                <a:spcPct val="0"/>
              </a:spcBef>
              <a:spcAft>
                <a:spcPct val="0"/>
              </a:spcAft>
              <a:defRPr/>
            </a:pPr>
            <a:endParaRPr lang="tr-TR">
              <a:solidFill>
                <a:srgbClr val="FFFFFF"/>
              </a:solidFill>
            </a:endParaRPr>
          </a:p>
        </p:txBody>
      </p:sp>
      <p:sp>
        <p:nvSpPr>
          <p:cNvPr id="222214"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anose="020B0604020202020204" pitchFamily="34" charset="0"/>
              </a:defRPr>
            </a:lvl1pPr>
          </a:lstStyle>
          <a:p>
            <a:pPr fontAlgn="base">
              <a:spcBef>
                <a:spcPct val="0"/>
              </a:spcBef>
              <a:spcAft>
                <a:spcPct val="0"/>
              </a:spcAft>
            </a:pPr>
            <a:fld id="{8C4CB2C5-3B3A-4EA3-95FB-98B2976F54A0}" type="slidenum">
              <a:rPr lang="tr-TR" altLang="tr-TR" smtClean="0">
                <a:solidFill>
                  <a:srgbClr val="FFFFFF"/>
                </a:solidFill>
              </a:rPr>
              <a:pPr fontAlgn="base">
                <a:spcBef>
                  <a:spcPct val="0"/>
                </a:spcBef>
                <a:spcAft>
                  <a:spcPct val="0"/>
                </a:spcAft>
              </a:pPr>
              <a:t>‹#›</a:t>
            </a:fld>
            <a:endParaRPr lang="tr-TR" altLang="tr-TR">
              <a:solidFill>
                <a:srgbClr val="FFFFFF"/>
              </a:solidFill>
            </a:endParaRPr>
          </a:p>
        </p:txBody>
      </p:sp>
    </p:spTree>
    <p:extLst>
      <p:ext uri="{BB962C8B-B14F-4D97-AF65-F5344CB8AC3E}">
        <p14:creationId xmlns:p14="http://schemas.microsoft.com/office/powerpoint/2010/main" val="390791996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9.jpeg"/><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2" name="Picture 6" descr="2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73650" y="1675607"/>
            <a:ext cx="2159000" cy="1528762"/>
          </a:xfrm>
          <a:prstGeom prst="rect">
            <a:avLst/>
          </a:prstGeom>
          <a:noFill/>
          <a:ln w="38100">
            <a:solidFill>
              <a:srgbClr val="333399"/>
            </a:solidFill>
            <a:miter lim="800000"/>
            <a:headEnd/>
            <a:tailEnd/>
          </a:ln>
          <a:extLst>
            <a:ext uri="{909E8E84-426E-40DD-AFC4-6F175D3DCCD1}">
              <a14:hiddenFill xmlns:a14="http://schemas.microsoft.com/office/drawing/2010/main">
                <a:solidFill>
                  <a:srgbClr val="FFFFFF"/>
                </a:solidFill>
              </a14:hiddenFill>
            </a:ext>
          </a:extLst>
        </p:spPr>
      </p:pic>
      <p:sp>
        <p:nvSpPr>
          <p:cNvPr id="4104" name="Text Box 8"/>
          <p:cNvSpPr txBox="1">
            <a:spLocks noChangeArrowheads="1"/>
          </p:cNvSpPr>
          <p:nvPr/>
        </p:nvSpPr>
        <p:spPr bwMode="auto">
          <a:xfrm>
            <a:off x="5140325" y="243998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fontAlgn="base" hangingPunct="1">
              <a:spcBef>
                <a:spcPct val="0"/>
              </a:spcBef>
              <a:spcAft>
                <a:spcPct val="0"/>
              </a:spcAft>
            </a:pPr>
            <a:endParaRPr lang="tr-TR" altLang="tr-TR">
              <a:solidFill>
                <a:srgbClr val="FFFFFF"/>
              </a:solidFill>
              <a:latin typeface="Arial" panose="020B0604020202020204" pitchFamily="34" charset="0"/>
            </a:endParaRPr>
          </a:p>
        </p:txBody>
      </p:sp>
      <p:pic>
        <p:nvPicPr>
          <p:cNvPr id="4106"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5600" y="3645024"/>
            <a:ext cx="2081212" cy="220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Shape 153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08169" y="3687627"/>
            <a:ext cx="2160587"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8" name="Picture 12" descr="alev_alev_yanan_bina"/>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24475" y="4141831"/>
            <a:ext cx="1657350" cy="170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526471" y="672803"/>
            <a:ext cx="5161991" cy="923330"/>
          </a:xfrm>
          <a:prstGeom prst="rect">
            <a:avLst/>
          </a:prstGeom>
          <a:noFill/>
        </p:spPr>
        <p:txBody>
          <a:bodyPr wrap="none" lIns="91440" tIns="45720" rIns="91440" bIns="45720">
            <a:spAutoFit/>
          </a:bodyPr>
          <a:lstStyle/>
          <a:p>
            <a:pPr algn="ctr"/>
            <a:r>
              <a:rPr lang="tr-TR" sz="5400" b="0" cap="none" spc="0" dirty="0" smtClean="0">
                <a:ln w="0"/>
                <a:solidFill>
                  <a:schemeClr val="bg2">
                    <a:lumMod val="75000"/>
                  </a:schemeClr>
                </a:solidFill>
                <a:effectLst>
                  <a:outerShdw blurRad="38100" dist="25400" dir="5400000" algn="ctr" rotWithShape="0">
                    <a:srgbClr val="6E747A">
                      <a:alpha val="43000"/>
                    </a:srgbClr>
                  </a:outerShdw>
                </a:effectLst>
              </a:rPr>
              <a:t>AFET YÖNETİMİ</a:t>
            </a:r>
            <a:endParaRPr lang="en-US" sz="5400" b="0" cap="none" spc="0" dirty="0">
              <a:ln w="0"/>
              <a:solidFill>
                <a:schemeClr val="bg2">
                  <a:lumMod val="75000"/>
                </a:schemeClr>
              </a:solidFill>
              <a:effectLst>
                <a:outerShdw blurRad="38100" dist="25400" dir="5400000" algn="ctr" rotWithShape="0">
                  <a:srgbClr val="6E747A">
                    <a:alpha val="43000"/>
                  </a:srgbClr>
                </a:outerShdw>
              </a:effectLst>
            </a:endParaRPr>
          </a:p>
        </p:txBody>
      </p:sp>
      <p:sp>
        <p:nvSpPr>
          <p:cNvPr id="3" name="Rectangle 2"/>
          <p:cNvSpPr/>
          <p:nvPr/>
        </p:nvSpPr>
        <p:spPr>
          <a:xfrm>
            <a:off x="4248622" y="5870664"/>
            <a:ext cx="3809056" cy="400110"/>
          </a:xfrm>
          <a:prstGeom prst="rect">
            <a:avLst/>
          </a:prstGeom>
          <a:noFill/>
        </p:spPr>
        <p:txBody>
          <a:bodyPr wrap="none" lIns="91440" tIns="45720" rIns="91440" bIns="45720">
            <a:spAutoFit/>
          </a:bodyPr>
          <a:lstStyle/>
          <a:p>
            <a:pPr algn="ctr"/>
            <a:r>
              <a:rPr lang="tr-TR" sz="2000" b="1" i="1" cap="none" spc="0" dirty="0" smtClean="0">
                <a:ln w="0"/>
                <a:solidFill>
                  <a:schemeClr val="bg2">
                    <a:lumMod val="75000"/>
                  </a:schemeClr>
                </a:solidFill>
                <a:effectLst>
                  <a:outerShdw blurRad="38100" dist="25400" dir="5400000" algn="ctr" rotWithShape="0">
                    <a:srgbClr val="6E747A">
                      <a:alpha val="43000"/>
                    </a:srgbClr>
                  </a:outerShdw>
                </a:effectLst>
              </a:rPr>
              <a:t>YRD.DOÇ.DR. NEHİR VAROL</a:t>
            </a:r>
            <a:endParaRPr lang="en-US" sz="2000" b="1" i="1" cap="none" spc="0" dirty="0">
              <a:ln w="0"/>
              <a:solidFill>
                <a:schemeClr val="bg2">
                  <a:lumMod val="75000"/>
                </a:schemeClr>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3781934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5" name="Text Box 3"/>
          <p:cNvSpPr txBox="1">
            <a:spLocks noChangeArrowheads="1"/>
          </p:cNvSpPr>
          <p:nvPr/>
        </p:nvSpPr>
        <p:spPr bwMode="auto">
          <a:xfrm>
            <a:off x="1774825" y="836613"/>
            <a:ext cx="8243888" cy="1465262"/>
          </a:xfrm>
          <a:prstGeom prst="rect">
            <a:avLst/>
          </a:prstGeom>
          <a:noFill/>
          <a:ln w="9525">
            <a:noFill/>
            <a:miter lim="800000"/>
            <a:headEnd/>
            <a:tailEnd/>
          </a:ln>
          <a:effectLst/>
        </p:spPr>
        <p:txBody>
          <a:bodyPr>
            <a:spAutoFit/>
          </a:bodyPr>
          <a:lstStyle/>
          <a:p>
            <a:pPr fontAlgn="base">
              <a:spcBef>
                <a:spcPct val="0"/>
              </a:spcBef>
              <a:spcAft>
                <a:spcPct val="0"/>
              </a:spcAft>
              <a:defRPr/>
            </a:pPr>
            <a:r>
              <a:rPr lang="tr-TR" b="1" i="1">
                <a:solidFill>
                  <a:srgbClr val="FFFFFF"/>
                </a:solidFill>
                <a:effectLst>
                  <a:outerShdw blurRad="38100" dist="38100" dir="2700000" algn="tl">
                    <a:srgbClr val="000000"/>
                  </a:outerShdw>
                </a:effectLst>
                <a:latin typeface="Georgia" pitchFamily="18" charset="0"/>
              </a:rPr>
              <a:t>İNSANLAR İÇİN; FİZİKSEL, EKONOMİK VE SOSYAL KAYIPLAR DOĞURAN ,NORMAL YAŞAMI VE İNSAN FAALİYETLERİNİ DURDURARAK VEYA KESİNTİYE UĞRATARAK TOPLULUKLARI ETKİLEYEN DOĞAL VE TEKNOLOJİK VEYA İNSAN KÖKENLİ OLAYLARA GENEL BİR TERİM OLARAK AFET DENİLMEKTEDİR. </a:t>
            </a:r>
          </a:p>
        </p:txBody>
      </p:sp>
      <p:sp>
        <p:nvSpPr>
          <p:cNvPr id="187396" name="Text Box 4"/>
          <p:cNvSpPr txBox="1">
            <a:spLocks noChangeArrowheads="1"/>
          </p:cNvSpPr>
          <p:nvPr/>
        </p:nvSpPr>
        <p:spPr bwMode="auto">
          <a:xfrm>
            <a:off x="1524001" y="2978150"/>
            <a:ext cx="4938713" cy="3879850"/>
          </a:xfrm>
          <a:prstGeom prst="rect">
            <a:avLst/>
          </a:prstGeom>
          <a:noFill/>
          <a:ln w="9525">
            <a:noFill/>
            <a:miter lim="800000"/>
            <a:headEnd/>
            <a:tailEnd/>
          </a:ln>
          <a:effectLst/>
        </p:spPr>
        <p:txBody>
          <a:bodyPr wrap="none">
            <a:spAutoFit/>
          </a:bodyPr>
          <a:lstStyle/>
          <a:p>
            <a:pPr fontAlgn="base">
              <a:spcBef>
                <a:spcPct val="0"/>
              </a:spcBef>
              <a:spcAft>
                <a:spcPct val="0"/>
              </a:spcAft>
              <a:buFont typeface="Wingdings" pitchFamily="2" charset="2"/>
              <a:buChar char="Ø"/>
              <a:defRPr/>
            </a:pPr>
            <a:r>
              <a:rPr lang="tr-TR" sz="2000" b="1" i="1">
                <a:solidFill>
                  <a:srgbClr val="FFFF00"/>
                </a:solidFill>
                <a:effectLst>
                  <a:outerShdw blurRad="38100" dist="38100" dir="2700000" algn="tl">
                    <a:srgbClr val="000000"/>
                  </a:outerShdw>
                </a:effectLst>
                <a:latin typeface="Georgia" pitchFamily="18" charset="0"/>
              </a:rPr>
              <a:t> DOĞAL AFETLER</a:t>
            </a:r>
            <a:r>
              <a:rPr lang="tr-TR" sz="1600" b="1">
                <a:solidFill>
                  <a:srgbClr val="FFFF00"/>
                </a:solidFill>
                <a:effectLst>
                  <a:outerShdw blurRad="38100" dist="38100" dir="2700000" algn="tl">
                    <a:srgbClr val="000000"/>
                  </a:outerShdw>
                </a:effectLst>
                <a:latin typeface="Georgia" pitchFamily="18" charset="0"/>
              </a:rPr>
              <a:t>  </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a:t>
            </a:r>
          </a:p>
          <a:p>
            <a:pPr fontAlgn="base">
              <a:spcBef>
                <a:spcPct val="0"/>
              </a:spcBef>
              <a:spcAft>
                <a:spcPct val="0"/>
              </a:spcAft>
              <a:buClr>
                <a:srgbClr val="CC00FF"/>
              </a:buClr>
              <a:buFont typeface="Wingdings" pitchFamily="2" charset="2"/>
              <a:buChar char="ü"/>
              <a:defRPr/>
            </a:pPr>
            <a:r>
              <a:rPr lang="tr-TR" b="1">
                <a:solidFill>
                  <a:srgbClr val="FFFF00"/>
                </a:solidFill>
                <a:effectLst>
                  <a:outerShdw blurRad="38100" dist="38100" dir="2700000" algn="tl">
                    <a:srgbClr val="000000"/>
                  </a:outerShdw>
                </a:effectLst>
                <a:latin typeface="Georgia" pitchFamily="18" charset="0"/>
              </a:rPr>
              <a:t> </a:t>
            </a:r>
            <a:r>
              <a:rPr lang="tr-TR" b="1" i="1">
                <a:solidFill>
                  <a:srgbClr val="CC00FF"/>
                </a:solidFill>
                <a:effectLst>
                  <a:outerShdw blurRad="38100" dist="38100" dir="2700000" algn="tl">
                    <a:srgbClr val="000000"/>
                  </a:outerShdw>
                </a:effectLst>
                <a:latin typeface="Georgia" pitchFamily="18" charset="0"/>
              </a:rPr>
              <a:t>YAVAŞ GELİŞEN DOĞAL AFETLER</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 ŞİDDETLİ SOĞUKLAR</a:t>
            </a:r>
            <a:endParaRPr lang="tr-TR" sz="1600">
              <a:solidFill>
                <a:srgbClr val="FFFFFF"/>
              </a:solidFill>
              <a:effectLst>
                <a:outerShdw blurRad="38100" dist="38100" dir="2700000" algn="tl">
                  <a:srgbClr val="000000"/>
                </a:outerShdw>
              </a:effectLst>
              <a:latin typeface="Georgia" pitchFamily="18" charset="0"/>
            </a:endParaRPr>
          </a:p>
          <a:p>
            <a:pPr fontAlgn="base">
              <a:spcBef>
                <a:spcPct val="0"/>
              </a:spcBef>
              <a:spcAft>
                <a:spcPct val="0"/>
              </a:spcAft>
              <a:defRPr/>
            </a:pPr>
            <a:r>
              <a:rPr lang="tr-TR" sz="1600">
                <a:solidFill>
                  <a:srgbClr val="FFFFFF"/>
                </a:solidFill>
                <a:effectLst>
                  <a:outerShdw blurRad="38100" dist="38100" dir="2700000" algn="tl">
                    <a:srgbClr val="000000"/>
                  </a:outerShdw>
                </a:effectLst>
                <a:latin typeface="Georgia" pitchFamily="18" charset="0"/>
              </a:rPr>
              <a:t>        </a:t>
            </a:r>
            <a:r>
              <a:rPr lang="tr-TR" sz="1600" b="1">
                <a:solidFill>
                  <a:srgbClr val="FFFFFF"/>
                </a:solidFill>
                <a:effectLst>
                  <a:outerShdw blurRad="38100" dist="38100" dir="2700000" algn="tl">
                    <a:srgbClr val="000000"/>
                  </a:outerShdw>
                </a:effectLst>
                <a:latin typeface="Georgia" pitchFamily="18" charset="0"/>
              </a:rPr>
              <a:t>- KURAKLIK</a:t>
            </a:r>
            <a:endParaRPr lang="tr-TR" sz="1600">
              <a:solidFill>
                <a:srgbClr val="FFFFFF"/>
              </a:solidFill>
              <a:effectLst>
                <a:outerShdw blurRad="38100" dist="38100" dir="2700000" algn="tl">
                  <a:srgbClr val="000000"/>
                </a:outerShdw>
              </a:effectLst>
              <a:latin typeface="Georgia" pitchFamily="18" charset="0"/>
            </a:endParaRPr>
          </a:p>
          <a:p>
            <a:pPr fontAlgn="base">
              <a:spcBef>
                <a:spcPct val="0"/>
              </a:spcBef>
              <a:spcAft>
                <a:spcPct val="0"/>
              </a:spcAft>
              <a:defRPr/>
            </a:pPr>
            <a:r>
              <a:rPr lang="tr-TR" sz="1600">
                <a:solidFill>
                  <a:srgbClr val="FFFFFF"/>
                </a:solidFill>
                <a:effectLst>
                  <a:outerShdw blurRad="38100" dist="38100" dir="2700000" algn="tl">
                    <a:srgbClr val="000000"/>
                  </a:outerShdw>
                </a:effectLst>
                <a:latin typeface="Georgia" pitchFamily="18" charset="0"/>
              </a:rPr>
              <a:t>        </a:t>
            </a:r>
            <a:r>
              <a:rPr lang="tr-TR" sz="1600" b="1">
                <a:solidFill>
                  <a:srgbClr val="FFFFFF"/>
                </a:solidFill>
                <a:effectLst>
                  <a:outerShdw blurRad="38100" dist="38100" dir="2700000" algn="tl">
                    <a:srgbClr val="000000"/>
                  </a:outerShdw>
                </a:effectLst>
                <a:latin typeface="Georgia" pitchFamily="18" charset="0"/>
              </a:rPr>
              <a:t>- KITLIK</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a:t>
            </a:r>
          </a:p>
          <a:p>
            <a:pPr fontAlgn="base">
              <a:spcBef>
                <a:spcPct val="0"/>
              </a:spcBef>
              <a:spcAft>
                <a:spcPct val="0"/>
              </a:spcAft>
              <a:buFont typeface="Wingdings" pitchFamily="2" charset="2"/>
              <a:buChar char="ü"/>
              <a:defRPr/>
            </a:pPr>
            <a:r>
              <a:rPr lang="tr-TR" b="1" i="1">
                <a:solidFill>
                  <a:srgbClr val="CC00FF"/>
                </a:solidFill>
                <a:effectLst>
                  <a:outerShdw blurRad="38100" dist="38100" dir="2700000" algn="tl">
                    <a:srgbClr val="000000"/>
                  </a:outerShdw>
                </a:effectLst>
                <a:latin typeface="Georgia" pitchFamily="18" charset="0"/>
              </a:rPr>
              <a:t> ANİ  GELİŞEN DOĞAL AFETLER</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a:t>
            </a:r>
            <a:r>
              <a:rPr lang="tr-TR" sz="1600">
                <a:solidFill>
                  <a:srgbClr val="FFFFFF"/>
                </a:solidFill>
                <a:effectLst>
                  <a:outerShdw blurRad="38100" dist="38100" dir="2700000" algn="tl">
                    <a:srgbClr val="000000"/>
                  </a:outerShdw>
                </a:effectLst>
                <a:latin typeface="Georgia" pitchFamily="18" charset="0"/>
              </a:rPr>
              <a:t>-</a:t>
            </a:r>
            <a:r>
              <a:rPr lang="tr-TR" sz="1600" b="1">
                <a:solidFill>
                  <a:srgbClr val="FFFFFF"/>
                </a:solidFill>
                <a:effectLst>
                  <a:outerShdw blurRad="38100" dist="38100" dir="2700000" algn="tl">
                    <a:srgbClr val="000000"/>
                  </a:outerShdw>
                </a:effectLst>
                <a:latin typeface="Georgia" pitchFamily="18" charset="0"/>
              </a:rPr>
              <a:t> DEPREM</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 SELLER, SU TAŞKINLARI</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 TOPRAK KAYMALARI, KAYA DÜŞMESİ</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 ÇIĞ </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 FIRTINALAR, HORTUMLAR </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 VOLKANLAR </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 YANGINLAR</a:t>
            </a:r>
            <a:endParaRPr lang="tr-TR" sz="1600">
              <a:solidFill>
                <a:srgbClr val="FFFFFF"/>
              </a:solidFill>
              <a:effectLst>
                <a:outerShdw blurRad="38100" dist="38100" dir="2700000" algn="tl">
                  <a:srgbClr val="000000"/>
                </a:outerShdw>
              </a:effectLst>
              <a:latin typeface="Georgia" pitchFamily="18" charset="0"/>
            </a:endParaRPr>
          </a:p>
        </p:txBody>
      </p:sp>
      <p:sp>
        <p:nvSpPr>
          <p:cNvPr id="187397" name="Text Box 5"/>
          <p:cNvSpPr txBox="1">
            <a:spLocks noChangeArrowheads="1"/>
          </p:cNvSpPr>
          <p:nvPr/>
        </p:nvSpPr>
        <p:spPr bwMode="auto">
          <a:xfrm>
            <a:off x="4224338" y="2276475"/>
            <a:ext cx="2736850" cy="457200"/>
          </a:xfrm>
          <a:prstGeom prst="rect">
            <a:avLst/>
          </a:prstGeom>
          <a:noFill/>
          <a:ln w="9525">
            <a:noFill/>
            <a:miter lim="800000"/>
            <a:headEnd/>
            <a:tailEnd/>
          </a:ln>
          <a:effectLst/>
        </p:spPr>
        <p:txBody>
          <a:bodyPr>
            <a:spAutoFit/>
          </a:bodyPr>
          <a:lstStyle/>
          <a:p>
            <a:pPr fontAlgn="base">
              <a:spcBef>
                <a:spcPct val="0"/>
              </a:spcBef>
              <a:spcAft>
                <a:spcPct val="0"/>
              </a:spcAft>
              <a:defRPr/>
            </a:pPr>
            <a:r>
              <a:rPr lang="tr-TR" sz="2400" b="1" i="1">
                <a:solidFill>
                  <a:srgbClr val="66FF33"/>
                </a:solidFill>
                <a:effectLst>
                  <a:outerShdw blurRad="38100" dist="38100" dir="2700000" algn="tl">
                    <a:srgbClr val="000000"/>
                  </a:outerShdw>
                </a:effectLst>
                <a:latin typeface="Georgia" pitchFamily="18" charset="0"/>
              </a:rPr>
              <a:t>AFET TÜRLERİ</a:t>
            </a:r>
            <a:endParaRPr lang="tr-TR" sz="2400" i="1">
              <a:solidFill>
                <a:srgbClr val="66FF33"/>
              </a:solidFill>
              <a:effectLst>
                <a:outerShdw blurRad="38100" dist="38100" dir="2700000" algn="tl">
                  <a:srgbClr val="000000"/>
                </a:outerShdw>
              </a:effectLst>
              <a:latin typeface="Georgia" pitchFamily="18" charset="0"/>
            </a:endParaRPr>
          </a:p>
        </p:txBody>
      </p:sp>
      <p:sp>
        <p:nvSpPr>
          <p:cNvPr id="5125" name="Line 6"/>
          <p:cNvSpPr>
            <a:spLocks noChangeShapeType="1"/>
          </p:cNvSpPr>
          <p:nvPr/>
        </p:nvSpPr>
        <p:spPr bwMode="auto">
          <a:xfrm flipH="1">
            <a:off x="3432176" y="2565400"/>
            <a:ext cx="792163" cy="431800"/>
          </a:xfrm>
          <a:prstGeom prst="line">
            <a:avLst/>
          </a:prstGeom>
          <a:noFill/>
          <a:ln w="444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Tahoma" panose="020B0604030504040204" pitchFamily="34" charset="0"/>
            </a:endParaRPr>
          </a:p>
        </p:txBody>
      </p:sp>
      <p:sp>
        <p:nvSpPr>
          <p:cNvPr id="5126" name="Line 7"/>
          <p:cNvSpPr>
            <a:spLocks noChangeShapeType="1"/>
          </p:cNvSpPr>
          <p:nvPr/>
        </p:nvSpPr>
        <p:spPr bwMode="auto">
          <a:xfrm>
            <a:off x="6816726" y="2565400"/>
            <a:ext cx="792163" cy="431800"/>
          </a:xfrm>
          <a:prstGeom prst="line">
            <a:avLst/>
          </a:prstGeom>
          <a:noFill/>
          <a:ln w="444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Tahoma" panose="020B0604030504040204" pitchFamily="34" charset="0"/>
            </a:endParaRPr>
          </a:p>
        </p:txBody>
      </p:sp>
      <p:sp>
        <p:nvSpPr>
          <p:cNvPr id="187400" name="Text Box 8"/>
          <p:cNvSpPr txBox="1">
            <a:spLocks noChangeArrowheads="1"/>
          </p:cNvSpPr>
          <p:nvPr/>
        </p:nvSpPr>
        <p:spPr bwMode="auto">
          <a:xfrm>
            <a:off x="6203950" y="2997201"/>
            <a:ext cx="4464050" cy="2841625"/>
          </a:xfrm>
          <a:prstGeom prst="rect">
            <a:avLst/>
          </a:prstGeom>
          <a:noFill/>
          <a:ln w="9525">
            <a:noFill/>
            <a:miter lim="800000"/>
            <a:headEnd/>
            <a:tailEnd/>
          </a:ln>
          <a:effectLst/>
        </p:spPr>
        <p:txBody>
          <a:bodyPr>
            <a:spAutoFit/>
          </a:bodyPr>
          <a:lstStyle/>
          <a:p>
            <a:pPr fontAlgn="base">
              <a:spcBef>
                <a:spcPct val="0"/>
              </a:spcBef>
              <a:spcAft>
                <a:spcPct val="0"/>
              </a:spcAft>
              <a:buClr>
                <a:srgbClr val="FFFF00"/>
              </a:buClr>
              <a:buFont typeface="Wingdings" pitchFamily="2" charset="2"/>
              <a:buChar char="Ø"/>
              <a:defRPr/>
            </a:pPr>
            <a:r>
              <a:rPr lang="tr-TR" sz="2000" b="1">
                <a:solidFill>
                  <a:srgbClr val="FFFF00"/>
                </a:solidFill>
                <a:effectLst>
                  <a:outerShdw blurRad="38100" dist="38100" dir="2700000" algn="tl">
                    <a:srgbClr val="000000"/>
                  </a:outerShdw>
                </a:effectLst>
                <a:latin typeface="Georgia" pitchFamily="18" charset="0"/>
              </a:rPr>
              <a:t> </a:t>
            </a:r>
            <a:r>
              <a:rPr lang="tr-TR" sz="2000" b="1" i="1">
                <a:solidFill>
                  <a:srgbClr val="FFFF00"/>
                </a:solidFill>
                <a:effectLst>
                  <a:outerShdw blurRad="38100" dist="38100" dir="2700000" algn="tl">
                    <a:srgbClr val="000000"/>
                  </a:outerShdw>
                </a:effectLst>
                <a:latin typeface="Georgia" pitchFamily="18" charset="0"/>
              </a:rPr>
              <a:t>İNSAN KAYNAKLI AFETLER</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 NÜKLEER, BİYOLOJİK, </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KİMYASAL KAZALAR</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 TAŞIMACILIK KAZALARI</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 ENDÜSTRİYEL KAZALAR</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 AŞIRI KALABALIKTAN MEYDANA </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GELEN KAZALAR</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 GÖÇMENLER VE YERLERİNDEN</a:t>
            </a:r>
          </a:p>
          <a:p>
            <a:pPr fontAlgn="base">
              <a:spcBef>
                <a:spcPct val="0"/>
              </a:spcBef>
              <a:spcAft>
                <a:spcPct val="0"/>
              </a:spcAft>
              <a:defRPr/>
            </a:pPr>
            <a:r>
              <a:rPr lang="tr-TR" sz="1600" b="1">
                <a:solidFill>
                  <a:srgbClr val="FFFFFF"/>
                </a:solidFill>
                <a:effectLst>
                  <a:outerShdw blurRad="38100" dist="38100" dir="2700000" algn="tl">
                    <a:srgbClr val="000000"/>
                  </a:outerShdw>
                </a:effectLst>
                <a:latin typeface="Georgia" pitchFamily="18" charset="0"/>
              </a:rPr>
              <a:t>           EDİLENLER  </a:t>
            </a:r>
            <a:endParaRPr lang="tr-TR" sz="1600">
              <a:solidFill>
                <a:srgbClr val="FFFFFF"/>
              </a:solidFill>
              <a:effectLst>
                <a:outerShdw blurRad="38100" dist="38100" dir="2700000" algn="tl">
                  <a:srgbClr val="000000"/>
                </a:outerShdw>
              </a:effectLst>
              <a:latin typeface="Georgia" pitchFamily="18" charset="0"/>
            </a:endParaRPr>
          </a:p>
          <a:p>
            <a:pPr fontAlgn="base">
              <a:spcBef>
                <a:spcPct val="0"/>
              </a:spcBef>
              <a:spcAft>
                <a:spcPct val="0"/>
              </a:spcAft>
              <a:defRPr/>
            </a:pPr>
            <a:endParaRPr lang="tr-TR" sz="1600">
              <a:solidFill>
                <a:srgbClr val="FFFFFF"/>
              </a:solidFill>
              <a:effectLst>
                <a:outerShdw blurRad="38100" dist="38100" dir="2700000" algn="tl">
                  <a:srgbClr val="000000"/>
                </a:outerShdw>
              </a:effectLst>
              <a:latin typeface="Georgia" pitchFamily="18" charset="0"/>
            </a:endParaRPr>
          </a:p>
        </p:txBody>
      </p:sp>
      <p:sp>
        <p:nvSpPr>
          <p:cNvPr id="187401" name="Text Box 9"/>
          <p:cNvSpPr txBox="1">
            <a:spLocks noChangeArrowheads="1"/>
          </p:cNvSpPr>
          <p:nvPr/>
        </p:nvSpPr>
        <p:spPr bwMode="auto">
          <a:xfrm>
            <a:off x="1919288" y="333376"/>
            <a:ext cx="3168650" cy="519113"/>
          </a:xfrm>
          <a:prstGeom prst="rect">
            <a:avLst/>
          </a:prstGeom>
          <a:noFill/>
          <a:ln w="9525">
            <a:noFill/>
            <a:miter lim="800000"/>
            <a:headEnd/>
            <a:tailEnd/>
          </a:ln>
          <a:effectLst/>
        </p:spPr>
        <p:txBody>
          <a:bodyPr>
            <a:spAutoFit/>
          </a:bodyPr>
          <a:lstStyle/>
          <a:p>
            <a:pPr fontAlgn="base">
              <a:spcBef>
                <a:spcPct val="50000"/>
              </a:spcBef>
              <a:spcAft>
                <a:spcPct val="0"/>
              </a:spcAft>
              <a:defRPr/>
            </a:pPr>
            <a:r>
              <a:rPr lang="tr-TR" sz="2800" b="1">
                <a:solidFill>
                  <a:srgbClr val="FF0066"/>
                </a:solidFill>
                <a:effectLst>
                  <a:outerShdw blurRad="38100" dist="38100" dir="2700000" algn="tl">
                    <a:srgbClr val="000000"/>
                  </a:outerShdw>
                </a:effectLst>
                <a:latin typeface="Georgia" pitchFamily="18" charset="0"/>
              </a:rPr>
              <a:t>AFET NEDİR?</a:t>
            </a:r>
          </a:p>
        </p:txBody>
      </p:sp>
    </p:spTree>
    <p:extLst>
      <p:ext uri="{BB962C8B-B14F-4D97-AF65-F5344CB8AC3E}">
        <p14:creationId xmlns:p14="http://schemas.microsoft.com/office/powerpoint/2010/main" val="32586749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Text Box 2"/>
          <p:cNvSpPr txBox="1">
            <a:spLocks noChangeArrowheads="1"/>
          </p:cNvSpPr>
          <p:nvPr/>
        </p:nvSpPr>
        <p:spPr bwMode="auto">
          <a:xfrm>
            <a:off x="5448300" y="161926"/>
            <a:ext cx="4679950" cy="6696075"/>
          </a:xfrm>
          <a:prstGeom prst="rect">
            <a:avLst/>
          </a:prstGeom>
          <a:noFill/>
          <a:ln w="9525">
            <a:noFill/>
            <a:miter lim="800000"/>
            <a:headEnd/>
            <a:tailEnd/>
          </a:ln>
          <a:effectLst/>
        </p:spPr>
        <p:txBody>
          <a:bodyPr>
            <a:spAutoFit/>
          </a:bodyPr>
          <a:lstStyle/>
          <a:p>
            <a:pPr fontAlgn="base">
              <a:lnSpc>
                <a:spcPct val="150000"/>
              </a:lnSpc>
              <a:spcBef>
                <a:spcPct val="0"/>
              </a:spcBef>
              <a:spcAft>
                <a:spcPct val="0"/>
              </a:spcAft>
              <a:defRPr/>
            </a:pPr>
            <a:r>
              <a:rPr lang="tr-TR" b="1">
                <a:solidFill>
                  <a:srgbClr val="FFFFFF"/>
                </a:solidFill>
                <a:effectLst>
                  <a:outerShdw blurRad="38100" dist="38100" dir="2700000" algn="tl">
                    <a:srgbClr val="000000"/>
                  </a:outerShdw>
                </a:effectLst>
                <a:latin typeface="Georgia" pitchFamily="18" charset="0"/>
              </a:rPr>
              <a:t>Ülkemiz, tektonik oluşumu, jeolojik yapısı, topografyası ve meteorolojik özellikleri gibi nedenlerle, her zaman doğal afet tehlikesi ve riskine sahip olan bir ülkedir. Ülkenin fiziksel ve sosyal zarar görülebilirliğinin de yüksek olduğu dikkate alındığında, meydana gelen doğal olaylar büyük ölçüde can kayıplarına, yaralanmalara, mal kayıplarına yol açmaktadır ve afet sonucunu doğurmaktadır. Türkiye’de başta depremler olmak üzere heyelanlar, su baskınları, kaya ve çığ düşmeleri erozyon, kuraklık, başlıca doğal afetlerdir.</a:t>
            </a:r>
          </a:p>
        </p:txBody>
      </p:sp>
      <p:pic>
        <p:nvPicPr>
          <p:cNvPr id="6147" name="Picture 4" descr="deprem-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1089" y="2997201"/>
            <a:ext cx="2232025" cy="144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5" descr="afet-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1950" y="260350"/>
            <a:ext cx="3600450"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 descr="heyelan-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0" y="4221163"/>
            <a:ext cx="1949450" cy="1306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7" descr="sel-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3613" y="4221164"/>
            <a:ext cx="1871662" cy="1309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8" descr="alev_alev_yanan_bina"/>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79651" y="5373689"/>
            <a:ext cx="2232025" cy="134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316243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1847850" y="188913"/>
            <a:ext cx="8229600" cy="1371600"/>
          </a:xfrm>
        </p:spPr>
        <p:txBody>
          <a:bodyPr/>
          <a:lstStyle/>
          <a:p>
            <a:pPr eaLnBrk="1" hangingPunct="1">
              <a:defRPr/>
            </a:pPr>
            <a:r>
              <a:rPr lang="tr-TR" sz="2400" b="1">
                <a:solidFill>
                  <a:srgbClr val="66FF33"/>
                </a:solidFill>
                <a:latin typeface="Georgia" pitchFamily="18" charset="0"/>
              </a:rPr>
              <a:t>Yaklaşık son 50 Yıl İçerisinde afetin </a:t>
            </a:r>
            <a:r>
              <a:rPr lang="tr-TR" sz="2400" b="1">
                <a:solidFill>
                  <a:srgbClr val="99FF33"/>
                </a:solidFill>
                <a:latin typeface="Georgia" pitchFamily="18" charset="0"/>
              </a:rPr>
              <a:t>türüne</a:t>
            </a:r>
            <a:r>
              <a:rPr lang="tr-TR" sz="2400" b="1">
                <a:solidFill>
                  <a:srgbClr val="66FF33"/>
                </a:solidFill>
                <a:latin typeface="Georgia" pitchFamily="18" charset="0"/>
              </a:rPr>
              <a:t> göre, etkilenen yerleşim birimi ve olay sayısı ile etkili nakil sayılarının ve genel dağılımı.</a:t>
            </a:r>
          </a:p>
        </p:txBody>
      </p:sp>
      <p:graphicFrame>
        <p:nvGraphicFramePr>
          <p:cNvPr id="190534" name="Group 70"/>
          <p:cNvGraphicFramePr>
            <a:graphicFrameLocks noGrp="1"/>
          </p:cNvGraphicFramePr>
          <p:nvPr>
            <p:ph sz="half" idx="1"/>
          </p:nvPr>
        </p:nvGraphicFramePr>
        <p:xfrm>
          <a:off x="1990725" y="1562380"/>
          <a:ext cx="8362950" cy="4032252"/>
        </p:xfrm>
        <a:graphic>
          <a:graphicData uri="http://schemas.openxmlformats.org/drawingml/2006/table">
            <a:tbl>
              <a:tblPr/>
              <a:tblGrid>
                <a:gridCol w="2787650">
                  <a:extLst>
                    <a:ext uri="{9D8B030D-6E8A-4147-A177-3AD203B41FA5}">
                      <a16:colId xmlns:a16="http://schemas.microsoft.com/office/drawing/2014/main" val="20000"/>
                    </a:ext>
                  </a:extLst>
                </a:gridCol>
                <a:gridCol w="1854200">
                  <a:extLst>
                    <a:ext uri="{9D8B030D-6E8A-4147-A177-3AD203B41FA5}">
                      <a16:colId xmlns:a16="http://schemas.microsoft.com/office/drawing/2014/main" val="20001"/>
                    </a:ext>
                  </a:extLst>
                </a:gridCol>
                <a:gridCol w="1854200">
                  <a:extLst>
                    <a:ext uri="{9D8B030D-6E8A-4147-A177-3AD203B41FA5}">
                      <a16:colId xmlns:a16="http://schemas.microsoft.com/office/drawing/2014/main" val="20002"/>
                    </a:ext>
                  </a:extLst>
                </a:gridCol>
                <a:gridCol w="1866900">
                  <a:extLst>
                    <a:ext uri="{9D8B030D-6E8A-4147-A177-3AD203B41FA5}">
                      <a16:colId xmlns:a16="http://schemas.microsoft.com/office/drawing/2014/main" val="20003"/>
                    </a:ext>
                  </a:extLst>
                </a:gridCol>
              </a:tblGrid>
              <a:tr h="113347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400" b="1" i="1" u="none" strike="noStrike" cap="none" normalizeH="0" baseline="0" smtClean="0">
                          <a:ln>
                            <a:noFill/>
                          </a:ln>
                          <a:solidFill>
                            <a:srgbClr val="FF0066"/>
                          </a:solidFill>
                          <a:effectLst/>
                          <a:latin typeface="Georgia" pitchFamily="18" charset="0"/>
                        </a:rPr>
                        <a:t>AFETLER</a:t>
                      </a:r>
                      <a:endParaRPr kumimoji="0" lang="tr-TR" sz="1400" b="0" i="0" u="none" strike="noStrike" cap="none" normalizeH="0" baseline="0" smtClean="0">
                        <a:ln>
                          <a:noFill/>
                        </a:ln>
                        <a:solidFill>
                          <a:srgbClr val="FF0066"/>
                        </a:solidFill>
                        <a:effectLst/>
                        <a:latin typeface="Tahoma" pitchFamily="34" charset="0"/>
                      </a:endParaRPr>
                    </a:p>
                  </a:txBody>
                  <a:tcPr anchor="ctr" horzOverflow="overflow">
                    <a:lnL w="28575"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28575"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400" b="1" i="1" u="none" strike="noStrike" cap="none" normalizeH="0" baseline="0" smtClean="0">
                          <a:ln>
                            <a:noFill/>
                          </a:ln>
                          <a:solidFill>
                            <a:srgbClr val="FF0066"/>
                          </a:solidFill>
                          <a:effectLst/>
                          <a:latin typeface="Georgia" pitchFamily="18" charset="0"/>
                        </a:rPr>
                        <a:t>AFET GÖREN YERLEŞİM BİRİMİ (%) </a:t>
                      </a:r>
                      <a:endParaRPr kumimoji="0" lang="tr-TR" sz="14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28575"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400" b="1" i="1" u="none" strike="noStrike" cap="none" normalizeH="0" baseline="0" smtClean="0">
                          <a:ln>
                            <a:noFill/>
                          </a:ln>
                          <a:solidFill>
                            <a:srgbClr val="FF0066"/>
                          </a:solidFill>
                          <a:effectLst/>
                          <a:latin typeface="Georgia" pitchFamily="18" charset="0"/>
                        </a:rPr>
                        <a:t>OLAY SAYISI (%)</a:t>
                      </a:r>
                      <a:endParaRPr kumimoji="0" lang="tr-TR" sz="14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28575"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400" b="1" i="1" u="none" strike="noStrike" cap="none" normalizeH="0" baseline="0" smtClean="0">
                          <a:ln>
                            <a:noFill/>
                          </a:ln>
                          <a:solidFill>
                            <a:srgbClr val="FF0066"/>
                          </a:solidFill>
                          <a:effectLst/>
                          <a:latin typeface="Georgia" pitchFamily="18" charset="0"/>
                        </a:rPr>
                        <a:t>ETKİLİ NAKİL(%)</a:t>
                      </a:r>
                      <a:endParaRPr kumimoji="0" lang="tr-TR" sz="14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28575" cap="flat" cmpd="sng" algn="ctr">
                      <a:solidFill>
                        <a:srgbClr val="FF0066"/>
                      </a:solidFill>
                      <a:prstDash val="solid"/>
                      <a:round/>
                      <a:headEnd type="none" w="med" len="med"/>
                      <a:tailEnd type="none" w="med" len="med"/>
                    </a:lnR>
                    <a:lnT w="28575"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33655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tr-TR" sz="1400" b="1" i="1" u="none" strike="noStrike" cap="none" normalizeH="0" baseline="0" smtClean="0">
                          <a:ln>
                            <a:noFill/>
                          </a:ln>
                          <a:solidFill>
                            <a:srgbClr val="FF0066"/>
                          </a:solidFill>
                          <a:effectLst/>
                          <a:latin typeface="Georgia" pitchFamily="18" charset="0"/>
                        </a:rPr>
                        <a:t>DEPREM</a:t>
                      </a:r>
                      <a:endParaRPr kumimoji="0" lang="tr-TR" sz="1400" b="1" i="0" u="none" strike="noStrike" cap="none" normalizeH="0" baseline="0" smtClean="0">
                        <a:ln>
                          <a:noFill/>
                        </a:ln>
                        <a:solidFill>
                          <a:srgbClr val="FF0066"/>
                        </a:solidFill>
                        <a:effectLst/>
                        <a:latin typeface="Tahoma" pitchFamily="34" charset="0"/>
                      </a:endParaRPr>
                    </a:p>
                  </a:txBody>
                  <a:tcPr anchor="ctr" horzOverflow="overflow">
                    <a:lnL w="28575"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24.25</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17.55*</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42.42</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28575"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33813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tr-TR" sz="1400" b="1" i="1" u="none" strike="noStrike" cap="none" normalizeH="0" baseline="0" smtClean="0">
                          <a:ln>
                            <a:noFill/>
                          </a:ln>
                          <a:solidFill>
                            <a:srgbClr val="FF0066"/>
                          </a:solidFill>
                          <a:effectLst/>
                          <a:latin typeface="Georgia" pitchFamily="18" charset="0"/>
                        </a:rPr>
                        <a:t>HEYELAN</a:t>
                      </a:r>
                      <a:endParaRPr kumimoji="0" lang="tr-TR" sz="1400" b="0" i="0" u="none" strike="noStrike" cap="none" normalizeH="0" baseline="0" smtClean="0">
                        <a:ln>
                          <a:noFill/>
                        </a:ln>
                        <a:solidFill>
                          <a:srgbClr val="FF0066"/>
                        </a:solidFill>
                        <a:effectLst/>
                        <a:latin typeface="Tahoma" pitchFamily="34" charset="0"/>
                      </a:endParaRPr>
                    </a:p>
                  </a:txBody>
                  <a:tcPr anchor="ctr" horzOverflow="overflow">
                    <a:lnL w="28575"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34.18</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42.63</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25.40</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28575"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33655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tr-TR" sz="1400" b="1" i="1" u="none" strike="noStrike" cap="none" normalizeH="0" baseline="0" smtClean="0">
                          <a:ln>
                            <a:noFill/>
                          </a:ln>
                          <a:solidFill>
                            <a:srgbClr val="FF0066"/>
                          </a:solidFill>
                          <a:effectLst/>
                          <a:latin typeface="Georgia" pitchFamily="18" charset="0"/>
                        </a:rPr>
                        <a:t>KAYA DÜŞMESİ</a:t>
                      </a:r>
                      <a:endParaRPr kumimoji="0" lang="tr-TR" sz="1400" b="0" i="0" u="none" strike="noStrike" cap="none" normalizeH="0" baseline="0" smtClean="0">
                        <a:ln>
                          <a:noFill/>
                        </a:ln>
                        <a:solidFill>
                          <a:srgbClr val="FF0066"/>
                        </a:solidFill>
                        <a:effectLst/>
                        <a:latin typeface="Tahoma" pitchFamily="34" charset="0"/>
                      </a:endParaRPr>
                    </a:p>
                  </a:txBody>
                  <a:tcPr anchor="ctr" horzOverflow="overflow">
                    <a:lnL w="28575"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7.38</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9.23</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8.26</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28575"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3349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tr-TR" sz="1400" b="1" i="1" u="none" strike="noStrike" cap="none" normalizeH="0" baseline="0" smtClean="0">
                          <a:ln>
                            <a:noFill/>
                          </a:ln>
                          <a:solidFill>
                            <a:srgbClr val="FF0066"/>
                          </a:solidFill>
                          <a:effectLst/>
                          <a:latin typeface="Georgia" pitchFamily="18" charset="0"/>
                        </a:rPr>
                        <a:t>SU BASKINI</a:t>
                      </a:r>
                      <a:endParaRPr kumimoji="0" lang="tr-TR" sz="1400" b="0" i="0" u="none" strike="noStrike" cap="none" normalizeH="0" baseline="0" smtClean="0">
                        <a:ln>
                          <a:noFill/>
                        </a:ln>
                        <a:solidFill>
                          <a:srgbClr val="FF0066"/>
                        </a:solidFill>
                        <a:effectLst/>
                        <a:latin typeface="Tahoma" pitchFamily="34" charset="0"/>
                      </a:endParaRPr>
                    </a:p>
                  </a:txBody>
                  <a:tcPr anchor="ctr" horzOverflow="overflow">
                    <a:lnL w="28575"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15.23</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12.91</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10.36</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28575"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33813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tr-TR" sz="1400" b="1" i="1" u="none" strike="noStrike" cap="none" normalizeH="0" baseline="0" smtClean="0">
                          <a:ln>
                            <a:noFill/>
                          </a:ln>
                          <a:solidFill>
                            <a:srgbClr val="FF0066"/>
                          </a:solidFill>
                          <a:effectLst/>
                          <a:latin typeface="Georgia" pitchFamily="18" charset="0"/>
                        </a:rPr>
                        <a:t>ÇIĞ</a:t>
                      </a:r>
                      <a:endParaRPr kumimoji="0" lang="tr-TR" sz="1400" b="0" i="0" u="none" strike="noStrike" cap="none" normalizeH="0" baseline="0" smtClean="0">
                        <a:ln>
                          <a:noFill/>
                        </a:ln>
                        <a:solidFill>
                          <a:srgbClr val="FF0066"/>
                        </a:solidFill>
                        <a:effectLst/>
                        <a:latin typeface="Tahoma" pitchFamily="34" charset="0"/>
                      </a:endParaRPr>
                    </a:p>
                  </a:txBody>
                  <a:tcPr anchor="ctr" horzOverflow="overflow">
                    <a:lnL w="28575"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1.7</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2.23</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1.63</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28575"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33813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tr-TR" sz="1400" b="1" i="1" u="none" strike="noStrike" cap="none" normalizeH="0" baseline="0" smtClean="0">
                          <a:ln>
                            <a:noFill/>
                          </a:ln>
                          <a:solidFill>
                            <a:srgbClr val="FF0066"/>
                          </a:solidFill>
                          <a:effectLst/>
                          <a:latin typeface="Georgia" pitchFamily="18" charset="0"/>
                        </a:rPr>
                        <a:t>DİĞER AFETLER</a:t>
                      </a:r>
                      <a:endParaRPr kumimoji="0" lang="tr-TR" sz="1400" b="0" i="0" u="none" strike="noStrike" cap="none" normalizeH="0" baseline="0" smtClean="0">
                        <a:ln>
                          <a:noFill/>
                        </a:ln>
                        <a:solidFill>
                          <a:srgbClr val="FF0066"/>
                        </a:solidFill>
                        <a:effectLst/>
                        <a:latin typeface="Tahoma" pitchFamily="34" charset="0"/>
                      </a:endParaRPr>
                    </a:p>
                  </a:txBody>
                  <a:tcPr anchor="ctr" horzOverflow="overflow">
                    <a:lnL w="28575"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5.46</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3.59</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3.25</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28575"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r h="3349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tr-TR" sz="1400" b="1" i="1" u="none" strike="noStrike" cap="none" normalizeH="0" baseline="0" smtClean="0">
                          <a:ln>
                            <a:noFill/>
                          </a:ln>
                          <a:solidFill>
                            <a:srgbClr val="FF0066"/>
                          </a:solidFill>
                          <a:effectLst/>
                          <a:latin typeface="Georgia" pitchFamily="18" charset="0"/>
                        </a:rPr>
                        <a:t>ÇOKLU AFETLER**</a:t>
                      </a:r>
                      <a:endParaRPr kumimoji="0" lang="tr-TR" sz="1400" b="0" i="0" u="none" strike="noStrike" cap="none" normalizeH="0" baseline="0" smtClean="0">
                        <a:ln>
                          <a:noFill/>
                        </a:ln>
                        <a:solidFill>
                          <a:srgbClr val="FF0066"/>
                        </a:solidFill>
                        <a:effectLst/>
                        <a:latin typeface="Tahoma" pitchFamily="34" charset="0"/>
                      </a:endParaRPr>
                    </a:p>
                  </a:txBody>
                  <a:tcPr anchor="ctr" horzOverflow="overflow">
                    <a:lnL w="28575"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11.73</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28575"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6.89</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7.57</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28575"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19050" cap="flat" cmpd="sng" algn="ctr">
                      <a:solidFill>
                        <a:srgbClr val="FF0066"/>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7"/>
                  </a:ext>
                </a:extLst>
              </a:tr>
              <a:tr h="54133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tr-TR" sz="1400" b="1" i="1" u="none" strike="noStrike" cap="none" normalizeH="0" baseline="0" smtClean="0">
                          <a:ln>
                            <a:noFill/>
                          </a:ln>
                          <a:solidFill>
                            <a:srgbClr val="FF0066"/>
                          </a:solidFill>
                          <a:effectLst/>
                          <a:latin typeface="Georgia" pitchFamily="18" charset="0"/>
                        </a:rPr>
                        <a:t>TASNİF EDİLMEMİŞLER</a:t>
                      </a:r>
                      <a:endParaRPr kumimoji="0" lang="tr-TR" sz="1400" b="0" i="0" u="none" strike="noStrike" cap="none" normalizeH="0" baseline="0" smtClean="0">
                        <a:ln>
                          <a:noFill/>
                        </a:ln>
                        <a:solidFill>
                          <a:srgbClr val="FF0066"/>
                        </a:solidFill>
                        <a:effectLst/>
                        <a:latin typeface="Tahoma" pitchFamily="34" charset="0"/>
                      </a:endParaRPr>
                    </a:p>
                  </a:txBody>
                  <a:tcPr anchor="ctr" horzOverflow="overflow">
                    <a:lnL w="28575"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28575" cap="flat" cmpd="sng" algn="ctr">
                      <a:solidFill>
                        <a:srgbClr val="FF0066"/>
                      </a:solidFill>
                      <a:prstDash val="solid"/>
                      <a:round/>
                      <a:headEnd type="none" w="med" len="med"/>
                      <a:tailEnd type="none" w="med" len="med"/>
                    </a:lnB>
                    <a:lnTlToBr>
                      <a:noFill/>
                    </a:lnTlToBr>
                    <a:lnBlToTr>
                      <a:noFill/>
                    </a:lnBlToTr>
                    <a:solidFill>
                      <a:srgbClr val="FFFFFF"/>
                    </a:solidFill>
                  </a:tcPr>
                </a:tc>
                <a:tc vMerge="1">
                  <a:txBody>
                    <a:bodyPr/>
                    <a:lstStyle/>
                    <a:p>
                      <a:endParaRPr lang="tr-TR"/>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FF0066"/>
                          </a:solidFill>
                          <a:effectLst/>
                          <a:latin typeface="Georgia" pitchFamily="18" charset="0"/>
                        </a:rPr>
                        <a:t>4.97</a:t>
                      </a:r>
                      <a:endParaRPr kumimoji="0" lang="tr-TR" sz="1800" b="0" i="0" u="none" strike="noStrike" cap="none" normalizeH="0" baseline="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19050"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28575" cap="flat" cmpd="sng" algn="ctr">
                      <a:solidFill>
                        <a:srgbClr val="FF006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rgbClr val="FF0066"/>
                          </a:solidFill>
                          <a:effectLst/>
                          <a:latin typeface="Georgia" pitchFamily="18" charset="0"/>
                        </a:rPr>
                        <a:t>1.1</a:t>
                      </a:r>
                      <a:endParaRPr kumimoji="0" lang="tr-TR" sz="1800" b="0" i="0" u="none" strike="noStrike" cap="none" normalizeH="0" baseline="0" dirty="0" smtClean="0">
                        <a:ln>
                          <a:noFill/>
                        </a:ln>
                        <a:solidFill>
                          <a:srgbClr val="FF0066"/>
                        </a:solidFill>
                        <a:effectLst/>
                        <a:latin typeface="Tahoma" pitchFamily="34" charset="0"/>
                      </a:endParaRPr>
                    </a:p>
                  </a:txBody>
                  <a:tcPr anchor="ctr" horzOverflow="overflow">
                    <a:lnL w="19050" cap="flat" cmpd="sng" algn="ctr">
                      <a:solidFill>
                        <a:srgbClr val="FF0066"/>
                      </a:solidFill>
                      <a:prstDash val="solid"/>
                      <a:round/>
                      <a:headEnd type="none" w="med" len="med"/>
                      <a:tailEnd type="none" w="med" len="med"/>
                    </a:lnL>
                    <a:lnR w="28575" cap="flat" cmpd="sng" algn="ctr">
                      <a:solidFill>
                        <a:srgbClr val="FF0066"/>
                      </a:solidFill>
                      <a:prstDash val="solid"/>
                      <a:round/>
                      <a:headEnd type="none" w="med" len="med"/>
                      <a:tailEnd type="none" w="med" len="med"/>
                    </a:lnR>
                    <a:lnT w="19050" cap="flat" cmpd="sng" algn="ctr">
                      <a:solidFill>
                        <a:srgbClr val="FF0066"/>
                      </a:solidFill>
                      <a:prstDash val="solid"/>
                      <a:round/>
                      <a:headEnd type="none" w="med" len="med"/>
                      <a:tailEnd type="none" w="med" len="med"/>
                    </a:lnT>
                    <a:lnB w="28575" cap="flat" cmpd="sng" algn="ctr">
                      <a:solidFill>
                        <a:srgbClr val="FF0066"/>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7223" name="Line 4"/>
          <p:cNvSpPr>
            <a:spLocks noChangeShapeType="1"/>
          </p:cNvSpPr>
          <p:nvPr/>
        </p:nvSpPr>
        <p:spPr bwMode="auto">
          <a:xfrm>
            <a:off x="10666414" y="1438275"/>
            <a:ext cx="1587" cy="4078288"/>
          </a:xfrm>
          <a:prstGeom prst="line">
            <a:avLst/>
          </a:prstGeom>
          <a:noFill/>
          <a:ln w="12700" cap="rnd">
            <a:solidFill>
              <a:srgbClr val="00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Tahoma" panose="020B0604030504040204" pitchFamily="34" charset="0"/>
            </a:endParaRPr>
          </a:p>
        </p:txBody>
      </p:sp>
      <p:sp>
        <p:nvSpPr>
          <p:cNvPr id="190469" name="Rectangle 5"/>
          <p:cNvSpPr>
            <a:spLocks noChangeArrowheads="1"/>
          </p:cNvSpPr>
          <p:nvPr/>
        </p:nvSpPr>
        <p:spPr bwMode="auto">
          <a:xfrm>
            <a:off x="1524000" y="5872718"/>
            <a:ext cx="8243888" cy="738664"/>
          </a:xfrm>
          <a:prstGeom prst="rect">
            <a:avLst/>
          </a:prstGeom>
          <a:noFill/>
          <a:ln w="9525">
            <a:noFill/>
            <a:miter lim="800000"/>
            <a:headEnd/>
            <a:tailEnd/>
          </a:ln>
          <a:effectLst/>
        </p:spPr>
        <p:txBody>
          <a:bodyPr anchor="ctr">
            <a:spAutoFit/>
          </a:bodyPr>
          <a:lstStyle/>
          <a:p>
            <a:pPr algn="just" fontAlgn="base">
              <a:spcBef>
                <a:spcPct val="0"/>
              </a:spcBef>
              <a:spcAft>
                <a:spcPct val="0"/>
              </a:spcAft>
              <a:defRPr/>
            </a:pPr>
            <a:r>
              <a:rPr lang="tr-TR" sz="1400" b="1">
                <a:solidFill>
                  <a:srgbClr val="FFFFFF"/>
                </a:solidFill>
                <a:effectLst>
                  <a:outerShdw blurRad="38100" dist="38100" dir="2700000" algn="tl">
                    <a:srgbClr val="000000"/>
                  </a:outerShdw>
                </a:effectLst>
                <a:latin typeface="Georgia" pitchFamily="18" charset="0"/>
              </a:rPr>
              <a:t>* Deprem için olay sayısı, 1950’lerden bu yana meydana gelen deprem sayısı anlamına gelmemektedir. Meydana gelen depremlerde etkilenen ve gerektiğinde birden çok kez etüt edilen yerleşim birimleri sayısını belirtmektedir.</a:t>
            </a:r>
          </a:p>
        </p:txBody>
      </p:sp>
      <p:sp>
        <p:nvSpPr>
          <p:cNvPr id="190470" name="Text Box 6"/>
          <p:cNvSpPr txBox="1">
            <a:spLocks noChangeArrowheads="1"/>
          </p:cNvSpPr>
          <p:nvPr/>
        </p:nvSpPr>
        <p:spPr bwMode="auto">
          <a:xfrm>
            <a:off x="7319963" y="5516564"/>
            <a:ext cx="3060700" cy="274637"/>
          </a:xfrm>
          <a:prstGeom prst="rect">
            <a:avLst/>
          </a:prstGeom>
          <a:noFill/>
          <a:ln w="9525">
            <a:noFill/>
            <a:miter lim="800000"/>
            <a:headEnd/>
            <a:tailEnd/>
          </a:ln>
          <a:effectLst/>
        </p:spPr>
        <p:txBody>
          <a:bodyPr>
            <a:spAutoFit/>
          </a:bodyPr>
          <a:lstStyle/>
          <a:p>
            <a:pPr fontAlgn="base">
              <a:spcBef>
                <a:spcPct val="50000"/>
              </a:spcBef>
              <a:spcAft>
                <a:spcPct val="0"/>
              </a:spcAft>
              <a:defRPr/>
            </a:pPr>
            <a:r>
              <a:rPr lang="tr-TR" sz="1200" b="1">
                <a:solidFill>
                  <a:srgbClr val="99FF33"/>
                </a:solidFill>
                <a:effectLst>
                  <a:outerShdw blurRad="38100" dist="38100" dir="2700000" algn="tl">
                    <a:srgbClr val="000000"/>
                  </a:outerShdw>
                </a:effectLst>
                <a:latin typeface="Georgia" pitchFamily="18" charset="0"/>
              </a:rPr>
              <a:t>Kaynak: Afet İleri Genel Müdürlüğü</a:t>
            </a:r>
          </a:p>
        </p:txBody>
      </p:sp>
      <p:sp>
        <p:nvSpPr>
          <p:cNvPr id="190471" name="Text Box 7"/>
          <p:cNvSpPr txBox="1">
            <a:spLocks noChangeArrowheads="1"/>
          </p:cNvSpPr>
          <p:nvPr/>
        </p:nvSpPr>
        <p:spPr bwMode="auto">
          <a:xfrm>
            <a:off x="1524001" y="5661025"/>
            <a:ext cx="6372225" cy="304800"/>
          </a:xfrm>
          <a:prstGeom prst="rect">
            <a:avLst/>
          </a:prstGeom>
          <a:noFill/>
          <a:ln w="9525">
            <a:noFill/>
            <a:miter lim="800000"/>
            <a:headEnd/>
            <a:tailEnd/>
          </a:ln>
          <a:effectLst/>
        </p:spPr>
        <p:txBody>
          <a:bodyPr>
            <a:spAutoFit/>
          </a:bodyPr>
          <a:lstStyle/>
          <a:p>
            <a:pPr fontAlgn="base">
              <a:spcBef>
                <a:spcPct val="50000"/>
              </a:spcBef>
              <a:spcAft>
                <a:spcPct val="0"/>
              </a:spcAft>
              <a:defRPr/>
            </a:pPr>
            <a:r>
              <a:rPr lang="tr-TR" sz="1400" b="1">
                <a:solidFill>
                  <a:srgbClr val="FFFFFF"/>
                </a:solidFill>
                <a:effectLst>
                  <a:outerShdw blurRad="38100" dist="38100" dir="2700000" algn="tl">
                    <a:srgbClr val="000000"/>
                  </a:outerShdw>
                </a:effectLst>
                <a:latin typeface="Georgia" pitchFamily="18" charset="0"/>
              </a:rPr>
              <a:t>** Çoklu afetler aynı lokasyonda birden fazla oluşan afet türü</a:t>
            </a:r>
          </a:p>
        </p:txBody>
      </p:sp>
    </p:spTree>
    <p:extLst>
      <p:ext uri="{BB962C8B-B14F-4D97-AF65-F5344CB8AC3E}">
        <p14:creationId xmlns:p14="http://schemas.microsoft.com/office/powerpoint/2010/main" val="3862354132"/>
      </p:ext>
    </p:extLst>
  </p:cSld>
  <p:clrMapOvr>
    <a:masterClrMapping/>
  </p:clrMapOvr>
  <p:timing>
    <p:tnLst>
      <p:par>
        <p:cTn id="1" dur="indefinite" restart="never" nodeType="tmRoot"/>
      </p:par>
    </p:tnLst>
  </p:timing>
</p:sld>
</file>

<file path=ppt/theme/theme1.xml><?xml version="1.0" encoding="utf-8"?>
<a:theme xmlns:a="http://schemas.openxmlformats.org/drawingml/2006/main" name="Doku">
  <a:themeElements>
    <a:clrScheme name="Doku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Doku">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oku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Doku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Doku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Doku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Doku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Doku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Doku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Doku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273</Words>
  <Application>Microsoft Office PowerPoint</Application>
  <PresentationFormat>Widescreen</PresentationFormat>
  <Paragraphs>73</Paragraphs>
  <Slides>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Georgia</vt:lpstr>
      <vt:lpstr>Tahoma</vt:lpstr>
      <vt:lpstr>Times New Roman</vt:lpstr>
      <vt:lpstr>Wingdings</vt:lpstr>
      <vt:lpstr>Doku</vt:lpstr>
      <vt:lpstr>PowerPoint Presentation</vt:lpstr>
      <vt:lpstr>PowerPoint Presentation</vt:lpstr>
      <vt:lpstr>PowerPoint Presentation</vt:lpstr>
      <vt:lpstr>Yaklaşık son 50 Yıl İçerisinde afetin türüne göre, etkilenen yerleşim birimi ve olay sayısı ile etkili nakil sayılarının ve genel dağılımı.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nehir nehir</dc:creator>
  <cp:lastModifiedBy>nehir nehir</cp:lastModifiedBy>
  <cp:revision>1</cp:revision>
  <dcterms:created xsi:type="dcterms:W3CDTF">2017-09-24T10:50:06Z</dcterms:created>
  <dcterms:modified xsi:type="dcterms:W3CDTF">2017-09-24T10:50:23Z</dcterms:modified>
</cp:coreProperties>
</file>