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4" r:id="rId3"/>
    <p:sldId id="261" r:id="rId4"/>
    <p:sldId id="262" r:id="rId5"/>
    <p:sldId id="263" r:id="rId6"/>
    <p:sldId id="268" r:id="rId7"/>
    <p:sldId id="265" r:id="rId8"/>
    <p:sldId id="266" r:id="rId9"/>
    <p:sldId id="267" r:id="rId10"/>
    <p:sldId id="260" r:id="rId11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640A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Orta Stil 1 - Vurgu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E8034E78-7F5D-4C2E-B375-FC64B27BC917}" styleName="Koyu Stil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0660B408-B3CF-4A94-85FC-2B1E0A45F4A2}" styleName="Koyu Stil 2 - Vurgu 1/Vurgu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9D7B26C5-4107-4FEC-AEDC-1716B250A1EF}" styleName="Açık Stil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7E9639D4-E3E2-4D34-9284-5A2195B3D0D7}" styleName="Açık Stil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3B4B98B0-60AC-42C2-AFA5-B58CD77FA1E5}" styleName="Açık Stil 1 - Vurgu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55" d="100"/>
          <a:sy n="155" d="100"/>
        </p:scale>
        <p:origin x="498" y="1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3200" b="0" spc="-5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ctr">
              <a:buNone/>
              <a:defRPr sz="1800" cap="all" spc="200" baseline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575BE1C9-D51A-4B5F-B120-1DD67716EB4F}" type="datetimeFigureOut">
              <a:rPr lang="tr-TR" smtClean="0"/>
              <a:t>11.02.2020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Resim 1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91391" y="826686"/>
            <a:ext cx="1527835" cy="1527835"/>
          </a:xfrm>
          <a:prstGeom prst="rect">
            <a:avLst/>
          </a:prstGeom>
        </p:spPr>
      </p:pic>
      <p:sp>
        <p:nvSpPr>
          <p:cNvPr id="12" name="Metin kutusu 11"/>
          <p:cNvSpPr txBox="1"/>
          <p:nvPr/>
        </p:nvSpPr>
        <p:spPr>
          <a:xfrm>
            <a:off x="3929604" y="1051995"/>
            <a:ext cx="5188408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sz="3200" b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Ankara Üniversitesi</a:t>
            </a:r>
          </a:p>
          <a:p>
            <a:pPr algn="ctr"/>
            <a:r>
              <a:rPr lang="tr-TR" sz="3200" b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Nallıhan</a:t>
            </a:r>
            <a:r>
              <a:rPr lang="tr-TR" sz="3200" b="0" baseline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Meslek Yüksekokulu</a:t>
            </a:r>
            <a:endParaRPr lang="tr-TR" sz="3200" b="0" dirty="0">
              <a:solidFill>
                <a:srgbClr val="204788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7774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11.02.2020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6528766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11.02.2020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158346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575BE1C9-D51A-4B5F-B120-1DD67716EB4F}" type="datetimeFigureOut">
              <a:rPr lang="tr-TR" smtClean="0"/>
              <a:t>11.02.2020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615127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3600" b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1800" cap="all" spc="20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575BE1C9-D51A-4B5F-B120-1DD67716EB4F}" type="datetimeFigureOut">
              <a:rPr lang="tr-TR" smtClean="0"/>
              <a:t>11.02.2020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049776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4937760" cy="4023359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11.02.2020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492443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5"/>
            <a:ext cx="4937760" cy="328676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28676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11.02.2020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484051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11.02.2020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679167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11.02.2020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157888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575BE1C9-D51A-4B5F-B120-1DD67716EB4F}" type="datetimeFigureOut">
              <a:rPr lang="tr-TR" smtClean="0"/>
              <a:t>11.02.2020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104004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11.02.2020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1280266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575BE1C9-D51A-4B5F-B120-1DD67716EB4F}" type="datetimeFigureOut">
              <a:rPr lang="tr-TR" smtClean="0"/>
              <a:t>11.02.2020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486678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3600" kern="1200" spc="-50" baseline="0">
          <a:solidFill>
            <a:srgbClr val="204788"/>
          </a:solidFill>
          <a:latin typeface="Times New Roman" panose="02020603050405020304" pitchFamily="18" charset="0"/>
          <a:ea typeface="+mj-ea"/>
          <a:cs typeface="Times New Roman" panose="02020603050405020304" pitchFamily="18" charset="0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w3schools.com/sql/default.asp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46485" y="3567660"/>
            <a:ext cx="9144000" cy="706802"/>
          </a:xfrm>
        </p:spPr>
        <p:txBody>
          <a:bodyPr>
            <a:normAutofit/>
          </a:bodyPr>
          <a:lstStyle/>
          <a:p>
            <a:r>
              <a:rPr lang="tr-TR" dirty="0" smtClean="0"/>
              <a:t>Gruplamak</a:t>
            </a:r>
            <a:endParaRPr lang="tr-TR" sz="3200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748852" y="4347147"/>
            <a:ext cx="9144000" cy="771763"/>
          </a:xfrm>
        </p:spPr>
        <p:txBody>
          <a:bodyPr/>
          <a:lstStyle/>
          <a:p>
            <a:r>
              <a:rPr lang="tr-TR" dirty="0" smtClean="0"/>
              <a:t>NBP124 Veri tabanı yönetim sistemleri</a:t>
            </a:r>
          </a:p>
          <a:p>
            <a:r>
              <a:rPr lang="tr-TR" dirty="0" err="1" smtClean="0"/>
              <a:t>Öğr</a:t>
            </a:r>
            <a:r>
              <a:rPr lang="tr-TR" dirty="0" smtClean="0"/>
              <a:t>. Gör. Mahmut KILIÇASLAN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499071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KAYNAKLAR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[1</a:t>
            </a:r>
            <a:r>
              <a:rPr lang="tr-TR" smtClean="0"/>
              <a:t>] </a:t>
            </a:r>
            <a:r>
              <a:rPr lang="tr-TR">
                <a:hlinkClick r:id="rId2"/>
              </a:rPr>
              <a:t>https://www.w3schools.com/sql/default.asp</a:t>
            </a: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[2]Yazılımcılar için SQL Server ve </a:t>
            </a:r>
            <a:r>
              <a:rPr lang="tr-TR" dirty="0" err="1" smtClean="0"/>
              <a:t>Veritabanı</a:t>
            </a:r>
            <a:r>
              <a:rPr lang="tr-TR" dirty="0" smtClean="0"/>
              <a:t> Programlama,2014, Seçkin Yayıncılık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331432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Uygulama Tablosu</a:t>
            </a:r>
            <a:endParaRPr lang="tr-TR" dirty="0"/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</p:nvPr>
        </p:nvGraphicFramePr>
        <p:xfrm>
          <a:off x="2311510" y="1803958"/>
          <a:ext cx="7629306" cy="4107336"/>
        </p:xfrm>
        <a:graphic>
          <a:graphicData uri="http://schemas.openxmlformats.org/drawingml/2006/table">
            <a:tbl>
              <a:tblPr/>
              <a:tblGrid>
                <a:gridCol w="1467174">
                  <a:extLst>
                    <a:ext uri="{9D8B030D-6E8A-4147-A177-3AD203B41FA5}">
                      <a16:colId xmlns:a16="http://schemas.microsoft.com/office/drawing/2014/main" val="1265588088"/>
                    </a:ext>
                  </a:extLst>
                </a:gridCol>
                <a:gridCol w="1027022">
                  <a:extLst>
                    <a:ext uri="{9D8B030D-6E8A-4147-A177-3AD203B41FA5}">
                      <a16:colId xmlns:a16="http://schemas.microsoft.com/office/drawing/2014/main" val="1999952218"/>
                    </a:ext>
                  </a:extLst>
                </a:gridCol>
                <a:gridCol w="1027022">
                  <a:extLst>
                    <a:ext uri="{9D8B030D-6E8A-4147-A177-3AD203B41FA5}">
                      <a16:colId xmlns:a16="http://schemas.microsoft.com/office/drawing/2014/main" val="2556766508"/>
                    </a:ext>
                  </a:extLst>
                </a:gridCol>
                <a:gridCol w="1027022">
                  <a:extLst>
                    <a:ext uri="{9D8B030D-6E8A-4147-A177-3AD203B41FA5}">
                      <a16:colId xmlns:a16="http://schemas.microsoft.com/office/drawing/2014/main" val="2073563622"/>
                    </a:ext>
                  </a:extLst>
                </a:gridCol>
                <a:gridCol w="1027022">
                  <a:extLst>
                    <a:ext uri="{9D8B030D-6E8A-4147-A177-3AD203B41FA5}">
                      <a16:colId xmlns:a16="http://schemas.microsoft.com/office/drawing/2014/main" val="188143661"/>
                    </a:ext>
                  </a:extLst>
                </a:gridCol>
                <a:gridCol w="1027022">
                  <a:extLst>
                    <a:ext uri="{9D8B030D-6E8A-4147-A177-3AD203B41FA5}">
                      <a16:colId xmlns:a16="http://schemas.microsoft.com/office/drawing/2014/main" val="1901811309"/>
                    </a:ext>
                  </a:extLst>
                </a:gridCol>
                <a:gridCol w="1027022">
                  <a:extLst>
                    <a:ext uri="{9D8B030D-6E8A-4147-A177-3AD203B41FA5}">
                      <a16:colId xmlns:a16="http://schemas.microsoft.com/office/drawing/2014/main" val="2963430317"/>
                    </a:ext>
                  </a:extLst>
                </a:gridCol>
              </a:tblGrid>
              <a:tr h="531739">
                <a:tc>
                  <a:txBody>
                    <a:bodyPr/>
                    <a:lstStyle/>
                    <a:p>
                      <a:pPr algn="l" fontAlgn="t"/>
                      <a:r>
                        <a:rPr lang="tr-TR" sz="1400">
                          <a:effectLst/>
                        </a:rPr>
                        <a:t>CustomerID</a:t>
                      </a:r>
                    </a:p>
                  </a:txBody>
                  <a:tcPr marL="115596" marR="57798" marT="57798" marB="5779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tr-TR" sz="1400">
                          <a:effectLst/>
                        </a:rPr>
                        <a:t>CustomerName</a:t>
                      </a:r>
                    </a:p>
                  </a:txBody>
                  <a:tcPr marL="57798" marR="57798" marT="57798" marB="5779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tr-TR" sz="1400">
                          <a:effectLst/>
                        </a:rPr>
                        <a:t>ContactName</a:t>
                      </a:r>
                    </a:p>
                  </a:txBody>
                  <a:tcPr marL="57798" marR="57798" marT="57798" marB="5779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tr-TR" sz="1400">
                          <a:effectLst/>
                        </a:rPr>
                        <a:t>Address</a:t>
                      </a:r>
                    </a:p>
                  </a:txBody>
                  <a:tcPr marL="57798" marR="57798" marT="57798" marB="5779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tr-TR" sz="1400">
                          <a:effectLst/>
                        </a:rPr>
                        <a:t>City</a:t>
                      </a:r>
                    </a:p>
                  </a:txBody>
                  <a:tcPr marL="57798" marR="57798" marT="57798" marB="5779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tr-TR" sz="1400">
                          <a:effectLst/>
                        </a:rPr>
                        <a:t>PostalCode</a:t>
                      </a:r>
                    </a:p>
                  </a:txBody>
                  <a:tcPr marL="57798" marR="57798" marT="57798" marB="5779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tr-TR" sz="1400">
                          <a:effectLst/>
                        </a:rPr>
                        <a:t>Country</a:t>
                      </a:r>
                    </a:p>
                  </a:txBody>
                  <a:tcPr marL="57798" marR="57798" marT="57798" marB="5779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00149683"/>
                  </a:ext>
                </a:extLst>
              </a:tr>
              <a:tr h="739811">
                <a:tc>
                  <a:txBody>
                    <a:bodyPr/>
                    <a:lstStyle/>
                    <a:p>
                      <a:pPr algn="l" fontAlgn="t"/>
                      <a:r>
                        <a:rPr lang="tr-TR" sz="1400">
                          <a:effectLst/>
                        </a:rPr>
                        <a:t>1</a:t>
                      </a:r>
                      <a:br>
                        <a:rPr lang="tr-TR" sz="1400">
                          <a:effectLst/>
                        </a:rPr>
                      </a:br>
                      <a:r>
                        <a:rPr lang="tr-TR" sz="1400">
                          <a:effectLst/>
                        </a:rPr>
                        <a:t/>
                      </a:r>
                      <a:br>
                        <a:rPr lang="tr-TR" sz="1400">
                          <a:effectLst/>
                        </a:rPr>
                      </a:br>
                      <a:endParaRPr lang="tr-TR" sz="1400">
                        <a:effectLst/>
                      </a:endParaRPr>
                    </a:p>
                  </a:txBody>
                  <a:tcPr marL="115596" marR="57798" marT="57798" marB="57798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tr-TR" sz="1400">
                          <a:effectLst/>
                        </a:rPr>
                        <a:t>Alfreds Futterkiste</a:t>
                      </a:r>
                    </a:p>
                  </a:txBody>
                  <a:tcPr marL="57798" marR="57798" marT="57798" marB="57798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tr-TR" sz="1400">
                          <a:effectLst/>
                        </a:rPr>
                        <a:t>Maria Anders</a:t>
                      </a:r>
                    </a:p>
                  </a:txBody>
                  <a:tcPr marL="57798" marR="57798" marT="57798" marB="57798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tr-TR" sz="1400">
                          <a:effectLst/>
                        </a:rPr>
                        <a:t>Obere Str. 57</a:t>
                      </a:r>
                    </a:p>
                  </a:txBody>
                  <a:tcPr marL="57798" marR="57798" marT="57798" marB="57798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tr-TR" sz="1400">
                          <a:effectLst/>
                        </a:rPr>
                        <a:t>Berlin</a:t>
                      </a:r>
                    </a:p>
                  </a:txBody>
                  <a:tcPr marL="57798" marR="57798" marT="57798" marB="57798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tr-TR" sz="1400">
                          <a:effectLst/>
                        </a:rPr>
                        <a:t>12209</a:t>
                      </a:r>
                    </a:p>
                  </a:txBody>
                  <a:tcPr marL="57798" marR="57798" marT="57798" marB="57798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tr-TR" sz="1400">
                          <a:effectLst/>
                        </a:rPr>
                        <a:t>Germany</a:t>
                      </a:r>
                    </a:p>
                  </a:txBody>
                  <a:tcPr marL="57798" marR="57798" marT="57798" marB="57798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96726225"/>
                  </a:ext>
                </a:extLst>
              </a:tr>
              <a:tr h="739811">
                <a:tc>
                  <a:txBody>
                    <a:bodyPr/>
                    <a:lstStyle/>
                    <a:p>
                      <a:pPr algn="l" fontAlgn="t"/>
                      <a:r>
                        <a:rPr lang="tr-TR" sz="1400">
                          <a:effectLst/>
                        </a:rPr>
                        <a:t>2</a:t>
                      </a:r>
                    </a:p>
                  </a:txBody>
                  <a:tcPr marL="115596" marR="57798" marT="57798" marB="57798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ES" sz="1400">
                          <a:effectLst/>
                        </a:rPr>
                        <a:t>Ana Trujillo Emparedados y helados</a:t>
                      </a:r>
                    </a:p>
                  </a:txBody>
                  <a:tcPr marL="57798" marR="57798" marT="57798" marB="57798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tr-TR" sz="1400" dirty="0">
                          <a:effectLst/>
                        </a:rPr>
                        <a:t>Ana </a:t>
                      </a:r>
                      <a:r>
                        <a:rPr lang="tr-TR" sz="1400" dirty="0" err="1">
                          <a:effectLst/>
                        </a:rPr>
                        <a:t>Trujillo</a:t>
                      </a:r>
                      <a:endParaRPr lang="tr-TR" sz="1400" dirty="0">
                        <a:effectLst/>
                      </a:endParaRPr>
                    </a:p>
                  </a:txBody>
                  <a:tcPr marL="57798" marR="57798" marT="57798" marB="57798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ES" sz="1400">
                          <a:effectLst/>
                        </a:rPr>
                        <a:t>Avda. de la Constitución 2222</a:t>
                      </a:r>
                    </a:p>
                  </a:txBody>
                  <a:tcPr marL="57798" marR="57798" marT="57798" marB="57798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tr-TR" sz="1400">
                          <a:effectLst/>
                        </a:rPr>
                        <a:t>México D.F.</a:t>
                      </a:r>
                    </a:p>
                  </a:txBody>
                  <a:tcPr marL="57798" marR="57798" marT="57798" marB="57798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tr-TR" sz="1400">
                          <a:effectLst/>
                        </a:rPr>
                        <a:t>05021</a:t>
                      </a:r>
                    </a:p>
                  </a:txBody>
                  <a:tcPr marL="57798" marR="57798" marT="57798" marB="57798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tr-TR" sz="1400">
                          <a:effectLst/>
                        </a:rPr>
                        <a:t>Mexico</a:t>
                      </a:r>
                    </a:p>
                  </a:txBody>
                  <a:tcPr marL="57798" marR="57798" marT="57798" marB="57798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53392789"/>
                  </a:ext>
                </a:extLst>
              </a:tr>
              <a:tr h="739811">
                <a:tc>
                  <a:txBody>
                    <a:bodyPr/>
                    <a:lstStyle/>
                    <a:p>
                      <a:pPr algn="l" fontAlgn="t"/>
                      <a:r>
                        <a:rPr lang="tr-TR" sz="1400">
                          <a:effectLst/>
                        </a:rPr>
                        <a:t>3</a:t>
                      </a:r>
                    </a:p>
                  </a:txBody>
                  <a:tcPr marL="115596" marR="57798" marT="57798" marB="57798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tr-TR" sz="1400">
                          <a:effectLst/>
                        </a:rPr>
                        <a:t>Antonio Moreno Taquería</a:t>
                      </a:r>
                    </a:p>
                  </a:txBody>
                  <a:tcPr marL="57798" marR="57798" marT="57798" marB="57798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tr-TR" sz="1400">
                          <a:effectLst/>
                        </a:rPr>
                        <a:t>Antonio Moreno</a:t>
                      </a:r>
                    </a:p>
                  </a:txBody>
                  <a:tcPr marL="57798" marR="57798" marT="57798" marB="57798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tr-TR" sz="1400">
                          <a:effectLst/>
                        </a:rPr>
                        <a:t>Mataderos 2312</a:t>
                      </a:r>
                    </a:p>
                  </a:txBody>
                  <a:tcPr marL="57798" marR="57798" marT="57798" marB="57798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tr-TR" sz="1400">
                          <a:effectLst/>
                        </a:rPr>
                        <a:t>México D.F.</a:t>
                      </a:r>
                    </a:p>
                  </a:txBody>
                  <a:tcPr marL="57798" marR="57798" marT="57798" marB="57798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tr-TR" sz="1400">
                          <a:effectLst/>
                        </a:rPr>
                        <a:t>05023</a:t>
                      </a:r>
                    </a:p>
                  </a:txBody>
                  <a:tcPr marL="57798" marR="57798" marT="57798" marB="57798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tr-TR" sz="1400">
                          <a:effectLst/>
                        </a:rPr>
                        <a:t>Mexico</a:t>
                      </a:r>
                    </a:p>
                  </a:txBody>
                  <a:tcPr marL="57798" marR="57798" marT="57798" marB="57798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11575583"/>
                  </a:ext>
                </a:extLst>
              </a:tr>
              <a:tr h="739811">
                <a:tc>
                  <a:txBody>
                    <a:bodyPr/>
                    <a:lstStyle/>
                    <a:p>
                      <a:pPr algn="l" fontAlgn="t"/>
                      <a:r>
                        <a:rPr lang="tr-TR" sz="1400">
                          <a:effectLst/>
                        </a:rPr>
                        <a:t>4</a:t>
                      </a:r>
                      <a:br>
                        <a:rPr lang="tr-TR" sz="1400">
                          <a:effectLst/>
                        </a:rPr>
                      </a:br>
                      <a:r>
                        <a:rPr lang="tr-TR" sz="1400">
                          <a:effectLst/>
                        </a:rPr>
                        <a:t/>
                      </a:r>
                      <a:br>
                        <a:rPr lang="tr-TR" sz="1400">
                          <a:effectLst/>
                        </a:rPr>
                      </a:br>
                      <a:endParaRPr lang="tr-TR" sz="1400">
                        <a:effectLst/>
                      </a:endParaRPr>
                    </a:p>
                  </a:txBody>
                  <a:tcPr marL="115596" marR="57798" marT="57798" marB="57798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tr-TR" sz="1400">
                          <a:effectLst/>
                        </a:rPr>
                        <a:t>Around the Horn</a:t>
                      </a:r>
                    </a:p>
                  </a:txBody>
                  <a:tcPr marL="57798" marR="57798" marT="57798" marB="57798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tr-TR" sz="1400">
                          <a:effectLst/>
                        </a:rPr>
                        <a:t>Thomas Hardy</a:t>
                      </a:r>
                    </a:p>
                  </a:txBody>
                  <a:tcPr marL="57798" marR="57798" marT="57798" marB="57798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tr-TR" sz="1400">
                          <a:effectLst/>
                        </a:rPr>
                        <a:t>120 Hanover Sq.</a:t>
                      </a:r>
                    </a:p>
                  </a:txBody>
                  <a:tcPr marL="57798" marR="57798" marT="57798" marB="57798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tr-TR" sz="1400">
                          <a:effectLst/>
                        </a:rPr>
                        <a:t>London</a:t>
                      </a:r>
                    </a:p>
                  </a:txBody>
                  <a:tcPr marL="57798" marR="57798" marT="57798" marB="57798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tr-TR" sz="1400">
                          <a:effectLst/>
                        </a:rPr>
                        <a:t>WA1 1DP</a:t>
                      </a:r>
                    </a:p>
                  </a:txBody>
                  <a:tcPr marL="57798" marR="57798" marT="57798" marB="57798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tr-TR" sz="1400">
                          <a:effectLst/>
                        </a:rPr>
                        <a:t>UK</a:t>
                      </a:r>
                    </a:p>
                  </a:txBody>
                  <a:tcPr marL="57798" marR="57798" marT="57798" marB="57798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93231740"/>
                  </a:ext>
                </a:extLst>
              </a:tr>
              <a:tr h="531739">
                <a:tc>
                  <a:txBody>
                    <a:bodyPr/>
                    <a:lstStyle/>
                    <a:p>
                      <a:pPr algn="l" fontAlgn="t"/>
                      <a:r>
                        <a:rPr lang="tr-TR" sz="1400">
                          <a:effectLst/>
                        </a:rPr>
                        <a:t>5</a:t>
                      </a:r>
                    </a:p>
                  </a:txBody>
                  <a:tcPr marL="115596" marR="57798" marT="57798" marB="57798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tr-TR" sz="1400">
                          <a:effectLst/>
                        </a:rPr>
                        <a:t>Berglunds snabbköp</a:t>
                      </a:r>
                    </a:p>
                  </a:txBody>
                  <a:tcPr marL="57798" marR="57798" marT="57798" marB="57798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tr-TR" sz="1400">
                          <a:effectLst/>
                        </a:rPr>
                        <a:t>Christina Berglund</a:t>
                      </a:r>
                    </a:p>
                  </a:txBody>
                  <a:tcPr marL="57798" marR="57798" marT="57798" marB="57798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tr-TR" sz="1400">
                          <a:effectLst/>
                        </a:rPr>
                        <a:t>Berguvsvägen 8</a:t>
                      </a:r>
                    </a:p>
                  </a:txBody>
                  <a:tcPr marL="57798" marR="57798" marT="57798" marB="57798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tr-TR" sz="1400">
                          <a:effectLst/>
                        </a:rPr>
                        <a:t>Luleå</a:t>
                      </a:r>
                    </a:p>
                  </a:txBody>
                  <a:tcPr marL="57798" marR="57798" marT="57798" marB="57798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tr-TR" sz="1400">
                          <a:effectLst/>
                        </a:rPr>
                        <a:t>S-958 22</a:t>
                      </a:r>
                    </a:p>
                  </a:txBody>
                  <a:tcPr marL="57798" marR="57798" marT="57798" marB="57798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tr-TR" sz="1400" dirty="0" err="1">
                          <a:effectLst/>
                        </a:rPr>
                        <a:t>Sweden</a:t>
                      </a:r>
                      <a:endParaRPr lang="tr-TR" sz="1400" dirty="0">
                        <a:effectLst/>
                      </a:endParaRPr>
                    </a:p>
                  </a:txBody>
                  <a:tcPr marL="57798" marR="57798" marT="57798" marB="57798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448089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740064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Group</a:t>
            </a:r>
            <a:r>
              <a:rPr lang="tr-TR" dirty="0" smtClean="0"/>
              <a:t> </a:t>
            </a:r>
            <a:r>
              <a:rPr lang="tr-TR" dirty="0" err="1" smtClean="0"/>
              <a:t>by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SELECT </a:t>
            </a:r>
            <a:r>
              <a:rPr lang="en-US" i="1" dirty="0" err="1"/>
              <a:t>column_name</a:t>
            </a:r>
            <a:r>
              <a:rPr lang="en-US" i="1" dirty="0"/>
              <a:t>(s)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FROM </a:t>
            </a:r>
            <a:r>
              <a:rPr lang="en-US" i="1" dirty="0" err="1"/>
              <a:t>table_name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WHERE </a:t>
            </a:r>
            <a:r>
              <a:rPr lang="en-US" i="1" dirty="0"/>
              <a:t>condition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GROUP BY </a:t>
            </a:r>
            <a:r>
              <a:rPr lang="en-US" i="1" dirty="0" err="1"/>
              <a:t>column_name</a:t>
            </a:r>
            <a:r>
              <a:rPr lang="en-US" i="1" dirty="0"/>
              <a:t>(s)</a:t>
            </a:r>
            <a:br>
              <a:rPr lang="en-US" i="1" dirty="0"/>
            </a:br>
            <a:r>
              <a:rPr lang="en-US" dirty="0"/>
              <a:t>ORDER BY </a:t>
            </a:r>
            <a:r>
              <a:rPr lang="en-US" i="1" dirty="0" err="1"/>
              <a:t>column_name</a:t>
            </a:r>
            <a:r>
              <a:rPr lang="en-US" i="1" dirty="0"/>
              <a:t>(s);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83943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Group</a:t>
            </a:r>
            <a:r>
              <a:rPr lang="tr-TR" dirty="0" smtClean="0"/>
              <a:t> </a:t>
            </a:r>
            <a:r>
              <a:rPr lang="tr-TR" dirty="0" err="1" smtClean="0"/>
              <a:t>by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SELECT COUNT(</a:t>
            </a:r>
            <a:r>
              <a:rPr lang="en-US" dirty="0" err="1"/>
              <a:t>CustomerID</a:t>
            </a:r>
            <a:r>
              <a:rPr lang="en-US" dirty="0"/>
              <a:t>), Country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FROM Customers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GROUP BY Country;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1091786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Group</a:t>
            </a:r>
            <a:r>
              <a:rPr lang="tr-TR" dirty="0" smtClean="0"/>
              <a:t> </a:t>
            </a:r>
            <a:r>
              <a:rPr lang="tr-TR" dirty="0" err="1" smtClean="0"/>
              <a:t>By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SELECT COUNT(</a:t>
            </a:r>
            <a:r>
              <a:rPr lang="en-US" dirty="0" err="1"/>
              <a:t>CustomerID</a:t>
            </a:r>
            <a:r>
              <a:rPr lang="en-US" dirty="0"/>
              <a:t>), Country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FROM Customers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GROUP BY Country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ORDER BY COUNT(</a:t>
            </a:r>
            <a:r>
              <a:rPr lang="en-US" dirty="0" err="1"/>
              <a:t>CustomerID</a:t>
            </a:r>
            <a:r>
              <a:rPr lang="en-US" dirty="0"/>
              <a:t>) DESC;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1970167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Uygulama Tablosu</a:t>
            </a:r>
            <a:endParaRPr lang="tr-TR" dirty="0"/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</p:nvPr>
        </p:nvGraphicFramePr>
        <p:xfrm>
          <a:off x="2311510" y="1803958"/>
          <a:ext cx="7629306" cy="4107336"/>
        </p:xfrm>
        <a:graphic>
          <a:graphicData uri="http://schemas.openxmlformats.org/drawingml/2006/table">
            <a:tbl>
              <a:tblPr/>
              <a:tblGrid>
                <a:gridCol w="1467174">
                  <a:extLst>
                    <a:ext uri="{9D8B030D-6E8A-4147-A177-3AD203B41FA5}">
                      <a16:colId xmlns:a16="http://schemas.microsoft.com/office/drawing/2014/main" val="3983916539"/>
                    </a:ext>
                  </a:extLst>
                </a:gridCol>
                <a:gridCol w="1027022">
                  <a:extLst>
                    <a:ext uri="{9D8B030D-6E8A-4147-A177-3AD203B41FA5}">
                      <a16:colId xmlns:a16="http://schemas.microsoft.com/office/drawing/2014/main" val="43991410"/>
                    </a:ext>
                  </a:extLst>
                </a:gridCol>
                <a:gridCol w="1027022">
                  <a:extLst>
                    <a:ext uri="{9D8B030D-6E8A-4147-A177-3AD203B41FA5}">
                      <a16:colId xmlns:a16="http://schemas.microsoft.com/office/drawing/2014/main" val="525102525"/>
                    </a:ext>
                  </a:extLst>
                </a:gridCol>
                <a:gridCol w="1027022">
                  <a:extLst>
                    <a:ext uri="{9D8B030D-6E8A-4147-A177-3AD203B41FA5}">
                      <a16:colId xmlns:a16="http://schemas.microsoft.com/office/drawing/2014/main" val="3822865120"/>
                    </a:ext>
                  </a:extLst>
                </a:gridCol>
                <a:gridCol w="1027022">
                  <a:extLst>
                    <a:ext uri="{9D8B030D-6E8A-4147-A177-3AD203B41FA5}">
                      <a16:colId xmlns:a16="http://schemas.microsoft.com/office/drawing/2014/main" val="442197607"/>
                    </a:ext>
                  </a:extLst>
                </a:gridCol>
                <a:gridCol w="1027022">
                  <a:extLst>
                    <a:ext uri="{9D8B030D-6E8A-4147-A177-3AD203B41FA5}">
                      <a16:colId xmlns:a16="http://schemas.microsoft.com/office/drawing/2014/main" val="4112214735"/>
                    </a:ext>
                  </a:extLst>
                </a:gridCol>
                <a:gridCol w="1027022">
                  <a:extLst>
                    <a:ext uri="{9D8B030D-6E8A-4147-A177-3AD203B41FA5}">
                      <a16:colId xmlns:a16="http://schemas.microsoft.com/office/drawing/2014/main" val="4081429592"/>
                    </a:ext>
                  </a:extLst>
                </a:gridCol>
              </a:tblGrid>
              <a:tr h="531739">
                <a:tc>
                  <a:txBody>
                    <a:bodyPr/>
                    <a:lstStyle/>
                    <a:p>
                      <a:pPr algn="l" fontAlgn="t"/>
                      <a:r>
                        <a:rPr lang="tr-TR" sz="1400">
                          <a:effectLst/>
                        </a:rPr>
                        <a:t>CustomerID</a:t>
                      </a:r>
                    </a:p>
                  </a:txBody>
                  <a:tcPr marL="115596" marR="57798" marT="57798" marB="5779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tr-TR" sz="1400">
                          <a:effectLst/>
                        </a:rPr>
                        <a:t>CustomerName</a:t>
                      </a:r>
                    </a:p>
                  </a:txBody>
                  <a:tcPr marL="57798" marR="57798" marT="57798" marB="5779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tr-TR" sz="1400">
                          <a:effectLst/>
                        </a:rPr>
                        <a:t>ContactName</a:t>
                      </a:r>
                    </a:p>
                  </a:txBody>
                  <a:tcPr marL="57798" marR="57798" marT="57798" marB="5779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tr-TR" sz="1400">
                          <a:effectLst/>
                        </a:rPr>
                        <a:t>Address</a:t>
                      </a:r>
                    </a:p>
                  </a:txBody>
                  <a:tcPr marL="57798" marR="57798" marT="57798" marB="5779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tr-TR" sz="1400">
                          <a:effectLst/>
                        </a:rPr>
                        <a:t>City</a:t>
                      </a:r>
                    </a:p>
                  </a:txBody>
                  <a:tcPr marL="57798" marR="57798" marT="57798" marB="5779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tr-TR" sz="1400">
                          <a:effectLst/>
                        </a:rPr>
                        <a:t>PostalCode</a:t>
                      </a:r>
                    </a:p>
                  </a:txBody>
                  <a:tcPr marL="57798" marR="57798" marT="57798" marB="5779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tr-TR" sz="1400">
                          <a:effectLst/>
                        </a:rPr>
                        <a:t>Country</a:t>
                      </a:r>
                    </a:p>
                  </a:txBody>
                  <a:tcPr marL="57798" marR="57798" marT="57798" marB="5779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82648351"/>
                  </a:ext>
                </a:extLst>
              </a:tr>
              <a:tr h="739811">
                <a:tc>
                  <a:txBody>
                    <a:bodyPr/>
                    <a:lstStyle/>
                    <a:p>
                      <a:pPr algn="l" fontAlgn="t"/>
                      <a:r>
                        <a:rPr lang="tr-TR" sz="1400">
                          <a:effectLst/>
                        </a:rPr>
                        <a:t>1</a:t>
                      </a:r>
                      <a:br>
                        <a:rPr lang="tr-TR" sz="1400">
                          <a:effectLst/>
                        </a:rPr>
                      </a:br>
                      <a:r>
                        <a:rPr lang="tr-TR" sz="1400">
                          <a:effectLst/>
                        </a:rPr>
                        <a:t/>
                      </a:r>
                      <a:br>
                        <a:rPr lang="tr-TR" sz="1400">
                          <a:effectLst/>
                        </a:rPr>
                      </a:br>
                      <a:endParaRPr lang="tr-TR" sz="1400">
                        <a:effectLst/>
                      </a:endParaRPr>
                    </a:p>
                  </a:txBody>
                  <a:tcPr marL="115596" marR="57798" marT="57798" marB="57798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tr-TR" sz="1400">
                          <a:effectLst/>
                        </a:rPr>
                        <a:t>Alfreds Futterkiste</a:t>
                      </a:r>
                    </a:p>
                  </a:txBody>
                  <a:tcPr marL="57798" marR="57798" marT="57798" marB="57798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tr-TR" sz="1400">
                          <a:effectLst/>
                        </a:rPr>
                        <a:t>Maria Anders</a:t>
                      </a:r>
                    </a:p>
                  </a:txBody>
                  <a:tcPr marL="57798" marR="57798" marT="57798" marB="57798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tr-TR" sz="1400">
                          <a:effectLst/>
                        </a:rPr>
                        <a:t>Obere Str. 57</a:t>
                      </a:r>
                    </a:p>
                  </a:txBody>
                  <a:tcPr marL="57798" marR="57798" marT="57798" marB="57798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tr-TR" sz="1400">
                          <a:effectLst/>
                        </a:rPr>
                        <a:t>Berlin</a:t>
                      </a:r>
                    </a:p>
                  </a:txBody>
                  <a:tcPr marL="57798" marR="57798" marT="57798" marB="57798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tr-TR" sz="1400">
                          <a:effectLst/>
                        </a:rPr>
                        <a:t>12209</a:t>
                      </a:r>
                    </a:p>
                  </a:txBody>
                  <a:tcPr marL="57798" marR="57798" marT="57798" marB="57798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tr-TR" sz="1400">
                          <a:effectLst/>
                        </a:rPr>
                        <a:t>Germany</a:t>
                      </a:r>
                    </a:p>
                  </a:txBody>
                  <a:tcPr marL="57798" marR="57798" marT="57798" marB="57798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04729991"/>
                  </a:ext>
                </a:extLst>
              </a:tr>
              <a:tr h="739811">
                <a:tc>
                  <a:txBody>
                    <a:bodyPr/>
                    <a:lstStyle/>
                    <a:p>
                      <a:pPr algn="l" fontAlgn="t"/>
                      <a:r>
                        <a:rPr lang="tr-TR" sz="1400">
                          <a:effectLst/>
                        </a:rPr>
                        <a:t>2</a:t>
                      </a:r>
                    </a:p>
                  </a:txBody>
                  <a:tcPr marL="115596" marR="57798" marT="57798" marB="57798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ES" sz="1400">
                          <a:effectLst/>
                        </a:rPr>
                        <a:t>Ana Trujillo Emparedados y helados</a:t>
                      </a:r>
                    </a:p>
                  </a:txBody>
                  <a:tcPr marL="57798" marR="57798" marT="57798" marB="57798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tr-TR" sz="1400">
                          <a:effectLst/>
                        </a:rPr>
                        <a:t>Ana Trujillo</a:t>
                      </a:r>
                    </a:p>
                  </a:txBody>
                  <a:tcPr marL="57798" marR="57798" marT="57798" marB="57798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ES" sz="1400">
                          <a:effectLst/>
                        </a:rPr>
                        <a:t>Avda. de la Constitución 2222</a:t>
                      </a:r>
                    </a:p>
                  </a:txBody>
                  <a:tcPr marL="57798" marR="57798" marT="57798" marB="57798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tr-TR" sz="1400">
                          <a:effectLst/>
                        </a:rPr>
                        <a:t>México D.F.</a:t>
                      </a:r>
                    </a:p>
                  </a:txBody>
                  <a:tcPr marL="57798" marR="57798" marT="57798" marB="57798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tr-TR" sz="1400">
                          <a:effectLst/>
                        </a:rPr>
                        <a:t>05021</a:t>
                      </a:r>
                    </a:p>
                  </a:txBody>
                  <a:tcPr marL="57798" marR="57798" marT="57798" marB="57798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tr-TR" sz="1400">
                          <a:effectLst/>
                        </a:rPr>
                        <a:t>Mexico</a:t>
                      </a:r>
                    </a:p>
                  </a:txBody>
                  <a:tcPr marL="57798" marR="57798" marT="57798" marB="57798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11803392"/>
                  </a:ext>
                </a:extLst>
              </a:tr>
              <a:tr h="739811">
                <a:tc>
                  <a:txBody>
                    <a:bodyPr/>
                    <a:lstStyle/>
                    <a:p>
                      <a:pPr algn="l" fontAlgn="t"/>
                      <a:r>
                        <a:rPr lang="tr-TR" sz="1400">
                          <a:effectLst/>
                        </a:rPr>
                        <a:t>3</a:t>
                      </a:r>
                    </a:p>
                  </a:txBody>
                  <a:tcPr marL="115596" marR="57798" marT="57798" marB="57798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tr-TR" sz="1400">
                          <a:effectLst/>
                        </a:rPr>
                        <a:t>Antonio Moreno Taquería</a:t>
                      </a:r>
                    </a:p>
                  </a:txBody>
                  <a:tcPr marL="57798" marR="57798" marT="57798" marB="57798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tr-TR" sz="1400">
                          <a:effectLst/>
                        </a:rPr>
                        <a:t>Antonio Moreno</a:t>
                      </a:r>
                    </a:p>
                  </a:txBody>
                  <a:tcPr marL="57798" marR="57798" marT="57798" marB="57798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tr-TR" sz="1400">
                          <a:effectLst/>
                        </a:rPr>
                        <a:t>Mataderos 2312</a:t>
                      </a:r>
                    </a:p>
                  </a:txBody>
                  <a:tcPr marL="57798" marR="57798" marT="57798" marB="57798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tr-TR" sz="1400">
                          <a:effectLst/>
                        </a:rPr>
                        <a:t>México D.F.</a:t>
                      </a:r>
                    </a:p>
                  </a:txBody>
                  <a:tcPr marL="57798" marR="57798" marT="57798" marB="57798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tr-TR" sz="1400">
                          <a:effectLst/>
                        </a:rPr>
                        <a:t>05023</a:t>
                      </a:r>
                    </a:p>
                  </a:txBody>
                  <a:tcPr marL="57798" marR="57798" marT="57798" marB="57798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tr-TR" sz="1400">
                          <a:effectLst/>
                        </a:rPr>
                        <a:t>Mexico</a:t>
                      </a:r>
                    </a:p>
                  </a:txBody>
                  <a:tcPr marL="57798" marR="57798" marT="57798" marB="57798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70123110"/>
                  </a:ext>
                </a:extLst>
              </a:tr>
              <a:tr h="739811">
                <a:tc>
                  <a:txBody>
                    <a:bodyPr/>
                    <a:lstStyle/>
                    <a:p>
                      <a:pPr algn="l" fontAlgn="t"/>
                      <a:r>
                        <a:rPr lang="tr-TR" sz="1400">
                          <a:effectLst/>
                        </a:rPr>
                        <a:t>4</a:t>
                      </a:r>
                      <a:br>
                        <a:rPr lang="tr-TR" sz="1400">
                          <a:effectLst/>
                        </a:rPr>
                      </a:br>
                      <a:r>
                        <a:rPr lang="tr-TR" sz="1400">
                          <a:effectLst/>
                        </a:rPr>
                        <a:t/>
                      </a:r>
                      <a:br>
                        <a:rPr lang="tr-TR" sz="1400">
                          <a:effectLst/>
                        </a:rPr>
                      </a:br>
                      <a:endParaRPr lang="tr-TR" sz="1400">
                        <a:effectLst/>
                      </a:endParaRPr>
                    </a:p>
                  </a:txBody>
                  <a:tcPr marL="115596" marR="57798" marT="57798" marB="57798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tr-TR" sz="1400">
                          <a:effectLst/>
                        </a:rPr>
                        <a:t>Around the Horn</a:t>
                      </a:r>
                    </a:p>
                  </a:txBody>
                  <a:tcPr marL="57798" marR="57798" marT="57798" marB="57798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tr-TR" sz="1400">
                          <a:effectLst/>
                        </a:rPr>
                        <a:t>Thomas Hardy</a:t>
                      </a:r>
                    </a:p>
                  </a:txBody>
                  <a:tcPr marL="57798" marR="57798" marT="57798" marB="57798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tr-TR" sz="1400">
                          <a:effectLst/>
                        </a:rPr>
                        <a:t>120 Hanover Sq.</a:t>
                      </a:r>
                    </a:p>
                  </a:txBody>
                  <a:tcPr marL="57798" marR="57798" marT="57798" marB="57798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tr-TR" sz="1400">
                          <a:effectLst/>
                        </a:rPr>
                        <a:t>London</a:t>
                      </a:r>
                    </a:p>
                  </a:txBody>
                  <a:tcPr marL="57798" marR="57798" marT="57798" marB="57798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tr-TR" sz="1400">
                          <a:effectLst/>
                        </a:rPr>
                        <a:t>WA1 1DP</a:t>
                      </a:r>
                    </a:p>
                  </a:txBody>
                  <a:tcPr marL="57798" marR="57798" marT="57798" marB="57798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tr-TR" sz="1400">
                          <a:effectLst/>
                        </a:rPr>
                        <a:t>UK</a:t>
                      </a:r>
                    </a:p>
                  </a:txBody>
                  <a:tcPr marL="57798" marR="57798" marT="57798" marB="57798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32014783"/>
                  </a:ext>
                </a:extLst>
              </a:tr>
              <a:tr h="531739">
                <a:tc>
                  <a:txBody>
                    <a:bodyPr/>
                    <a:lstStyle/>
                    <a:p>
                      <a:pPr algn="l" fontAlgn="t"/>
                      <a:r>
                        <a:rPr lang="tr-TR" sz="1400">
                          <a:effectLst/>
                        </a:rPr>
                        <a:t>5</a:t>
                      </a:r>
                    </a:p>
                  </a:txBody>
                  <a:tcPr marL="115596" marR="57798" marT="57798" marB="57798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tr-TR" sz="1400">
                          <a:effectLst/>
                        </a:rPr>
                        <a:t>Berglunds snabbköp</a:t>
                      </a:r>
                    </a:p>
                  </a:txBody>
                  <a:tcPr marL="57798" marR="57798" marT="57798" marB="57798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tr-TR" sz="1400">
                          <a:effectLst/>
                        </a:rPr>
                        <a:t>Christina Berglund</a:t>
                      </a:r>
                    </a:p>
                  </a:txBody>
                  <a:tcPr marL="57798" marR="57798" marT="57798" marB="57798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tr-TR" sz="1400">
                          <a:effectLst/>
                        </a:rPr>
                        <a:t>Berguvsvägen 8</a:t>
                      </a:r>
                    </a:p>
                  </a:txBody>
                  <a:tcPr marL="57798" marR="57798" marT="57798" marB="57798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tr-TR" sz="1400">
                          <a:effectLst/>
                        </a:rPr>
                        <a:t>Luleå</a:t>
                      </a:r>
                    </a:p>
                  </a:txBody>
                  <a:tcPr marL="57798" marR="57798" marT="57798" marB="57798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tr-TR" sz="1400">
                          <a:effectLst/>
                        </a:rPr>
                        <a:t>S-958 22</a:t>
                      </a:r>
                    </a:p>
                  </a:txBody>
                  <a:tcPr marL="57798" marR="57798" marT="57798" marB="57798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tr-TR" sz="1400" dirty="0" err="1">
                          <a:effectLst/>
                        </a:rPr>
                        <a:t>Sweden</a:t>
                      </a:r>
                      <a:endParaRPr lang="tr-TR" sz="1400" dirty="0">
                        <a:effectLst/>
                      </a:endParaRPr>
                    </a:p>
                  </a:txBody>
                  <a:tcPr marL="57798" marR="57798" marT="57798" marB="57798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8924378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998551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Having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SELECT </a:t>
            </a:r>
            <a:r>
              <a:rPr lang="en-US" i="1" dirty="0" err="1"/>
              <a:t>column_name</a:t>
            </a:r>
            <a:r>
              <a:rPr lang="en-US" i="1" dirty="0"/>
              <a:t>(s)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FROM </a:t>
            </a:r>
            <a:r>
              <a:rPr lang="en-US" i="1" dirty="0" err="1"/>
              <a:t>table_name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WHERE </a:t>
            </a:r>
            <a:r>
              <a:rPr lang="en-US" i="1" dirty="0"/>
              <a:t>condition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GROUP BY </a:t>
            </a:r>
            <a:r>
              <a:rPr lang="en-US" i="1" dirty="0" err="1"/>
              <a:t>column_name</a:t>
            </a:r>
            <a:r>
              <a:rPr lang="en-US" i="1" dirty="0"/>
              <a:t>(s)</a:t>
            </a:r>
            <a:br>
              <a:rPr lang="en-US" i="1" dirty="0"/>
            </a:br>
            <a:r>
              <a:rPr lang="en-US" dirty="0"/>
              <a:t>HAVING </a:t>
            </a:r>
            <a:r>
              <a:rPr lang="en-US" i="1" dirty="0"/>
              <a:t>condition</a:t>
            </a:r>
            <a:br>
              <a:rPr lang="en-US" i="1" dirty="0"/>
            </a:br>
            <a:r>
              <a:rPr lang="en-US" dirty="0"/>
              <a:t>ORDER BY </a:t>
            </a:r>
            <a:r>
              <a:rPr lang="en-US" i="1" dirty="0" err="1"/>
              <a:t>column_name</a:t>
            </a:r>
            <a:r>
              <a:rPr lang="en-US" i="1" dirty="0"/>
              <a:t>(s);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575421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Having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SELECT COUNT(</a:t>
            </a:r>
            <a:r>
              <a:rPr lang="en-US" dirty="0" err="1"/>
              <a:t>CustomerID</a:t>
            </a:r>
            <a:r>
              <a:rPr lang="en-US" dirty="0"/>
              <a:t>), Country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FROM Customers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GROUP BY Country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HAVING COUNT(</a:t>
            </a:r>
            <a:r>
              <a:rPr lang="en-US" dirty="0" err="1"/>
              <a:t>CustomerID</a:t>
            </a:r>
            <a:r>
              <a:rPr lang="en-US" dirty="0"/>
              <a:t>) &gt; 5;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513511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Having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SELECT COUNT(</a:t>
            </a:r>
            <a:r>
              <a:rPr lang="en-US" dirty="0" err="1"/>
              <a:t>CustomerID</a:t>
            </a:r>
            <a:r>
              <a:rPr lang="en-US" dirty="0"/>
              <a:t>), Country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FROM Customers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GROUP BY Country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HAVING COUNT(</a:t>
            </a:r>
            <a:r>
              <a:rPr lang="en-US" dirty="0" err="1"/>
              <a:t>CustomerID</a:t>
            </a:r>
            <a:r>
              <a:rPr lang="en-US" dirty="0"/>
              <a:t>) &gt; 5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ORDER BY COUNT(</a:t>
            </a:r>
            <a:r>
              <a:rPr lang="en-US" dirty="0" err="1"/>
              <a:t>CustomerID</a:t>
            </a:r>
            <a:r>
              <a:rPr lang="en-US" dirty="0"/>
              <a:t>) DESC;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4808012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temaacik">
  <a:themeElements>
    <a:clrScheme name="Sıcak Mavi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Geçmişe bakış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eçmişe bakış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emaacik" id="{5FBA6BAB-3C3C-467B-A92E-FE4BE3482913}" vid="{13BE5C17-C18C-4C10-8ECA-B8C51E3C202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temaacik</Template>
  <TotalTime>2804</TotalTime>
  <Words>358</Words>
  <Application>Microsoft Office PowerPoint</Application>
  <PresentationFormat>Geniş ekran</PresentationFormat>
  <Paragraphs>104</Paragraphs>
  <Slides>10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3" baseType="lpstr">
      <vt:lpstr>Calibri</vt:lpstr>
      <vt:lpstr>Times New Roman</vt:lpstr>
      <vt:lpstr>temaacik</vt:lpstr>
      <vt:lpstr>Gruplamak</vt:lpstr>
      <vt:lpstr>Uygulama Tablosu</vt:lpstr>
      <vt:lpstr>Group by</vt:lpstr>
      <vt:lpstr>Group by</vt:lpstr>
      <vt:lpstr>Group By</vt:lpstr>
      <vt:lpstr>Uygulama Tablosu</vt:lpstr>
      <vt:lpstr>Having</vt:lpstr>
      <vt:lpstr>Having</vt:lpstr>
      <vt:lpstr>Having</vt:lpstr>
      <vt:lpstr>KAYNAKLAR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NBP103-Programlama Temelleri Ders Notu</dc:title>
  <dc:creator>BAP2</dc:creator>
  <cp:lastModifiedBy>Windows Kullanıcısı</cp:lastModifiedBy>
  <cp:revision>68</cp:revision>
  <dcterms:created xsi:type="dcterms:W3CDTF">2017-11-13T19:25:20Z</dcterms:created>
  <dcterms:modified xsi:type="dcterms:W3CDTF">2020-02-10T21:33:08Z</dcterms:modified>
</cp:coreProperties>
</file>