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89" r:id="rId3"/>
    <p:sldId id="294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2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8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1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7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1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1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6984776" cy="115212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2800" b="1" dirty="0" smtClean="0"/>
              <a:t>ANKARA ÜNİVERSİTESİ</a:t>
            </a:r>
            <a:br>
              <a:rPr lang="tr-TR" sz="2800" b="1" dirty="0" smtClean="0"/>
            </a:br>
            <a:r>
              <a:rPr lang="tr-TR" sz="2800" b="1" dirty="0" smtClean="0"/>
              <a:t>DİL VE TARİH-COĞRAFYA FAKÜLTESİ</a:t>
            </a:r>
            <a:endParaRPr lang="tr-TR" sz="28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00800" cy="762000"/>
          </a:xfrm>
          <a:solidFill>
            <a:srgbClr val="92D050"/>
          </a:solidFill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ÇAĞDAŞ TÜRK LEHÇELERİ VE EDEBİYATLARI BÖLÜMÜ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971600" y="3861048"/>
            <a:ext cx="6984776" cy="762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GÜNEY-BATI OĞUZ  GRUBU </a:t>
            </a:r>
            <a:r>
              <a:rPr lang="tr-TR" sz="2000" b="1" dirty="0" smtClean="0"/>
              <a:t>TÜRK LEHÇELERİ VE EDEBİYATLARI ANABİLİM DALI</a:t>
            </a:r>
          </a:p>
          <a:p>
            <a:pPr lvl="0" algn="ctr">
              <a:lnSpc>
                <a:spcPct val="150000"/>
              </a:lnSpc>
              <a:spcBef>
                <a:spcPct val="20000"/>
              </a:spcBef>
            </a:pPr>
            <a:endParaRPr kumimoji="0" lang="tr-TR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6.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483768" y="1844824"/>
            <a:ext cx="402764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ÝEŇIŞ</a:t>
            </a:r>
            <a:r>
              <a:rPr lang="tr-TR" b="1" dirty="0" smtClean="0"/>
              <a:t> </a:t>
            </a:r>
            <a:r>
              <a:rPr lang="tr-TR" b="1" dirty="0" err="1" smtClean="0"/>
              <a:t>DÜŞÜMIŇ</a:t>
            </a:r>
            <a:r>
              <a:rPr lang="tr-TR" b="1" dirty="0" smtClean="0"/>
              <a:t> </a:t>
            </a:r>
            <a:r>
              <a:rPr lang="tr-TR" b="1" dirty="0" err="1" smtClean="0"/>
              <a:t>GOŞULMALY</a:t>
            </a:r>
            <a:r>
              <a:rPr lang="tr-TR" b="1" dirty="0" smtClean="0"/>
              <a:t> </a:t>
            </a:r>
            <a:r>
              <a:rPr lang="tr-TR" b="1" dirty="0" err="1" smtClean="0"/>
              <a:t>GÖRNÜŞI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99592" y="2420888"/>
            <a:ext cx="7416824" cy="615553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err="1" smtClean="0"/>
              <a:t>Ýeňiş</a:t>
            </a:r>
            <a:r>
              <a:rPr lang="tr-TR" b="1" dirty="0" smtClean="0"/>
              <a:t> </a:t>
            </a:r>
            <a:r>
              <a:rPr lang="tr-TR" b="1" dirty="0" err="1" smtClean="0"/>
              <a:t>düşümiň</a:t>
            </a:r>
            <a:r>
              <a:rPr lang="tr-TR" b="1" dirty="0" smtClean="0"/>
              <a:t> </a:t>
            </a:r>
            <a:r>
              <a:rPr lang="tr-TR" b="1" dirty="0" err="1" smtClean="0"/>
              <a:t>goşulmaly</a:t>
            </a:r>
            <a:r>
              <a:rPr lang="tr-TR" b="1" dirty="0" smtClean="0"/>
              <a:t> </a:t>
            </a:r>
            <a:r>
              <a:rPr lang="tr-TR" b="1" dirty="0" err="1" smtClean="0"/>
              <a:t>şekili</a:t>
            </a:r>
            <a:r>
              <a:rPr lang="tr-TR" b="1" dirty="0" smtClean="0"/>
              <a:t>, </a:t>
            </a:r>
            <a:r>
              <a:rPr lang="tr-TR" b="1" dirty="0" err="1" smtClean="0"/>
              <a:t>esasan</a:t>
            </a:r>
            <a:r>
              <a:rPr lang="tr-TR" dirty="0" smtClean="0"/>
              <a:t>, </a:t>
            </a:r>
            <a:r>
              <a:rPr lang="tr-TR" b="1" dirty="0" smtClean="0">
                <a:solidFill>
                  <a:srgbClr val="FF0000"/>
                </a:solidFill>
              </a:rPr>
              <a:t>belli, </a:t>
            </a:r>
            <a:r>
              <a:rPr lang="tr-TR" b="1" dirty="0" err="1" smtClean="0">
                <a:solidFill>
                  <a:srgbClr val="FF0000"/>
                </a:solidFill>
              </a:rPr>
              <a:t>anyk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  <a:r>
              <a:rPr lang="tr-TR" b="1" dirty="0" err="1" smtClean="0">
                <a:solidFill>
                  <a:srgbClr val="FF0000"/>
                </a:solidFill>
              </a:rPr>
              <a:t>täk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obýekt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görkezilende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sz="1600" b="1" dirty="0" err="1" smtClean="0"/>
              <a:t>ulanylýar</a:t>
            </a:r>
            <a:r>
              <a:rPr lang="tr-TR" sz="1600" b="1" dirty="0" smtClean="0"/>
              <a:t>. </a:t>
            </a:r>
            <a:endParaRPr lang="tr-TR" sz="1600" b="1" dirty="0"/>
          </a:p>
        </p:txBody>
      </p:sp>
      <p:sp>
        <p:nvSpPr>
          <p:cNvPr id="11" name="10 Dikdörtgen"/>
          <p:cNvSpPr/>
          <p:nvPr/>
        </p:nvSpPr>
        <p:spPr>
          <a:xfrm>
            <a:off x="899592" y="3284984"/>
            <a:ext cx="7200800" cy="230832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/>
              <a:t>I. </a:t>
            </a:r>
            <a:r>
              <a:rPr lang="tr-TR" b="1" dirty="0" err="1" smtClean="0"/>
              <a:t>Sözleýji</a:t>
            </a:r>
            <a:r>
              <a:rPr lang="tr-TR" b="1" dirty="0" smtClean="0"/>
              <a:t> we </a:t>
            </a:r>
            <a:r>
              <a:rPr lang="tr-TR" b="1" dirty="0" err="1" smtClean="0"/>
              <a:t>diňleýji</a:t>
            </a:r>
            <a:r>
              <a:rPr lang="tr-TR" b="1" dirty="0" smtClean="0"/>
              <a:t> üçin </a:t>
            </a:r>
            <a:r>
              <a:rPr lang="tr-TR" b="1" dirty="0" err="1" smtClean="0"/>
              <a:t>mälim</a:t>
            </a:r>
            <a:r>
              <a:rPr lang="tr-TR" b="1" dirty="0" smtClean="0"/>
              <a:t> bir zat </a:t>
            </a:r>
            <a:r>
              <a:rPr lang="tr-TR" b="1" dirty="0" err="1" smtClean="0"/>
              <a:t>barada</a:t>
            </a:r>
            <a:r>
              <a:rPr lang="tr-TR" b="1" dirty="0" smtClean="0"/>
              <a:t> </a:t>
            </a:r>
            <a:r>
              <a:rPr lang="tr-TR" b="1" dirty="0" err="1" smtClean="0"/>
              <a:t>gürrüň</a:t>
            </a:r>
            <a:r>
              <a:rPr lang="tr-TR" b="1" dirty="0" smtClean="0"/>
              <a:t> </a:t>
            </a:r>
            <a:r>
              <a:rPr lang="tr-TR" b="1" dirty="0" err="1" smtClean="0"/>
              <a:t>berlende</a:t>
            </a:r>
            <a:r>
              <a:rPr lang="tr-TR" b="1" dirty="0" smtClean="0"/>
              <a:t>,</a:t>
            </a:r>
          </a:p>
          <a:p>
            <a:pPr algn="just"/>
            <a:r>
              <a:rPr lang="tr-TR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ýeňiş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düşümiň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goşulmaly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görnüşi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baglanýan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işliginiň</a:t>
            </a:r>
            <a:r>
              <a:rPr lang="tr-TR" b="1" dirty="0" smtClean="0">
                <a:solidFill>
                  <a:srgbClr val="FF0000"/>
                </a:solidFill>
              </a:rPr>
              <a:t> edil </a:t>
            </a:r>
            <a:r>
              <a:rPr lang="tr-TR" b="1" dirty="0" err="1" smtClean="0">
                <a:solidFill>
                  <a:srgbClr val="FF0000"/>
                </a:solidFill>
              </a:rPr>
              <a:t>öň</a:t>
            </a:r>
            <a:r>
              <a:rPr lang="tr-TR" b="1" dirty="0" smtClean="0">
                <a:solidFill>
                  <a:srgbClr val="FF0000"/>
                </a:solidFill>
              </a:rPr>
              <a:t> ýanyndan </a:t>
            </a:r>
          </a:p>
          <a:p>
            <a:pPr algn="ctr"/>
            <a:r>
              <a:rPr lang="tr-TR" b="1" dirty="0" smtClean="0"/>
              <a:t>gelip biler.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gazeti</a:t>
            </a:r>
            <a:r>
              <a:rPr lang="tr-TR" b="1" dirty="0" smtClean="0"/>
              <a:t> getirdim,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kitaby</a:t>
            </a:r>
            <a:r>
              <a:rPr lang="tr-TR" b="1" dirty="0" smtClean="0"/>
              <a:t> aldy. </a:t>
            </a:r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6.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483768" y="1844824"/>
            <a:ext cx="402764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ÝEŇIŞ</a:t>
            </a:r>
            <a:r>
              <a:rPr lang="tr-TR" b="1" dirty="0" smtClean="0"/>
              <a:t> </a:t>
            </a:r>
            <a:r>
              <a:rPr lang="tr-TR" b="1" dirty="0" err="1" smtClean="0"/>
              <a:t>DÜŞÜMIŇ</a:t>
            </a:r>
            <a:r>
              <a:rPr lang="tr-TR" b="1" dirty="0" smtClean="0"/>
              <a:t> </a:t>
            </a:r>
            <a:r>
              <a:rPr lang="tr-TR" b="1" dirty="0" err="1" smtClean="0"/>
              <a:t>GOŞULMALY</a:t>
            </a:r>
            <a:r>
              <a:rPr lang="tr-TR" b="1" dirty="0" smtClean="0"/>
              <a:t> </a:t>
            </a:r>
            <a:r>
              <a:rPr lang="tr-TR" b="1" dirty="0" err="1" smtClean="0"/>
              <a:t>GÖRNÜŞI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971600" y="2420888"/>
            <a:ext cx="7200800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II.</a:t>
            </a:r>
            <a:r>
              <a:rPr lang="tr-TR" dirty="0" err="1" smtClean="0"/>
              <a:t>Degişlilik</a:t>
            </a:r>
            <a:r>
              <a:rPr lang="tr-TR" dirty="0" smtClean="0"/>
              <a:t> </a:t>
            </a:r>
            <a:r>
              <a:rPr lang="tr-TR" dirty="0" err="1" smtClean="0"/>
              <a:t>goşulmasyny</a:t>
            </a:r>
            <a:r>
              <a:rPr lang="tr-TR" dirty="0" smtClean="0"/>
              <a:t> kabul edip,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b="1" dirty="0" err="1" smtClean="0"/>
              <a:t>degişliligi</a:t>
            </a:r>
            <a:r>
              <a:rPr lang="tr-TR" b="1" dirty="0" smtClean="0"/>
              <a:t> san,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şahs</a:t>
            </a:r>
            <a:r>
              <a:rPr lang="tr-TR" b="1" dirty="0" smtClean="0"/>
              <a:t> </a:t>
            </a:r>
            <a:r>
              <a:rPr lang="tr-TR" b="1" dirty="0" err="1" smtClean="0"/>
              <a:t>taýdan</a:t>
            </a:r>
            <a:r>
              <a:rPr lang="tr-TR" b="1" dirty="0" smtClean="0"/>
              <a:t> </a:t>
            </a:r>
            <a:r>
              <a:rPr lang="tr-TR" b="1" dirty="0" err="1" smtClean="0"/>
              <a:t>anyklanan</a:t>
            </a:r>
            <a:r>
              <a:rPr lang="tr-TR" b="1" dirty="0" smtClean="0"/>
              <a:t> </a:t>
            </a:r>
            <a:r>
              <a:rPr lang="tr-TR" dirty="0" smtClean="0"/>
              <a:t>atlar </a:t>
            </a:r>
            <a:r>
              <a:rPr lang="tr-TR" dirty="0" err="1" smtClean="0"/>
              <a:t>ýeňiş</a:t>
            </a:r>
            <a:r>
              <a:rPr lang="tr-TR" dirty="0" smtClean="0"/>
              <a:t> düşümde gelmeli </a:t>
            </a:r>
            <a:r>
              <a:rPr lang="tr-TR" dirty="0" err="1" smtClean="0"/>
              <a:t>bolanlarynda</a:t>
            </a:r>
            <a:r>
              <a:rPr lang="tr-TR" dirty="0" smtClean="0"/>
              <a:t> onuň </a:t>
            </a:r>
            <a:r>
              <a:rPr lang="tr-TR" dirty="0" err="1" smtClean="0"/>
              <a:t>goşulmaly</a:t>
            </a:r>
            <a:r>
              <a:rPr lang="tr-TR" dirty="0" smtClean="0"/>
              <a:t> </a:t>
            </a:r>
            <a:r>
              <a:rPr lang="tr-TR" dirty="0" err="1" smtClean="0"/>
              <a:t>görnüşinde</a:t>
            </a:r>
            <a:r>
              <a:rPr lang="tr-TR" dirty="0" smtClean="0"/>
              <a:t> </a:t>
            </a:r>
            <a:r>
              <a:rPr lang="tr-TR" dirty="0" err="1" smtClean="0"/>
              <a:t>ulanylýarlar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Depderimi</a:t>
            </a:r>
            <a:r>
              <a:rPr lang="tr-TR" b="1" dirty="0" smtClean="0"/>
              <a:t> </a:t>
            </a:r>
            <a:r>
              <a:rPr lang="tr-TR" b="1" dirty="0" err="1" smtClean="0"/>
              <a:t>aldym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FF0000"/>
                </a:solidFill>
              </a:rPr>
              <a:t>Elimi</a:t>
            </a:r>
            <a:r>
              <a:rPr lang="tr-TR" b="1" dirty="0" smtClean="0"/>
              <a:t> </a:t>
            </a:r>
            <a:r>
              <a:rPr lang="tr-TR" b="1" dirty="0" err="1" smtClean="0"/>
              <a:t>uzatdym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Ol </a:t>
            </a:r>
            <a:r>
              <a:rPr lang="tr-TR" b="1" dirty="0" err="1" smtClean="0">
                <a:solidFill>
                  <a:srgbClr val="FF0000"/>
                </a:solidFill>
              </a:rPr>
              <a:t>göwnüni</a:t>
            </a:r>
            <a:r>
              <a:rPr lang="tr-TR" b="1" dirty="0" smtClean="0"/>
              <a:t> bire </a:t>
            </a:r>
            <a:r>
              <a:rPr lang="tr-TR" b="1" dirty="0" err="1" smtClean="0"/>
              <a:t>baglady</a:t>
            </a:r>
            <a:r>
              <a:rPr lang="tr-TR" b="1" dirty="0" smtClean="0"/>
              <a:t>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6.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483768" y="1844824"/>
            <a:ext cx="402764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ÝEŇIŞ</a:t>
            </a:r>
            <a:r>
              <a:rPr lang="tr-TR" b="1" dirty="0" smtClean="0"/>
              <a:t> </a:t>
            </a:r>
            <a:r>
              <a:rPr lang="tr-TR" b="1" dirty="0" err="1" smtClean="0"/>
              <a:t>DÜŞÜMIŇ</a:t>
            </a:r>
            <a:r>
              <a:rPr lang="tr-TR" b="1" dirty="0" smtClean="0"/>
              <a:t> </a:t>
            </a:r>
            <a:r>
              <a:rPr lang="tr-TR" b="1" dirty="0" err="1" smtClean="0"/>
              <a:t>GOŞULMALY</a:t>
            </a:r>
            <a:r>
              <a:rPr lang="tr-TR" b="1" dirty="0" smtClean="0"/>
              <a:t> </a:t>
            </a:r>
            <a:r>
              <a:rPr lang="tr-TR" b="1" dirty="0" err="1" smtClean="0"/>
              <a:t>GÖRNÜŞI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043608" y="2348880"/>
            <a:ext cx="7128792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III. </a:t>
            </a:r>
            <a:r>
              <a:rPr lang="tr-TR" dirty="0" err="1" smtClean="0"/>
              <a:t>Wagt</a:t>
            </a:r>
            <a:r>
              <a:rPr lang="tr-TR" dirty="0" smtClean="0"/>
              <a:t>-orun </a:t>
            </a:r>
            <a:r>
              <a:rPr lang="tr-TR" dirty="0" err="1" smtClean="0"/>
              <a:t>düşümiň</a:t>
            </a:r>
            <a:r>
              <a:rPr lang="tr-TR" dirty="0" smtClean="0"/>
              <a:t> </a:t>
            </a:r>
            <a:r>
              <a:rPr lang="tr-TR" dirty="0" err="1" smtClean="0"/>
              <a:t>goşulmasyny</a:t>
            </a:r>
            <a:r>
              <a:rPr lang="tr-TR" dirty="0" smtClean="0"/>
              <a:t> kabul eden sözlere hem-de </a:t>
            </a:r>
            <a:r>
              <a:rPr lang="tr-TR" dirty="0" err="1" smtClean="0"/>
              <a:t>wagt</a:t>
            </a:r>
            <a:r>
              <a:rPr lang="tr-TR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 sözlere </a:t>
            </a: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ky</a:t>
            </a:r>
            <a:r>
              <a:rPr lang="tr-TR" b="1" dirty="0" smtClean="0">
                <a:solidFill>
                  <a:srgbClr val="FF0000"/>
                </a:solidFill>
              </a:rPr>
              <a:t>/-ki </a:t>
            </a:r>
            <a:r>
              <a:rPr lang="tr-TR" dirty="0" err="1" smtClean="0"/>
              <a:t>goşulmasy</a:t>
            </a:r>
            <a:r>
              <a:rPr lang="tr-TR" dirty="0" smtClean="0"/>
              <a:t> </a:t>
            </a:r>
            <a:r>
              <a:rPr lang="tr-TR" dirty="0" err="1" smtClean="0"/>
              <a:t>goşulyp</a:t>
            </a:r>
            <a:r>
              <a:rPr lang="tr-TR" dirty="0" smtClean="0"/>
              <a:t> </a:t>
            </a:r>
            <a:r>
              <a:rPr lang="tr-TR" dirty="0" err="1" smtClean="0"/>
              <a:t>hasyl</a:t>
            </a:r>
            <a:r>
              <a:rPr lang="tr-TR" dirty="0" smtClean="0"/>
              <a:t> bolan </a:t>
            </a:r>
            <a:r>
              <a:rPr lang="tr-TR" dirty="0" err="1" smtClean="0"/>
              <a:t>sypatlar</a:t>
            </a:r>
            <a:r>
              <a:rPr lang="tr-TR" dirty="0" smtClean="0"/>
              <a:t> bilen </a:t>
            </a:r>
            <a:r>
              <a:rPr lang="tr-TR" dirty="0" err="1" smtClean="0"/>
              <a:t>wagt</a:t>
            </a:r>
            <a:r>
              <a:rPr lang="tr-TR" dirty="0" smtClean="0"/>
              <a:t>-orun </a:t>
            </a:r>
            <a:r>
              <a:rPr lang="tr-TR" dirty="0" err="1" smtClean="0"/>
              <a:t>taýdan</a:t>
            </a:r>
            <a:r>
              <a:rPr lang="tr-TR" dirty="0" smtClean="0"/>
              <a:t> </a:t>
            </a:r>
            <a:r>
              <a:rPr lang="tr-TR" dirty="0" err="1" smtClean="0"/>
              <a:t>aýyklanan</a:t>
            </a:r>
            <a:r>
              <a:rPr lang="tr-TR" dirty="0" smtClean="0"/>
              <a:t>, </a:t>
            </a:r>
            <a:r>
              <a:rPr lang="tr-TR" dirty="0" err="1" smtClean="0"/>
              <a:t>görkezme</a:t>
            </a:r>
            <a:r>
              <a:rPr lang="tr-TR" dirty="0" smtClean="0"/>
              <a:t> we san </a:t>
            </a:r>
            <a:r>
              <a:rPr lang="tr-TR" dirty="0" err="1" smtClean="0"/>
              <a:t>çalyşmalary</a:t>
            </a:r>
            <a:r>
              <a:rPr lang="tr-TR" dirty="0" smtClean="0"/>
              <a:t> bilen </a:t>
            </a:r>
            <a:r>
              <a:rPr lang="tr-TR" dirty="0" err="1" smtClean="0"/>
              <a:t>aýyklanan</a:t>
            </a:r>
            <a:r>
              <a:rPr lang="tr-TR" dirty="0" smtClean="0"/>
              <a:t> </a:t>
            </a:r>
            <a:r>
              <a:rPr lang="tr-TR" dirty="0" err="1" smtClean="0"/>
              <a:t>ýeňiş</a:t>
            </a:r>
            <a:r>
              <a:rPr lang="tr-TR" dirty="0" smtClean="0"/>
              <a:t> </a:t>
            </a:r>
            <a:r>
              <a:rPr lang="tr-TR" dirty="0" err="1" smtClean="0"/>
              <a:t>düşümdäki</a:t>
            </a:r>
            <a:r>
              <a:rPr lang="tr-TR" dirty="0" smtClean="0"/>
              <a:t> söz </a:t>
            </a:r>
            <a:r>
              <a:rPr lang="tr-TR" dirty="0" err="1" smtClean="0"/>
              <a:t>goşulmaly</a:t>
            </a:r>
            <a:r>
              <a:rPr lang="tr-TR" dirty="0" smtClean="0"/>
              <a:t> </a:t>
            </a:r>
            <a:r>
              <a:rPr lang="tr-TR" dirty="0" err="1" smtClean="0"/>
              <a:t>ulanylýar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Düýnki</a:t>
            </a:r>
            <a:r>
              <a:rPr lang="tr-TR" b="1" dirty="0" smtClean="0"/>
              <a:t> </a:t>
            </a:r>
            <a:r>
              <a:rPr lang="tr-TR" b="1" dirty="0" err="1" smtClean="0"/>
              <a:t>gazeti</a:t>
            </a:r>
            <a:r>
              <a:rPr lang="tr-TR" b="1" dirty="0" smtClean="0"/>
              <a:t> </a:t>
            </a:r>
            <a:r>
              <a:rPr lang="tr-TR" b="1" dirty="0" err="1" smtClean="0"/>
              <a:t>okadym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Şol </a:t>
            </a:r>
            <a:r>
              <a:rPr lang="tr-TR" b="1" dirty="0" err="1" smtClean="0"/>
              <a:t>oturgyjy</a:t>
            </a:r>
            <a:r>
              <a:rPr lang="tr-TR" b="1" dirty="0" smtClean="0"/>
              <a:t> </a:t>
            </a:r>
            <a:r>
              <a:rPr lang="tr-TR" b="1" dirty="0" err="1" smtClean="0"/>
              <a:t>döwüpdirler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Ähli</a:t>
            </a:r>
            <a:r>
              <a:rPr lang="tr-TR" b="1" dirty="0" smtClean="0"/>
              <a:t> </a:t>
            </a:r>
            <a:r>
              <a:rPr lang="tr-TR" b="1" dirty="0" err="1" smtClean="0"/>
              <a:t>kitaby</a:t>
            </a:r>
            <a:r>
              <a:rPr lang="tr-TR" b="1" dirty="0" smtClean="0"/>
              <a:t> </a:t>
            </a:r>
            <a:r>
              <a:rPr lang="tr-TR" b="1" dirty="0" err="1" smtClean="0"/>
              <a:t>paýlady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Jaýdaky</a:t>
            </a:r>
            <a:r>
              <a:rPr lang="tr-TR" b="1" dirty="0" smtClean="0"/>
              <a:t> </a:t>
            </a:r>
            <a:r>
              <a:rPr lang="tr-TR" b="1" dirty="0" err="1" smtClean="0"/>
              <a:t>çagalary</a:t>
            </a:r>
            <a:r>
              <a:rPr lang="tr-TR" b="1" dirty="0" smtClean="0"/>
              <a:t> </a:t>
            </a:r>
            <a:r>
              <a:rPr lang="tr-TR" b="1" dirty="0" err="1" smtClean="0"/>
              <a:t>güýmedi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/>
            <a:endParaRPr lang="tr-TR" b="1" dirty="0" smtClean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6.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483768" y="1844824"/>
            <a:ext cx="402764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ÝEŇIŞ</a:t>
            </a:r>
            <a:r>
              <a:rPr lang="tr-TR" b="1" dirty="0" smtClean="0"/>
              <a:t> </a:t>
            </a:r>
            <a:r>
              <a:rPr lang="tr-TR" b="1" dirty="0" err="1" smtClean="0"/>
              <a:t>DÜŞÜMIŇ</a:t>
            </a:r>
            <a:r>
              <a:rPr lang="tr-TR" b="1" dirty="0" smtClean="0"/>
              <a:t> </a:t>
            </a:r>
            <a:r>
              <a:rPr lang="tr-TR" b="1" dirty="0" err="1" smtClean="0"/>
              <a:t>GOŞULMALY</a:t>
            </a:r>
            <a:r>
              <a:rPr lang="tr-TR" b="1" dirty="0" smtClean="0"/>
              <a:t> </a:t>
            </a:r>
            <a:r>
              <a:rPr lang="tr-TR" b="1" dirty="0" err="1" smtClean="0"/>
              <a:t>GÖRNÜŞI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971600" y="2348880"/>
            <a:ext cx="7200800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/>
              <a:t>IV. </a:t>
            </a:r>
            <a:r>
              <a:rPr lang="tr-TR" b="1" dirty="0" err="1" smtClean="0"/>
              <a:t>Köplük</a:t>
            </a:r>
            <a:r>
              <a:rPr lang="tr-TR" b="1" dirty="0" smtClean="0"/>
              <a:t> </a:t>
            </a:r>
            <a:r>
              <a:rPr lang="tr-TR" b="1" dirty="0" err="1" smtClean="0"/>
              <a:t>sanyň</a:t>
            </a:r>
            <a:r>
              <a:rPr lang="tr-TR" b="1" dirty="0" smtClean="0"/>
              <a:t> –</a:t>
            </a:r>
            <a:r>
              <a:rPr lang="tr-TR" b="1" dirty="0" err="1" smtClean="0"/>
              <a:t>lar</a:t>
            </a:r>
            <a:r>
              <a:rPr lang="tr-TR" b="1" dirty="0" smtClean="0"/>
              <a:t>/-</a:t>
            </a:r>
            <a:r>
              <a:rPr lang="tr-TR" b="1" dirty="0" err="1" smtClean="0"/>
              <a:t>ler</a:t>
            </a:r>
            <a:r>
              <a:rPr lang="tr-TR" b="1" dirty="0" smtClean="0"/>
              <a:t> </a:t>
            </a:r>
            <a:r>
              <a:rPr lang="tr-TR" b="1" dirty="0" err="1" smtClean="0"/>
              <a:t>goşulmasyny</a:t>
            </a:r>
            <a:r>
              <a:rPr lang="tr-TR" b="1" dirty="0" smtClean="0"/>
              <a:t> kabul eden sözler </a:t>
            </a:r>
            <a:r>
              <a:rPr lang="tr-TR" b="1" dirty="0" err="1" smtClean="0"/>
              <a:t>ýeňiş</a:t>
            </a:r>
            <a:r>
              <a:rPr lang="tr-TR" b="1" dirty="0" smtClean="0"/>
              <a:t> düşümde </a:t>
            </a:r>
            <a:r>
              <a:rPr lang="tr-TR" b="1" dirty="0" err="1" smtClean="0"/>
              <a:t>üýtgände</a:t>
            </a:r>
            <a:r>
              <a:rPr lang="tr-TR" b="1" dirty="0" smtClean="0"/>
              <a:t>, </a:t>
            </a:r>
            <a:r>
              <a:rPr lang="tr-TR" b="1" dirty="0" err="1" smtClean="0"/>
              <a:t>goşulmaly</a:t>
            </a:r>
            <a:r>
              <a:rPr lang="tr-TR" b="1" dirty="0" smtClean="0"/>
              <a:t> </a:t>
            </a:r>
            <a:r>
              <a:rPr lang="tr-TR" b="1" dirty="0" err="1" smtClean="0"/>
              <a:t>ulanylýar</a:t>
            </a:r>
            <a:r>
              <a:rPr lang="tr-TR" b="1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Atlary</a:t>
            </a:r>
            <a:r>
              <a:rPr lang="tr-TR" b="1" dirty="0" smtClean="0"/>
              <a:t> gezdirdi.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Adamlary</a:t>
            </a:r>
            <a:r>
              <a:rPr lang="tr-TR" b="1" dirty="0" smtClean="0"/>
              <a:t> </a:t>
            </a:r>
            <a:r>
              <a:rPr lang="tr-TR" b="1" dirty="0" err="1" smtClean="0"/>
              <a:t>diňledi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Jaýlary</a:t>
            </a:r>
            <a:r>
              <a:rPr lang="tr-TR" b="1" dirty="0" smtClean="0"/>
              <a:t> </a:t>
            </a:r>
            <a:r>
              <a:rPr lang="tr-TR" b="1" dirty="0" err="1" smtClean="0"/>
              <a:t>süpürdi</a:t>
            </a:r>
            <a:r>
              <a:rPr lang="tr-TR" b="1" dirty="0" smtClean="0"/>
              <a:t>.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dirty="0" smtClean="0"/>
              <a:t>V. Atlaşan sözler </a:t>
            </a:r>
            <a:r>
              <a:rPr lang="tr-TR" dirty="0" err="1" smtClean="0"/>
              <a:t>sypatlar</a:t>
            </a:r>
            <a:r>
              <a:rPr lang="tr-TR" dirty="0" smtClean="0"/>
              <a:t>, sanlar, işlikler, </a:t>
            </a:r>
            <a:r>
              <a:rPr lang="tr-TR" dirty="0" err="1" smtClean="0"/>
              <a:t>ýeňiş</a:t>
            </a:r>
            <a:r>
              <a:rPr lang="tr-TR" dirty="0" smtClean="0"/>
              <a:t> düşümde gelende </a:t>
            </a:r>
            <a:r>
              <a:rPr lang="tr-TR" dirty="0" err="1" smtClean="0"/>
              <a:t>goşulmaly</a:t>
            </a:r>
            <a:r>
              <a:rPr lang="tr-TR" dirty="0" smtClean="0"/>
              <a:t> </a:t>
            </a:r>
            <a:r>
              <a:rPr lang="tr-TR" dirty="0" err="1" smtClean="0"/>
              <a:t>ulanylýar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Edebiň </a:t>
            </a:r>
            <a:r>
              <a:rPr lang="tr-TR" b="1" dirty="0" err="1" smtClean="0"/>
              <a:t>ýagşysy</a:t>
            </a:r>
            <a:r>
              <a:rPr lang="tr-TR" b="1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ulyny</a:t>
            </a:r>
            <a:r>
              <a:rPr lang="tr-TR" b="1" dirty="0" smtClean="0"/>
              <a:t> </a:t>
            </a:r>
            <a:r>
              <a:rPr lang="tr-TR" b="1" dirty="0" err="1" smtClean="0"/>
              <a:t>syla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Otuzy</a:t>
            </a:r>
            <a:r>
              <a:rPr lang="tr-TR" b="1" dirty="0" smtClean="0"/>
              <a:t> üçe böl</a:t>
            </a:r>
            <a:r>
              <a:rPr lang="tr-TR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6.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483768" y="1844824"/>
            <a:ext cx="402764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ÝEŇIŞ</a:t>
            </a:r>
            <a:r>
              <a:rPr lang="tr-TR" b="1" dirty="0" smtClean="0"/>
              <a:t> </a:t>
            </a:r>
            <a:r>
              <a:rPr lang="tr-TR" b="1" dirty="0" err="1" smtClean="0"/>
              <a:t>DÜŞÜMIŇ</a:t>
            </a:r>
            <a:r>
              <a:rPr lang="tr-TR" b="1" dirty="0" smtClean="0"/>
              <a:t> </a:t>
            </a:r>
            <a:r>
              <a:rPr lang="tr-TR" b="1" dirty="0" err="1" smtClean="0"/>
              <a:t>GOŞULMALY</a:t>
            </a:r>
            <a:r>
              <a:rPr lang="tr-TR" b="1" dirty="0" smtClean="0"/>
              <a:t> </a:t>
            </a:r>
            <a:r>
              <a:rPr lang="tr-TR" b="1" dirty="0" err="1" smtClean="0"/>
              <a:t>GÖRNÜŞI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99592" y="2348880"/>
            <a:ext cx="7344816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VI. </a:t>
            </a:r>
            <a:r>
              <a:rPr lang="tr-TR" dirty="0" err="1" smtClean="0"/>
              <a:t>Täklikdäki</a:t>
            </a:r>
            <a:r>
              <a:rPr lang="tr-TR" dirty="0" smtClean="0"/>
              <a:t> </a:t>
            </a:r>
            <a:r>
              <a:rPr lang="tr-TR" dirty="0" err="1" smtClean="0"/>
              <a:t>konkret</a:t>
            </a:r>
            <a:r>
              <a:rPr lang="tr-TR" dirty="0" smtClean="0"/>
              <a:t> </a:t>
            </a:r>
            <a:r>
              <a:rPr lang="tr-TR" dirty="0" err="1" smtClean="0"/>
              <a:t>düşünjeleri</a:t>
            </a:r>
            <a:r>
              <a:rPr lang="tr-TR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 atlar </a:t>
            </a:r>
            <a:r>
              <a:rPr lang="tr-TR" dirty="0" err="1" smtClean="0"/>
              <a:t>ýeňiş</a:t>
            </a:r>
            <a:r>
              <a:rPr lang="tr-TR" dirty="0" smtClean="0"/>
              <a:t> düşümde gelende </a:t>
            </a:r>
            <a:r>
              <a:rPr lang="tr-TR" dirty="0" err="1" smtClean="0"/>
              <a:t>hemişe</a:t>
            </a:r>
            <a:r>
              <a:rPr lang="tr-TR" dirty="0" smtClean="0"/>
              <a:t> </a:t>
            </a:r>
            <a:r>
              <a:rPr lang="tr-TR" dirty="0" err="1" smtClean="0"/>
              <a:t>goşulmaly</a:t>
            </a:r>
            <a:r>
              <a:rPr lang="tr-TR" dirty="0" smtClean="0"/>
              <a:t> </a:t>
            </a:r>
            <a:r>
              <a:rPr lang="tr-TR" dirty="0" err="1" smtClean="0"/>
              <a:t>ulanylýar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Bagşy</a:t>
            </a:r>
            <a:r>
              <a:rPr lang="tr-TR" b="1" dirty="0" smtClean="0"/>
              <a:t> Sapar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gyjakçyny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/>
              <a:t>çagyrdy</a:t>
            </a:r>
            <a:r>
              <a:rPr lang="tr-TR" b="1" dirty="0" smtClean="0"/>
              <a:t>. </a:t>
            </a:r>
          </a:p>
          <a:p>
            <a:pPr algn="just"/>
            <a:endParaRPr lang="tr-TR" dirty="0" smtClean="0"/>
          </a:p>
          <a:p>
            <a:r>
              <a:rPr lang="tr-TR" dirty="0" err="1" smtClean="0"/>
              <a:t>VII</a:t>
            </a:r>
            <a:r>
              <a:rPr lang="tr-TR" dirty="0" smtClean="0"/>
              <a:t>. </a:t>
            </a:r>
            <a:r>
              <a:rPr lang="tr-TR" dirty="0" err="1" smtClean="0"/>
              <a:t>Ýeňiş</a:t>
            </a:r>
            <a:r>
              <a:rPr lang="tr-TR" dirty="0" smtClean="0"/>
              <a:t> </a:t>
            </a:r>
            <a:r>
              <a:rPr lang="tr-TR" dirty="0" err="1" smtClean="0"/>
              <a:t>düşümdäki</a:t>
            </a:r>
            <a:r>
              <a:rPr lang="tr-TR" dirty="0" smtClean="0"/>
              <a:t> söz bilen onuň </a:t>
            </a:r>
            <a:r>
              <a:rPr lang="tr-TR" dirty="0" err="1" smtClean="0"/>
              <a:t>baglanýan</a:t>
            </a:r>
            <a:r>
              <a:rPr lang="tr-TR" dirty="0" smtClean="0"/>
              <a:t> </a:t>
            </a:r>
            <a:r>
              <a:rPr lang="tr-TR" dirty="0" err="1" smtClean="0"/>
              <a:t>işliginiň</a:t>
            </a:r>
            <a:r>
              <a:rPr lang="tr-TR" dirty="0" smtClean="0"/>
              <a:t> </a:t>
            </a:r>
            <a:r>
              <a:rPr lang="tr-TR" dirty="0" err="1" smtClean="0"/>
              <a:t>arasyna</a:t>
            </a:r>
            <a:r>
              <a:rPr lang="tr-TR" dirty="0" smtClean="0"/>
              <a:t> söz, sözler düşüp, olar biri-birinden </a:t>
            </a:r>
            <a:r>
              <a:rPr lang="tr-TR" dirty="0" err="1" smtClean="0"/>
              <a:t>uzaklaşanlarynda</a:t>
            </a:r>
            <a:r>
              <a:rPr lang="tr-TR" dirty="0" smtClean="0"/>
              <a:t>, </a:t>
            </a:r>
            <a:r>
              <a:rPr lang="tr-TR" dirty="0" err="1" smtClean="0"/>
              <a:t>ýeňiş</a:t>
            </a:r>
            <a:r>
              <a:rPr lang="tr-TR" dirty="0" smtClean="0"/>
              <a:t> düşüm </a:t>
            </a:r>
            <a:r>
              <a:rPr lang="tr-TR" dirty="0" err="1" smtClean="0"/>
              <a:t>goşulmaly</a:t>
            </a:r>
            <a:r>
              <a:rPr lang="tr-TR" dirty="0" smtClean="0"/>
              <a:t> </a:t>
            </a:r>
            <a:r>
              <a:rPr lang="tr-TR" dirty="0" err="1" smtClean="0"/>
              <a:t>görnüşinde</a:t>
            </a:r>
            <a:r>
              <a:rPr lang="tr-TR" dirty="0" smtClean="0"/>
              <a:t> </a:t>
            </a:r>
            <a:r>
              <a:rPr lang="tr-TR" dirty="0" err="1" smtClean="0"/>
              <a:t>ulanylýar</a:t>
            </a:r>
            <a:r>
              <a:rPr lang="tr-TR" dirty="0" smtClean="0"/>
              <a:t>. </a:t>
            </a:r>
          </a:p>
          <a:p>
            <a:endParaRPr lang="tr-TR" dirty="0" smtClean="0"/>
          </a:p>
          <a:p>
            <a:pPr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Haty</a:t>
            </a:r>
            <a:r>
              <a:rPr lang="tr-TR" b="1" dirty="0" smtClean="0"/>
              <a:t> </a:t>
            </a:r>
            <a:r>
              <a:rPr lang="tr-TR" b="1" dirty="0" err="1" smtClean="0"/>
              <a:t>obadaky</a:t>
            </a:r>
            <a:r>
              <a:rPr lang="tr-TR" b="1" dirty="0" smtClean="0"/>
              <a:t> dostuma </a:t>
            </a:r>
            <a:r>
              <a:rPr lang="tr-TR" b="1" dirty="0" err="1" smtClean="0"/>
              <a:t>ýazdym</a:t>
            </a:r>
            <a:r>
              <a:rPr lang="tr-TR" b="1" dirty="0" smtClean="0"/>
              <a:t>. </a:t>
            </a:r>
          </a:p>
          <a:p>
            <a:pPr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Maly</a:t>
            </a:r>
            <a:r>
              <a:rPr lang="tr-TR" b="1" dirty="0" smtClean="0"/>
              <a:t> </a:t>
            </a:r>
            <a:r>
              <a:rPr lang="tr-TR" b="1" dirty="0" err="1" smtClean="0"/>
              <a:t>gazanana</a:t>
            </a:r>
            <a:r>
              <a:rPr lang="tr-TR" b="1" dirty="0" smtClean="0"/>
              <a:t> </a:t>
            </a:r>
            <a:r>
              <a:rPr lang="tr-TR" b="1" dirty="0" err="1" smtClean="0"/>
              <a:t>bakdyr</a:t>
            </a:r>
            <a:r>
              <a:rPr lang="tr-TR" b="1" dirty="0" smtClean="0"/>
              <a:t>, </a:t>
            </a:r>
            <a:r>
              <a:rPr lang="tr-TR" b="1" dirty="0" err="1" smtClean="0">
                <a:solidFill>
                  <a:srgbClr val="FF0000"/>
                </a:solidFill>
              </a:rPr>
              <a:t>oduny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/>
              <a:t>ýygnana</a:t>
            </a:r>
            <a:r>
              <a:rPr lang="tr-TR" b="1" dirty="0" smtClean="0"/>
              <a:t> </a:t>
            </a:r>
            <a:r>
              <a:rPr lang="tr-TR" b="1" dirty="0" err="1" smtClean="0"/>
              <a:t>ýakdyr</a:t>
            </a:r>
            <a:r>
              <a:rPr lang="tr-TR" b="1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6.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2339752" y="1916832"/>
            <a:ext cx="4164153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ÝEŇIŞ</a:t>
            </a:r>
            <a:r>
              <a:rPr lang="tr-TR" b="1" dirty="0" smtClean="0"/>
              <a:t> </a:t>
            </a:r>
            <a:r>
              <a:rPr lang="tr-TR" b="1" dirty="0" err="1" smtClean="0"/>
              <a:t>DÜŞÜMIŇ</a:t>
            </a:r>
            <a:r>
              <a:rPr lang="tr-TR" b="1" dirty="0" smtClean="0"/>
              <a:t> </a:t>
            </a:r>
            <a:r>
              <a:rPr lang="tr-TR" b="1" dirty="0" err="1" smtClean="0"/>
              <a:t>GOŞULMASYZ</a:t>
            </a:r>
            <a:r>
              <a:rPr lang="tr-TR" b="1" dirty="0" smtClean="0"/>
              <a:t> </a:t>
            </a:r>
            <a:r>
              <a:rPr lang="tr-TR" b="1" dirty="0" err="1" smtClean="0"/>
              <a:t>GÖRNÜŞI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971600" y="2420888"/>
            <a:ext cx="7200800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/>
              <a:t>Bu </a:t>
            </a:r>
            <a:r>
              <a:rPr lang="tr-TR" b="1" dirty="0" err="1" smtClean="0"/>
              <a:t>düşümiň</a:t>
            </a:r>
            <a:r>
              <a:rPr lang="tr-TR" b="1" dirty="0" smtClean="0"/>
              <a:t> </a:t>
            </a:r>
            <a:r>
              <a:rPr lang="tr-TR" b="1" dirty="0" err="1" smtClean="0"/>
              <a:t>goşulmasyz</a:t>
            </a:r>
            <a:r>
              <a:rPr lang="tr-TR" b="1" dirty="0" smtClean="0"/>
              <a:t> </a:t>
            </a:r>
            <a:r>
              <a:rPr lang="tr-TR" b="1" dirty="0" err="1" smtClean="0"/>
              <a:t>görnüşi</a:t>
            </a:r>
            <a:r>
              <a:rPr lang="tr-TR" b="1" dirty="0" smtClean="0"/>
              <a:t>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näbelli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ortalyk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umumy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obýekti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tr-TR" b="1" dirty="0" err="1" smtClean="0"/>
              <a:t>görkezýär</a:t>
            </a:r>
            <a:r>
              <a:rPr lang="tr-TR" b="1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FF0000"/>
                </a:solidFill>
              </a:rPr>
              <a:t>Ot</a:t>
            </a:r>
            <a:r>
              <a:rPr lang="tr-TR" b="1" dirty="0" smtClean="0"/>
              <a:t> </a:t>
            </a:r>
            <a:r>
              <a:rPr lang="tr-TR" b="1" dirty="0" err="1" smtClean="0"/>
              <a:t>ýakyp</a:t>
            </a:r>
            <a:r>
              <a:rPr lang="tr-TR" b="1" dirty="0" smtClean="0"/>
              <a:t>, </a:t>
            </a:r>
            <a:r>
              <a:rPr lang="tr-TR" b="1" dirty="0" smtClean="0">
                <a:solidFill>
                  <a:srgbClr val="FF0000"/>
                </a:solidFill>
              </a:rPr>
              <a:t>gazan</a:t>
            </a:r>
            <a:r>
              <a:rPr lang="tr-TR" b="1" dirty="0" smtClean="0"/>
              <a:t> </a:t>
            </a:r>
            <a:r>
              <a:rPr lang="tr-TR" b="1" dirty="0" err="1" smtClean="0"/>
              <a:t>ataryň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Ataýew</a:t>
            </a:r>
            <a:r>
              <a:rPr lang="tr-TR" b="1" dirty="0" smtClean="0"/>
              <a:t> olara </a:t>
            </a:r>
            <a:r>
              <a:rPr lang="tr-TR" b="1" dirty="0" err="1" smtClean="0"/>
              <a:t>kä</a:t>
            </a:r>
            <a:r>
              <a:rPr lang="tr-TR" b="1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gazet</a:t>
            </a:r>
            <a:r>
              <a:rPr lang="tr-TR" b="1" dirty="0" smtClean="0"/>
              <a:t> okap </a:t>
            </a:r>
            <a:r>
              <a:rPr lang="tr-TR" b="1" dirty="0" err="1" smtClean="0"/>
              <a:t>berýärdi</a:t>
            </a:r>
            <a:r>
              <a:rPr lang="tr-TR" b="1" dirty="0" smtClean="0"/>
              <a:t>, </a:t>
            </a:r>
            <a:r>
              <a:rPr lang="tr-TR" b="1" dirty="0" err="1" smtClean="0"/>
              <a:t>kä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kitap</a:t>
            </a:r>
            <a:r>
              <a:rPr lang="tr-TR" b="1" dirty="0" smtClean="0"/>
              <a:t> okap </a:t>
            </a:r>
            <a:r>
              <a:rPr lang="tr-TR" b="1" dirty="0" err="1" smtClean="0"/>
              <a:t>berýärdi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Gül </a:t>
            </a:r>
            <a:r>
              <a:rPr lang="tr-TR" b="1" dirty="0" err="1" smtClean="0"/>
              <a:t>ýokary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bilim</a:t>
            </a:r>
            <a:r>
              <a:rPr lang="tr-TR" b="1" dirty="0" smtClean="0"/>
              <a:t> aldy.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6.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419872" y="1772816"/>
            <a:ext cx="230345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WAGT</a:t>
            </a:r>
            <a:r>
              <a:rPr lang="tr-TR" b="1" dirty="0" smtClean="0"/>
              <a:t>-ORUN DÜŞÜM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27584" y="2204864"/>
            <a:ext cx="7344816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err="1" smtClean="0"/>
              <a:t>Wagt</a:t>
            </a:r>
            <a:r>
              <a:rPr lang="tr-TR" b="1" dirty="0" smtClean="0"/>
              <a:t>-orun düşüm, </a:t>
            </a:r>
          </a:p>
          <a:p>
            <a:pPr algn="just"/>
            <a:endParaRPr lang="tr-TR" dirty="0" smtClean="0"/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predmetiň</a:t>
            </a:r>
            <a:r>
              <a:rPr lang="tr-TR" b="1" dirty="0" smtClean="0"/>
              <a:t> </a:t>
            </a:r>
            <a:r>
              <a:rPr lang="tr-TR" b="1" dirty="0" err="1" smtClean="0"/>
              <a:t>ornuny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endParaRPr lang="tr-TR" b="1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gymyldy</a:t>
            </a:r>
            <a:r>
              <a:rPr lang="tr-TR" b="1" dirty="0" smtClean="0"/>
              <a:t>-</a:t>
            </a:r>
            <a:r>
              <a:rPr lang="tr-TR" b="1" dirty="0" err="1" smtClean="0"/>
              <a:t>hereketiň</a:t>
            </a:r>
            <a:r>
              <a:rPr lang="tr-TR" b="1" dirty="0" smtClean="0"/>
              <a:t> </a:t>
            </a:r>
            <a:r>
              <a:rPr lang="tr-TR" b="1" dirty="0" err="1" smtClean="0"/>
              <a:t>wagtyny</a:t>
            </a:r>
            <a:r>
              <a:rPr lang="tr-TR" b="1" dirty="0" smtClean="0"/>
              <a:t>,</a:t>
            </a:r>
          </a:p>
          <a:p>
            <a:pPr algn="just"/>
            <a:r>
              <a:rPr lang="tr-TR" b="1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ornuny</a:t>
            </a:r>
            <a:r>
              <a:rPr lang="tr-TR" b="1" dirty="0" smtClean="0"/>
              <a:t>, </a:t>
            </a:r>
          </a:p>
          <a:p>
            <a:pPr algn="just"/>
            <a:endParaRPr lang="tr-TR" b="1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ýagdaýyny</a:t>
            </a:r>
            <a:r>
              <a:rPr lang="tr-TR" b="1" dirty="0" smtClean="0"/>
              <a:t> </a:t>
            </a:r>
          </a:p>
          <a:p>
            <a:pPr algn="just"/>
            <a:endParaRPr lang="tr-TR" dirty="0" smtClean="0"/>
          </a:p>
          <a:p>
            <a:pPr algn="ctr"/>
            <a:r>
              <a:rPr lang="tr-TR" b="1" dirty="0" err="1" smtClean="0"/>
              <a:t>aňladýar</a:t>
            </a:r>
            <a:r>
              <a:rPr lang="tr-TR" b="1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6.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419872" y="1844824"/>
            <a:ext cx="230345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WAGT</a:t>
            </a:r>
            <a:r>
              <a:rPr lang="tr-TR" b="1" dirty="0" smtClean="0"/>
              <a:t>-ORUN DÜŞÜM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27584" y="2204864"/>
            <a:ext cx="7344816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err="1" smtClean="0"/>
              <a:t>Wagt</a:t>
            </a:r>
            <a:r>
              <a:rPr lang="tr-TR" b="1" dirty="0" smtClean="0"/>
              <a:t>-orun düşüm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kimde?, </a:t>
            </a:r>
          </a:p>
          <a:p>
            <a:pPr algn="just">
              <a:buFont typeface="Wingdings" pitchFamily="2" charset="2"/>
              <a:buChar char="v"/>
            </a:pPr>
            <a:endParaRPr lang="tr-TR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nämede</a:t>
            </a:r>
            <a:r>
              <a:rPr lang="tr-TR" b="1" dirty="0" smtClean="0">
                <a:solidFill>
                  <a:srgbClr val="FF0000"/>
                </a:solidFill>
              </a:rPr>
              <a:t>?, </a:t>
            </a:r>
          </a:p>
          <a:p>
            <a:pPr algn="just">
              <a:buFont typeface="Wingdings" pitchFamily="2" charset="2"/>
              <a:buChar char="v"/>
            </a:pPr>
            <a:endParaRPr lang="tr-TR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nirede</a:t>
            </a:r>
            <a:r>
              <a:rPr lang="tr-TR" b="1" dirty="0" smtClean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tr-TR" dirty="0" smtClean="0"/>
              <a:t> </a:t>
            </a:r>
            <a:r>
              <a:rPr lang="tr-TR" b="1" dirty="0" smtClean="0"/>
              <a:t>diýen </a:t>
            </a:r>
            <a:r>
              <a:rPr lang="tr-TR" b="1" dirty="0" err="1" smtClean="0"/>
              <a:t>soraglara</a:t>
            </a:r>
            <a:r>
              <a:rPr lang="tr-TR" b="1" dirty="0" smtClean="0"/>
              <a:t> </a:t>
            </a:r>
            <a:r>
              <a:rPr lang="tr-TR" b="1" dirty="0" err="1" smtClean="0"/>
              <a:t>jogap</a:t>
            </a:r>
            <a:r>
              <a:rPr lang="tr-TR" b="1" dirty="0" smtClean="0"/>
              <a:t> </a:t>
            </a:r>
            <a:r>
              <a:rPr lang="tr-TR" b="1" dirty="0" err="1" smtClean="0"/>
              <a:t>bolýar</a:t>
            </a:r>
            <a:r>
              <a:rPr lang="tr-TR" b="1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-da/-de,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nda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nde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tr-TR" b="1" dirty="0" err="1" smtClean="0"/>
              <a:t>goşulmasynyň</a:t>
            </a:r>
            <a:r>
              <a:rPr lang="tr-TR" b="1" dirty="0" smtClean="0"/>
              <a:t> </a:t>
            </a:r>
            <a:r>
              <a:rPr lang="tr-TR" b="1" dirty="0" err="1" smtClean="0"/>
              <a:t>kömegi</a:t>
            </a:r>
            <a:r>
              <a:rPr lang="tr-TR" b="1" dirty="0" smtClean="0"/>
              <a:t> bilen </a:t>
            </a:r>
            <a:r>
              <a:rPr lang="tr-TR" b="1" dirty="0" err="1" smtClean="0"/>
              <a:t>aňladylýar</a:t>
            </a:r>
            <a:r>
              <a:rPr lang="tr-TR" b="1" dirty="0" smtClean="0"/>
              <a:t>.</a:t>
            </a:r>
          </a:p>
          <a:p>
            <a:pPr algn="ctr"/>
            <a:r>
              <a:rPr lang="tr-TR" b="1" dirty="0" smtClean="0"/>
              <a:t> </a:t>
            </a:r>
            <a:endParaRPr lang="tr-TR" b="1" dirty="0"/>
          </a:p>
        </p:txBody>
      </p:sp>
      <p:sp>
        <p:nvSpPr>
          <p:cNvPr id="8" name="7 Aşağı Ok"/>
          <p:cNvSpPr/>
          <p:nvPr/>
        </p:nvSpPr>
        <p:spPr>
          <a:xfrm>
            <a:off x="4355976" y="2564904"/>
            <a:ext cx="216024" cy="129614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Aşağı Ok"/>
          <p:cNvSpPr/>
          <p:nvPr/>
        </p:nvSpPr>
        <p:spPr>
          <a:xfrm>
            <a:off x="4355976" y="4221088"/>
            <a:ext cx="216024" cy="79208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6.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419872" y="1844824"/>
            <a:ext cx="230345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WAGT</a:t>
            </a:r>
            <a:r>
              <a:rPr lang="tr-TR" b="1" dirty="0" smtClean="0"/>
              <a:t>-ORUN DÜŞÜM </a:t>
            </a:r>
            <a:endParaRPr lang="tr-TR" dirty="0"/>
          </a:p>
        </p:txBody>
      </p:sp>
      <p:sp>
        <p:nvSpPr>
          <p:cNvPr id="12" name="11 Dikdörtgen"/>
          <p:cNvSpPr/>
          <p:nvPr/>
        </p:nvSpPr>
        <p:spPr>
          <a:xfrm>
            <a:off x="971600" y="2276872"/>
            <a:ext cx="7200800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1.</a:t>
            </a:r>
            <a:r>
              <a:rPr lang="tr-TR" dirty="0" err="1" smtClean="0"/>
              <a:t>Goşulmanyň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-da/-de </a:t>
            </a:r>
            <a:r>
              <a:rPr lang="tr-TR" dirty="0" err="1" smtClean="0"/>
              <a:t>görnüşi</a:t>
            </a:r>
            <a:r>
              <a:rPr lang="tr-TR" dirty="0" smtClean="0"/>
              <a:t> çekimsize we </a:t>
            </a:r>
            <a:r>
              <a:rPr lang="tr-TR" dirty="0" err="1" smtClean="0"/>
              <a:t>çekimlä</a:t>
            </a:r>
            <a:r>
              <a:rPr lang="tr-TR" dirty="0" smtClean="0"/>
              <a:t> </a:t>
            </a:r>
            <a:r>
              <a:rPr lang="tr-TR" dirty="0" err="1" smtClean="0"/>
              <a:t>gutaran</a:t>
            </a:r>
            <a:r>
              <a:rPr lang="tr-TR" dirty="0" smtClean="0"/>
              <a:t> </a:t>
            </a:r>
            <a:r>
              <a:rPr lang="tr-TR" dirty="0" err="1" smtClean="0"/>
              <a:t>düýp</a:t>
            </a:r>
            <a:r>
              <a:rPr lang="tr-TR" dirty="0" smtClean="0"/>
              <a:t> sözlere </a:t>
            </a:r>
            <a:r>
              <a:rPr lang="tr-TR" dirty="0" err="1" smtClean="0"/>
              <a:t>goşulýar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Ata-</a:t>
            </a:r>
            <a:r>
              <a:rPr lang="tr-TR" dirty="0" err="1" smtClean="0"/>
              <a:t>enäniň</a:t>
            </a:r>
            <a:r>
              <a:rPr lang="tr-TR" dirty="0" smtClean="0"/>
              <a:t> </a:t>
            </a:r>
            <a:r>
              <a:rPr lang="tr-TR" dirty="0" err="1" smtClean="0"/>
              <a:t>göwni</a:t>
            </a:r>
            <a:r>
              <a:rPr lang="tr-TR" dirty="0" smtClean="0"/>
              <a:t> </a:t>
            </a:r>
            <a:r>
              <a:rPr lang="tr-TR" b="1" dirty="0" err="1" smtClean="0"/>
              <a:t>ogulda</a:t>
            </a:r>
            <a:r>
              <a:rPr lang="tr-TR" b="1" dirty="0" smtClean="0"/>
              <a:t>-</a:t>
            </a:r>
            <a:r>
              <a:rPr lang="tr-TR" b="1" dirty="0" err="1" smtClean="0"/>
              <a:t>gyzda</a:t>
            </a:r>
            <a:r>
              <a:rPr lang="tr-TR" dirty="0" smtClean="0"/>
              <a:t>, </a:t>
            </a:r>
            <a:r>
              <a:rPr lang="tr-TR" dirty="0" err="1" smtClean="0"/>
              <a:t>ogul</a:t>
            </a:r>
            <a:r>
              <a:rPr lang="tr-TR" dirty="0" smtClean="0"/>
              <a:t>-</a:t>
            </a:r>
            <a:r>
              <a:rPr lang="tr-TR" dirty="0" err="1" smtClean="0"/>
              <a:t>gyzyň</a:t>
            </a:r>
            <a:r>
              <a:rPr lang="tr-TR" dirty="0" smtClean="0"/>
              <a:t> </a:t>
            </a:r>
            <a:r>
              <a:rPr lang="tr-TR" dirty="0" err="1" smtClean="0"/>
              <a:t>göwni</a:t>
            </a:r>
            <a:r>
              <a:rPr lang="tr-TR" dirty="0" smtClean="0"/>
              <a:t> </a:t>
            </a:r>
            <a:r>
              <a:rPr lang="tr-TR" dirty="0" err="1" smtClean="0"/>
              <a:t>dag</a:t>
            </a:r>
            <a:r>
              <a:rPr lang="tr-TR" dirty="0" smtClean="0"/>
              <a:t> bilen </a:t>
            </a:r>
            <a:r>
              <a:rPr lang="tr-TR" b="1" dirty="0" smtClean="0"/>
              <a:t>düzde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Berdide</a:t>
            </a:r>
            <a:r>
              <a:rPr lang="tr-TR" dirty="0" smtClean="0"/>
              <a:t> şol kitap bar.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2.</a:t>
            </a: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nda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nde</a:t>
            </a:r>
            <a:r>
              <a:rPr lang="tr-TR" dirty="0" smtClean="0"/>
              <a:t> </a:t>
            </a:r>
            <a:r>
              <a:rPr lang="tr-TR" dirty="0" err="1" smtClean="0"/>
              <a:t>görnüşinde</a:t>
            </a:r>
            <a:r>
              <a:rPr lang="tr-TR" dirty="0" smtClean="0"/>
              <a:t> </a:t>
            </a:r>
            <a:r>
              <a:rPr lang="tr-TR" dirty="0" err="1" smtClean="0"/>
              <a:t>wagt</a:t>
            </a:r>
            <a:r>
              <a:rPr lang="tr-TR" dirty="0" smtClean="0"/>
              <a:t>-orun </a:t>
            </a:r>
            <a:r>
              <a:rPr lang="tr-TR" dirty="0" err="1" smtClean="0"/>
              <a:t>düşümiň</a:t>
            </a:r>
            <a:r>
              <a:rPr lang="tr-TR" dirty="0" smtClean="0"/>
              <a:t> </a:t>
            </a:r>
            <a:r>
              <a:rPr lang="tr-TR" dirty="0" err="1" smtClean="0"/>
              <a:t>goşulmasy</a:t>
            </a:r>
            <a:r>
              <a:rPr lang="tr-TR" dirty="0" smtClean="0"/>
              <a:t> III </a:t>
            </a:r>
            <a:r>
              <a:rPr lang="tr-TR" dirty="0" err="1" smtClean="0"/>
              <a:t>şahs</a:t>
            </a:r>
            <a:r>
              <a:rPr lang="tr-TR" dirty="0" smtClean="0"/>
              <a:t> </a:t>
            </a:r>
            <a:r>
              <a:rPr lang="tr-TR" dirty="0" err="1" smtClean="0"/>
              <a:t>degişlilik</a:t>
            </a:r>
            <a:r>
              <a:rPr lang="tr-TR" dirty="0" smtClean="0"/>
              <a:t> </a:t>
            </a:r>
            <a:r>
              <a:rPr lang="tr-TR" dirty="0" err="1" smtClean="0"/>
              <a:t>goşulmasyny</a:t>
            </a:r>
            <a:r>
              <a:rPr lang="tr-TR" dirty="0" smtClean="0"/>
              <a:t> kabul eden atlara </a:t>
            </a:r>
            <a:r>
              <a:rPr lang="tr-TR" dirty="0" err="1" smtClean="0"/>
              <a:t>goşulýar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Köllerinde</a:t>
            </a:r>
            <a:r>
              <a:rPr lang="tr-TR" b="1" dirty="0" smtClean="0"/>
              <a:t> gördüm </a:t>
            </a:r>
            <a:r>
              <a:rPr lang="tr-TR" b="1" dirty="0" err="1" smtClean="0"/>
              <a:t>guba</a:t>
            </a:r>
            <a:r>
              <a:rPr lang="tr-TR" b="1" dirty="0" smtClean="0"/>
              <a:t> </a:t>
            </a:r>
            <a:r>
              <a:rPr lang="tr-TR" b="1" dirty="0" err="1" smtClean="0"/>
              <a:t>gazlaryn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obasynda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sanynda</a:t>
            </a:r>
            <a:r>
              <a:rPr lang="tr-TR" b="1" dirty="0" smtClean="0"/>
              <a:t>,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 </a:t>
            </a:r>
            <a:r>
              <a:rPr lang="tr-TR" b="1" dirty="0" err="1" smtClean="0"/>
              <a:t>düýbünde</a:t>
            </a:r>
            <a:r>
              <a:rPr lang="tr-TR" b="1" dirty="0" smtClean="0"/>
              <a:t>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6.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419872" y="1844824"/>
            <a:ext cx="230345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WAGT</a:t>
            </a:r>
            <a:r>
              <a:rPr lang="tr-TR" b="1" dirty="0" smtClean="0"/>
              <a:t>-ORUN DÜŞÜM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043608" y="2492896"/>
            <a:ext cx="7128792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dirty="0" smtClean="0"/>
          </a:p>
          <a:p>
            <a:pPr marL="342900" indent="-342900" algn="just"/>
            <a:r>
              <a:rPr lang="tr-TR" b="1" dirty="0" smtClean="0"/>
              <a:t>1.</a:t>
            </a:r>
            <a:r>
              <a:rPr lang="tr-TR" b="1" dirty="0" err="1" smtClean="0"/>
              <a:t>Zadyň</a:t>
            </a:r>
            <a:r>
              <a:rPr lang="tr-TR" b="1" dirty="0" smtClean="0"/>
              <a:t> we </a:t>
            </a:r>
            <a:r>
              <a:rPr lang="tr-TR" b="1" dirty="0" err="1" smtClean="0"/>
              <a:t>düşünjäniň</a:t>
            </a:r>
            <a:r>
              <a:rPr lang="tr-TR" b="1" dirty="0" smtClean="0"/>
              <a:t> </a:t>
            </a:r>
            <a:r>
              <a:rPr lang="tr-TR" b="1" dirty="0" err="1" smtClean="0"/>
              <a:t>bolýan</a:t>
            </a:r>
            <a:r>
              <a:rPr lang="tr-TR" b="1" dirty="0" smtClean="0"/>
              <a:t>, </a:t>
            </a:r>
            <a:r>
              <a:rPr lang="tr-TR" b="1" dirty="0" err="1" smtClean="0"/>
              <a:t>gymyldy</a:t>
            </a:r>
            <a:r>
              <a:rPr lang="tr-TR" b="1" dirty="0" smtClean="0"/>
              <a:t>-</a:t>
            </a:r>
            <a:r>
              <a:rPr lang="tr-TR" b="1" dirty="0" err="1" smtClean="0"/>
              <a:t>hereketiň</a:t>
            </a:r>
            <a:r>
              <a:rPr lang="tr-TR" b="1" dirty="0" smtClean="0"/>
              <a:t> </a:t>
            </a:r>
            <a:r>
              <a:rPr lang="tr-TR" b="1" dirty="0" err="1" smtClean="0"/>
              <a:t>bolup</a:t>
            </a:r>
            <a:r>
              <a:rPr lang="tr-TR" b="1" dirty="0" smtClean="0"/>
              <a:t> </a:t>
            </a:r>
            <a:r>
              <a:rPr lang="tr-TR" b="1" dirty="0" err="1" smtClean="0"/>
              <a:t>geçýän</a:t>
            </a:r>
            <a:endParaRPr lang="tr-TR" b="1" dirty="0" smtClean="0"/>
          </a:p>
          <a:p>
            <a:pPr marL="342900" indent="-342900" algn="just"/>
            <a:r>
              <a:rPr lang="tr-TR" b="1" dirty="0" smtClean="0"/>
              <a:t> 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ornuny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görkezýär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we </a:t>
            </a:r>
          </a:p>
          <a:p>
            <a:pPr marL="342900" indent="-342900" algn="just"/>
            <a:endParaRPr lang="tr-TR" dirty="0" smtClean="0"/>
          </a:p>
          <a:p>
            <a:pPr marL="342900" indent="-342900"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nirede</a:t>
            </a:r>
            <a:r>
              <a:rPr lang="tr-TR" b="1" dirty="0" smtClean="0">
                <a:solidFill>
                  <a:srgbClr val="FF0000"/>
                </a:solidFill>
              </a:rPr>
              <a:t>? diýen </a:t>
            </a:r>
            <a:r>
              <a:rPr lang="tr-TR" b="1" dirty="0" err="1" smtClean="0">
                <a:solidFill>
                  <a:srgbClr val="FF0000"/>
                </a:solidFill>
              </a:rPr>
              <a:t>soraga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jogap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bolýar</a:t>
            </a:r>
            <a:r>
              <a:rPr lang="tr-TR" dirty="0" smtClean="0"/>
              <a:t>. </a:t>
            </a:r>
          </a:p>
          <a:p>
            <a:pPr marL="342900" indent="-342900" algn="just"/>
            <a:endParaRPr lang="tr-TR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dirty="0" smtClean="0"/>
              <a:t>Obada</a:t>
            </a:r>
            <a:r>
              <a:rPr lang="tr-TR" dirty="0" smtClean="0"/>
              <a:t> adam </a:t>
            </a:r>
            <a:r>
              <a:rPr lang="tr-TR" dirty="0" err="1" smtClean="0"/>
              <a:t>galmady</a:t>
            </a:r>
            <a:r>
              <a:rPr lang="tr-TR" dirty="0" smtClean="0"/>
              <a:t>. 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tr-TR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dirty="0" err="1" smtClean="0"/>
              <a:t>Dabara</a:t>
            </a:r>
            <a:r>
              <a:rPr lang="tr-TR" dirty="0" smtClean="0"/>
              <a:t> uly</a:t>
            </a:r>
            <a:r>
              <a:rPr lang="tr-TR" b="1" dirty="0" smtClean="0"/>
              <a:t> </a:t>
            </a:r>
            <a:r>
              <a:rPr lang="tr-TR" b="1" dirty="0" err="1" smtClean="0"/>
              <a:t>zalda</a:t>
            </a:r>
            <a:r>
              <a:rPr lang="tr-TR" b="1" dirty="0" smtClean="0"/>
              <a:t> </a:t>
            </a:r>
            <a:r>
              <a:rPr lang="tr-TR" dirty="0" smtClean="0"/>
              <a:t>bolar. </a:t>
            </a:r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699792" y="1392759"/>
            <a:ext cx="3780420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/>
              <a:t>Bahar Dönemi </a:t>
            </a:r>
            <a:r>
              <a:rPr lang="tr-TR" b="1" dirty="0" smtClean="0"/>
              <a:t>/ Yüksek Lisans Dersi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231740" y="4365104"/>
            <a:ext cx="4464496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/>
              <a:t>Ders Adı:  Türkmen Türkçesi Grameri II</a:t>
            </a:r>
          </a:p>
        </p:txBody>
      </p:sp>
      <p:sp>
        <p:nvSpPr>
          <p:cNvPr id="8" name="Dikdörtgen 7"/>
          <p:cNvSpPr/>
          <p:nvPr/>
        </p:nvSpPr>
        <p:spPr>
          <a:xfrm>
            <a:off x="3275856" y="3068960"/>
            <a:ext cx="2376264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/>
              <a:t>Ders Kodu:  04015116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124744"/>
            <a:ext cx="1225402" cy="14021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6.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419872" y="1844824"/>
            <a:ext cx="230345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WAGT</a:t>
            </a:r>
            <a:r>
              <a:rPr lang="tr-TR" b="1" dirty="0" smtClean="0"/>
              <a:t>-ORUN DÜŞÜM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971600" y="2276872"/>
            <a:ext cx="6696744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2. </a:t>
            </a:r>
            <a:r>
              <a:rPr lang="tr-TR" b="1" dirty="0" err="1" smtClean="0">
                <a:solidFill>
                  <a:srgbClr val="FF0000"/>
                </a:solidFill>
              </a:rPr>
              <a:t>Hereketiň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ornuny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bildirýär</a:t>
            </a:r>
            <a:r>
              <a:rPr lang="tr-TR" b="1" dirty="0" smtClean="0">
                <a:solidFill>
                  <a:srgbClr val="FF0000"/>
                </a:solidFill>
              </a:rPr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Daşarda</a:t>
            </a:r>
            <a:r>
              <a:rPr lang="tr-TR" b="1" dirty="0" smtClean="0"/>
              <a:t> </a:t>
            </a:r>
            <a:r>
              <a:rPr lang="tr-TR" dirty="0" smtClean="0"/>
              <a:t>ot </a:t>
            </a:r>
            <a:r>
              <a:rPr lang="tr-TR" dirty="0" err="1" smtClean="0"/>
              <a:t>ýakdylar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Oba </a:t>
            </a:r>
            <a:r>
              <a:rPr lang="tr-TR" b="1" dirty="0" err="1" smtClean="0"/>
              <a:t>arasynda</a:t>
            </a:r>
            <a:r>
              <a:rPr lang="tr-TR" dirty="0" smtClean="0"/>
              <a:t> gezer </a:t>
            </a:r>
            <a:r>
              <a:rPr lang="tr-TR" dirty="0" err="1" smtClean="0"/>
              <a:t>ýörerdi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Ol </a:t>
            </a:r>
            <a:r>
              <a:rPr lang="tr-TR" b="1" dirty="0" err="1" smtClean="0"/>
              <a:t>duralgada</a:t>
            </a:r>
            <a:r>
              <a:rPr lang="tr-TR" dirty="0" smtClean="0"/>
              <a:t> </a:t>
            </a:r>
            <a:r>
              <a:rPr lang="tr-TR" dirty="0" err="1" smtClean="0"/>
              <a:t>garaşdy</a:t>
            </a:r>
            <a:r>
              <a:rPr lang="tr-TR" dirty="0" smtClean="0"/>
              <a:t>. </a:t>
            </a:r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3. </a:t>
            </a:r>
            <a:r>
              <a:rPr lang="tr-TR" b="1" dirty="0" err="1" smtClean="0">
                <a:solidFill>
                  <a:srgbClr val="FF0000"/>
                </a:solidFill>
              </a:rPr>
              <a:t>Zadyň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düşünjäniň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ýerini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aňladýar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Akyl </a:t>
            </a:r>
            <a:r>
              <a:rPr lang="tr-TR" b="1" dirty="0" err="1" smtClean="0"/>
              <a:t>ýaşda</a:t>
            </a:r>
            <a:r>
              <a:rPr lang="tr-TR" dirty="0" smtClean="0"/>
              <a:t> bolmaz, </a:t>
            </a:r>
            <a:r>
              <a:rPr lang="tr-TR" b="1" dirty="0" smtClean="0"/>
              <a:t>başda</a:t>
            </a:r>
            <a:r>
              <a:rPr lang="tr-TR" dirty="0" smtClean="0"/>
              <a:t> bolar. </a:t>
            </a:r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4. </a:t>
            </a:r>
            <a:r>
              <a:rPr lang="tr-TR" b="1" dirty="0" err="1" smtClean="0">
                <a:solidFill>
                  <a:srgbClr val="FF0000"/>
                </a:solidFill>
              </a:rPr>
              <a:t>Guralyny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aňladýar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Ol </a:t>
            </a:r>
            <a:r>
              <a:rPr lang="tr-TR" b="1" dirty="0" err="1" smtClean="0"/>
              <a:t>gyjakda</a:t>
            </a:r>
            <a:r>
              <a:rPr lang="tr-TR" dirty="0" smtClean="0"/>
              <a:t> saz </a:t>
            </a:r>
            <a:r>
              <a:rPr lang="tr-TR" dirty="0" err="1" smtClean="0"/>
              <a:t>çalmagy</a:t>
            </a:r>
            <a:r>
              <a:rPr lang="tr-TR" dirty="0" smtClean="0"/>
              <a:t> </a:t>
            </a:r>
            <a:r>
              <a:rPr lang="tr-TR" dirty="0" err="1" smtClean="0"/>
              <a:t>öwrendi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dutarda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terezide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radioda</a:t>
            </a:r>
            <a:r>
              <a:rPr lang="tr-TR" b="1" dirty="0" smtClean="0"/>
              <a:t>;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6.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419872" y="1844824"/>
            <a:ext cx="230345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WAGT</a:t>
            </a:r>
            <a:r>
              <a:rPr lang="tr-TR" b="1" dirty="0" smtClean="0"/>
              <a:t>-ORUN DÜŞÜM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187624" y="2420888"/>
            <a:ext cx="7056784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5. </a:t>
            </a:r>
            <a:r>
              <a:rPr lang="tr-TR" b="1" dirty="0" err="1" smtClean="0">
                <a:solidFill>
                  <a:srgbClr val="FF0000"/>
                </a:solidFill>
              </a:rPr>
              <a:t>Wagtyny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aňladýar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</a:p>
          <a:p>
            <a:pPr algn="just"/>
            <a:endParaRPr lang="tr-TR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Zelili </a:t>
            </a:r>
            <a:r>
              <a:rPr lang="tr-TR" dirty="0" err="1" smtClean="0"/>
              <a:t>XIX</a:t>
            </a:r>
            <a:r>
              <a:rPr lang="tr-TR" dirty="0" smtClean="0"/>
              <a:t> </a:t>
            </a:r>
            <a:r>
              <a:rPr lang="tr-TR" b="1" dirty="0" err="1" smtClean="0"/>
              <a:t>asyrda</a:t>
            </a:r>
            <a:r>
              <a:rPr lang="tr-TR" dirty="0" smtClean="0"/>
              <a:t> </a:t>
            </a:r>
            <a:r>
              <a:rPr lang="tr-TR" dirty="0" err="1" smtClean="0"/>
              <a:t>ýaşapdyr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Aýda</a:t>
            </a:r>
            <a:r>
              <a:rPr lang="tr-TR" b="1" dirty="0" smtClean="0"/>
              <a:t> </a:t>
            </a:r>
            <a:r>
              <a:rPr lang="tr-TR" dirty="0" smtClean="0"/>
              <a:t>gelseň, </a:t>
            </a:r>
            <a:r>
              <a:rPr lang="tr-TR" dirty="0" err="1" smtClean="0"/>
              <a:t>aýak</a:t>
            </a:r>
            <a:r>
              <a:rPr lang="tr-TR" dirty="0" smtClean="0"/>
              <a:t> </a:t>
            </a:r>
            <a:r>
              <a:rPr lang="tr-TR" dirty="0" err="1" smtClean="0"/>
              <a:t>iýersiň</a:t>
            </a:r>
            <a:r>
              <a:rPr lang="tr-TR" dirty="0" smtClean="0"/>
              <a:t>, </a:t>
            </a:r>
            <a:r>
              <a:rPr lang="tr-TR" b="1" dirty="0" smtClean="0"/>
              <a:t>günde</a:t>
            </a:r>
            <a:r>
              <a:rPr lang="tr-TR" dirty="0" smtClean="0"/>
              <a:t> gelseň, taýak </a:t>
            </a:r>
            <a:r>
              <a:rPr lang="tr-TR" dirty="0" err="1" smtClean="0"/>
              <a:t>iýersiň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Sagat </a:t>
            </a:r>
            <a:r>
              <a:rPr lang="tr-TR" b="1" dirty="0" err="1" smtClean="0"/>
              <a:t>üçde</a:t>
            </a:r>
            <a:r>
              <a:rPr lang="tr-TR" dirty="0" smtClean="0"/>
              <a:t> </a:t>
            </a:r>
            <a:r>
              <a:rPr lang="tr-TR" dirty="0" err="1" smtClean="0"/>
              <a:t>ýygnak</a:t>
            </a:r>
            <a:r>
              <a:rPr lang="tr-TR" dirty="0" smtClean="0"/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Bu </a:t>
            </a:r>
            <a:r>
              <a:rPr lang="tr-TR" dirty="0" err="1" smtClean="0"/>
              <a:t>manysynda</a:t>
            </a:r>
            <a:r>
              <a:rPr lang="tr-TR" dirty="0" smtClean="0"/>
              <a:t> </a:t>
            </a:r>
            <a:r>
              <a:rPr lang="tr-TR" dirty="0" err="1" smtClean="0"/>
              <a:t>ýeňiş</a:t>
            </a:r>
            <a:r>
              <a:rPr lang="tr-TR" dirty="0" smtClean="0"/>
              <a:t> </a:t>
            </a:r>
            <a:r>
              <a:rPr lang="tr-TR" dirty="0" err="1" smtClean="0"/>
              <a:t>düşümdäki</a:t>
            </a:r>
            <a:r>
              <a:rPr lang="tr-TR" dirty="0" smtClean="0"/>
              <a:t> söz </a:t>
            </a:r>
            <a:r>
              <a:rPr lang="tr-TR" b="1" dirty="0" err="1" smtClean="0">
                <a:solidFill>
                  <a:srgbClr val="FF0000"/>
                </a:solidFill>
              </a:rPr>
              <a:t>haçan</a:t>
            </a:r>
            <a:r>
              <a:rPr lang="tr-TR" b="1" dirty="0" smtClean="0">
                <a:solidFill>
                  <a:srgbClr val="FF0000"/>
                </a:solidFill>
              </a:rPr>
              <a:t>?</a:t>
            </a:r>
            <a:r>
              <a:rPr lang="tr-TR" dirty="0" smtClean="0"/>
              <a:t> diýen </a:t>
            </a:r>
            <a:r>
              <a:rPr lang="tr-TR" dirty="0" err="1" smtClean="0"/>
              <a:t>soraga</a:t>
            </a:r>
            <a:r>
              <a:rPr lang="tr-TR" dirty="0" smtClean="0"/>
              <a:t> </a:t>
            </a:r>
            <a:r>
              <a:rPr lang="tr-TR" dirty="0" err="1" smtClean="0"/>
              <a:t>jogap</a:t>
            </a:r>
            <a:r>
              <a:rPr lang="tr-TR" dirty="0" smtClean="0"/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6.</a:t>
            </a:r>
            <a:r>
              <a:rPr lang="tr-TR" dirty="0" err="1" smtClean="0"/>
              <a:t>Käbir</a:t>
            </a:r>
            <a:r>
              <a:rPr lang="tr-TR" dirty="0" smtClean="0"/>
              <a:t> </a:t>
            </a:r>
            <a:r>
              <a:rPr lang="tr-TR" dirty="0" err="1" smtClean="0"/>
              <a:t>wagt</a:t>
            </a:r>
            <a:r>
              <a:rPr lang="tr-TR" dirty="0" smtClean="0"/>
              <a:t>-orun </a:t>
            </a:r>
            <a:r>
              <a:rPr lang="tr-TR" dirty="0" err="1" smtClean="0"/>
              <a:t>düşümdäki</a:t>
            </a:r>
            <a:r>
              <a:rPr lang="tr-TR" dirty="0" smtClean="0"/>
              <a:t> atlar, </a:t>
            </a:r>
            <a:r>
              <a:rPr lang="tr-TR" dirty="0" err="1" smtClean="0"/>
              <a:t>many</a:t>
            </a:r>
            <a:r>
              <a:rPr lang="tr-TR" dirty="0" smtClean="0"/>
              <a:t> </a:t>
            </a:r>
            <a:r>
              <a:rPr lang="tr-TR" dirty="0" err="1" smtClean="0"/>
              <a:t>taýdan</a:t>
            </a:r>
            <a:r>
              <a:rPr lang="tr-TR" dirty="0" smtClean="0"/>
              <a:t> </a:t>
            </a:r>
            <a:r>
              <a:rPr lang="tr-TR" dirty="0" err="1" smtClean="0"/>
              <a:t>giňişlik</a:t>
            </a:r>
            <a:r>
              <a:rPr lang="tr-TR" dirty="0" smtClean="0"/>
              <a:t>–</a:t>
            </a:r>
            <a:r>
              <a:rPr lang="tr-TR" dirty="0" err="1" smtClean="0"/>
              <a:t>wagt</a:t>
            </a:r>
            <a:r>
              <a:rPr lang="tr-TR" dirty="0" smtClean="0"/>
              <a:t> </a:t>
            </a:r>
            <a:r>
              <a:rPr lang="tr-TR" dirty="0" err="1" smtClean="0"/>
              <a:t>gatnaşygyny</a:t>
            </a:r>
            <a:r>
              <a:rPr lang="tr-TR" dirty="0" smtClean="0"/>
              <a:t> </a:t>
            </a:r>
            <a:r>
              <a:rPr lang="tr-TR" dirty="0" err="1" smtClean="0"/>
              <a:t>aňladýar</a:t>
            </a:r>
            <a:r>
              <a:rPr lang="tr-TR" dirty="0" smtClean="0"/>
              <a:t> we </a:t>
            </a:r>
            <a:r>
              <a:rPr lang="tr-TR" b="1" dirty="0" err="1" smtClean="0">
                <a:solidFill>
                  <a:srgbClr val="FF0000"/>
                </a:solidFill>
              </a:rPr>
              <a:t>haçan</a:t>
            </a:r>
            <a:r>
              <a:rPr lang="tr-TR" b="1" dirty="0" smtClean="0">
                <a:solidFill>
                  <a:srgbClr val="FF0000"/>
                </a:solidFill>
              </a:rPr>
              <a:t>?, </a:t>
            </a:r>
            <a:r>
              <a:rPr lang="tr-TR" b="1" dirty="0" err="1" smtClean="0">
                <a:solidFill>
                  <a:srgbClr val="FF0000"/>
                </a:solidFill>
              </a:rPr>
              <a:t>nirede</a:t>
            </a:r>
            <a:r>
              <a:rPr lang="tr-TR" b="1" dirty="0" smtClean="0">
                <a:solidFill>
                  <a:srgbClr val="FF0000"/>
                </a:solidFill>
              </a:rPr>
              <a:t>? </a:t>
            </a:r>
            <a:r>
              <a:rPr lang="tr-TR" dirty="0" smtClean="0"/>
              <a:t>diýen </a:t>
            </a:r>
            <a:r>
              <a:rPr lang="tr-TR" dirty="0" err="1" smtClean="0"/>
              <a:t>soraglara</a:t>
            </a:r>
            <a:r>
              <a:rPr lang="tr-TR" dirty="0" smtClean="0"/>
              <a:t> </a:t>
            </a:r>
            <a:r>
              <a:rPr lang="tr-TR" dirty="0" err="1" smtClean="0"/>
              <a:t>jogap</a:t>
            </a:r>
            <a:r>
              <a:rPr lang="tr-TR" dirty="0" smtClean="0"/>
              <a:t> </a:t>
            </a:r>
            <a:r>
              <a:rPr lang="tr-TR" dirty="0" err="1" smtClean="0"/>
              <a:t>bolýarlar</a:t>
            </a:r>
            <a:r>
              <a:rPr lang="tr-TR" dirty="0" smtClean="0"/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Goç</a:t>
            </a:r>
            <a:r>
              <a:rPr lang="tr-TR" b="1" dirty="0" smtClean="0"/>
              <a:t> </a:t>
            </a:r>
            <a:r>
              <a:rPr lang="tr-TR" b="1" dirty="0" err="1" smtClean="0"/>
              <a:t>ýigitler</a:t>
            </a:r>
            <a:r>
              <a:rPr lang="tr-TR" b="1" dirty="0" smtClean="0"/>
              <a:t> </a:t>
            </a:r>
            <a:r>
              <a:rPr lang="tr-TR" b="1" dirty="0" err="1" smtClean="0"/>
              <a:t>meýdanynda</a:t>
            </a:r>
            <a:r>
              <a:rPr lang="tr-TR" b="1" dirty="0" smtClean="0"/>
              <a:t> bellidir.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Edebinde, </a:t>
            </a:r>
            <a:r>
              <a:rPr lang="tr-TR" b="1" dirty="0" err="1" smtClean="0"/>
              <a:t>ekramynda</a:t>
            </a:r>
            <a:r>
              <a:rPr lang="tr-TR" b="1" dirty="0" smtClean="0"/>
              <a:t> bellidir.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6.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491880" y="1772816"/>
            <a:ext cx="1696105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ÇYKYŞ</a:t>
            </a:r>
            <a:r>
              <a:rPr lang="tr-TR" b="1" dirty="0" smtClean="0"/>
              <a:t> DÜŞÜM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99592" y="2276872"/>
            <a:ext cx="7344816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/>
              <a:t>Çykyş</a:t>
            </a:r>
            <a:r>
              <a:rPr lang="tr-TR" b="1" dirty="0" smtClean="0"/>
              <a:t> düşüm </a:t>
            </a:r>
          </a:p>
          <a:p>
            <a:pPr algn="just">
              <a:buFont typeface="Wingdings" pitchFamily="2" charset="2"/>
              <a:buChar char="v"/>
            </a:pPr>
            <a:r>
              <a:rPr lang="tr-TR" dirty="0" smtClean="0">
                <a:solidFill>
                  <a:srgbClr val="FF0000"/>
                </a:solidFill>
              </a:rPr>
              <a:t>-</a:t>
            </a:r>
            <a:r>
              <a:rPr lang="tr-TR" b="1" dirty="0" smtClean="0">
                <a:solidFill>
                  <a:srgbClr val="FF0000"/>
                </a:solidFill>
              </a:rPr>
              <a:t>dan/-den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ndan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nden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goşulmalary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arkaly</a:t>
            </a:r>
            <a:r>
              <a:rPr lang="tr-TR" dirty="0" smtClean="0"/>
              <a:t> </a:t>
            </a:r>
            <a:r>
              <a:rPr lang="tr-TR" dirty="0" err="1" smtClean="0"/>
              <a:t>ýasalýar</a:t>
            </a:r>
            <a:r>
              <a:rPr lang="tr-TR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goşulan</a:t>
            </a:r>
            <a:r>
              <a:rPr lang="tr-TR" b="1" dirty="0" smtClean="0"/>
              <a:t> </a:t>
            </a:r>
            <a:r>
              <a:rPr lang="tr-TR" b="1" dirty="0" err="1" smtClean="0"/>
              <a:t>sözüni</a:t>
            </a:r>
            <a:r>
              <a:rPr lang="tr-TR" b="1" dirty="0" smtClean="0"/>
              <a:t> işliklere </a:t>
            </a:r>
            <a:r>
              <a:rPr lang="tr-TR" b="1" dirty="0" err="1" smtClean="0"/>
              <a:t>baglaýar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-</a:t>
            </a:r>
            <a:r>
              <a:rPr lang="tr-TR" b="1" dirty="0" smtClean="0"/>
              <a:t>dan/-den </a:t>
            </a:r>
            <a:r>
              <a:rPr lang="tr-TR" b="1" dirty="0" err="1" smtClean="0"/>
              <a:t>goşulmasy</a:t>
            </a:r>
            <a:r>
              <a:rPr lang="tr-TR" b="1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çekimlä</a:t>
            </a:r>
            <a:r>
              <a:rPr lang="tr-TR" b="1" dirty="0" smtClean="0">
                <a:solidFill>
                  <a:srgbClr val="FF0000"/>
                </a:solidFill>
              </a:rPr>
              <a:t> we çekimsize </a:t>
            </a:r>
            <a:r>
              <a:rPr lang="tr-TR" dirty="0" err="1" smtClean="0"/>
              <a:t>gutaran</a:t>
            </a:r>
            <a:r>
              <a:rPr lang="tr-TR" dirty="0" smtClean="0"/>
              <a:t> </a:t>
            </a:r>
            <a:r>
              <a:rPr lang="tr-TR" dirty="0" err="1" smtClean="0"/>
              <a:t>düýp</a:t>
            </a:r>
            <a:r>
              <a:rPr lang="tr-TR" dirty="0" smtClean="0"/>
              <a:t> sözlere </a:t>
            </a:r>
            <a:r>
              <a:rPr lang="tr-TR" dirty="0" err="1" smtClean="0"/>
              <a:t>goşulýar</a:t>
            </a:r>
            <a:r>
              <a:rPr lang="tr-TR" dirty="0" smtClean="0"/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goşgudan</a:t>
            </a:r>
            <a:r>
              <a:rPr lang="tr-TR" b="1" dirty="0" smtClean="0"/>
              <a:t>, </a:t>
            </a:r>
            <a:r>
              <a:rPr lang="tr-TR" b="1" dirty="0" err="1" smtClean="0"/>
              <a:t>gazaldan</a:t>
            </a:r>
            <a:r>
              <a:rPr lang="tr-TR" b="1" dirty="0" smtClean="0"/>
              <a:t>, </a:t>
            </a:r>
            <a:r>
              <a:rPr lang="tr-TR" b="1" dirty="0" err="1" smtClean="0"/>
              <a:t>ýoldan</a:t>
            </a:r>
            <a:r>
              <a:rPr lang="tr-TR" b="1" dirty="0" smtClean="0"/>
              <a:t>, </a:t>
            </a:r>
            <a:r>
              <a:rPr lang="tr-TR" b="1" dirty="0" err="1" smtClean="0"/>
              <a:t>Nowaýydan</a:t>
            </a:r>
            <a:r>
              <a:rPr lang="tr-TR" b="1" dirty="0" smtClean="0"/>
              <a:t>, </a:t>
            </a:r>
            <a:r>
              <a:rPr lang="tr-TR" b="1" dirty="0" err="1" smtClean="0"/>
              <a:t>ýürekden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ndan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nden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goşulmasy</a:t>
            </a:r>
            <a:r>
              <a:rPr lang="tr-TR" dirty="0" smtClean="0"/>
              <a:t> III </a:t>
            </a:r>
            <a:r>
              <a:rPr lang="tr-TR" dirty="0" err="1" smtClean="0"/>
              <a:t>şahs</a:t>
            </a:r>
            <a:r>
              <a:rPr lang="tr-TR" dirty="0" smtClean="0"/>
              <a:t> </a:t>
            </a:r>
            <a:r>
              <a:rPr lang="tr-TR" dirty="0" err="1" smtClean="0"/>
              <a:t>degişlilik</a:t>
            </a:r>
            <a:r>
              <a:rPr lang="tr-TR" dirty="0" smtClean="0"/>
              <a:t> </a:t>
            </a:r>
            <a:r>
              <a:rPr lang="tr-TR" dirty="0" err="1" smtClean="0"/>
              <a:t>goşulmasyny</a:t>
            </a:r>
            <a:r>
              <a:rPr lang="tr-TR" dirty="0" smtClean="0"/>
              <a:t> kabul edip </a:t>
            </a:r>
            <a:r>
              <a:rPr lang="tr-TR" dirty="0" err="1" smtClean="0"/>
              <a:t>üýtgän</a:t>
            </a:r>
            <a:r>
              <a:rPr lang="tr-TR" dirty="0" smtClean="0"/>
              <a:t> sözlere </a:t>
            </a:r>
            <a:r>
              <a:rPr lang="tr-TR" dirty="0" err="1" smtClean="0"/>
              <a:t>goşulýar</a:t>
            </a:r>
            <a:r>
              <a:rPr lang="tr-TR" dirty="0" smtClean="0"/>
              <a:t>: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ýüreginden</a:t>
            </a:r>
            <a:r>
              <a:rPr lang="tr-TR" b="1" dirty="0" smtClean="0"/>
              <a:t>, sözünden, </a:t>
            </a:r>
            <a:r>
              <a:rPr lang="tr-TR" b="1" dirty="0" err="1" smtClean="0"/>
              <a:t>sazyndan</a:t>
            </a:r>
            <a:r>
              <a:rPr lang="tr-TR" b="1" dirty="0" smtClean="0"/>
              <a:t>, topundan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6.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491880" y="1772816"/>
            <a:ext cx="1696105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ÇYKYŞ</a:t>
            </a:r>
            <a:r>
              <a:rPr lang="tr-TR" b="1" dirty="0" smtClean="0"/>
              <a:t> DÜŞÜM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971600" y="2551837"/>
            <a:ext cx="7272808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Bu </a:t>
            </a:r>
            <a:r>
              <a:rPr lang="tr-TR" dirty="0" err="1" smtClean="0"/>
              <a:t>goşulma</a:t>
            </a:r>
            <a:r>
              <a:rPr lang="tr-TR" dirty="0" smtClean="0"/>
              <a:t> islendik </a:t>
            </a:r>
            <a:r>
              <a:rPr lang="tr-TR" dirty="0" err="1" smtClean="0"/>
              <a:t>asyl</a:t>
            </a:r>
            <a:r>
              <a:rPr lang="tr-TR" dirty="0" smtClean="0"/>
              <a:t> we </a:t>
            </a:r>
            <a:r>
              <a:rPr lang="tr-TR" dirty="0" err="1" smtClean="0"/>
              <a:t>ýasama</a:t>
            </a:r>
            <a:r>
              <a:rPr lang="tr-TR" dirty="0" smtClean="0"/>
              <a:t> atlara, atlaşan sözlere, üç şahsyň islendik biriniň </a:t>
            </a:r>
            <a:r>
              <a:rPr lang="tr-TR" dirty="0" err="1" smtClean="0"/>
              <a:t>goşulmalaryny</a:t>
            </a:r>
            <a:r>
              <a:rPr lang="tr-TR" dirty="0" smtClean="0"/>
              <a:t> kabul eden birlik we </a:t>
            </a:r>
            <a:r>
              <a:rPr lang="tr-TR" dirty="0" err="1" smtClean="0"/>
              <a:t>köplük</a:t>
            </a:r>
            <a:r>
              <a:rPr lang="tr-TR" dirty="0" smtClean="0"/>
              <a:t> </a:t>
            </a:r>
            <a:r>
              <a:rPr lang="tr-TR" dirty="0" err="1" smtClean="0"/>
              <a:t>sandaky</a:t>
            </a:r>
            <a:r>
              <a:rPr lang="tr-TR" dirty="0" smtClean="0"/>
              <a:t> atlara </a:t>
            </a:r>
            <a:r>
              <a:rPr lang="tr-TR" dirty="0" err="1" smtClean="0"/>
              <a:t>goşulýar</a:t>
            </a:r>
            <a:r>
              <a:rPr lang="tr-TR" dirty="0" smtClean="0"/>
              <a:t> hem-de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b="1" dirty="0" smtClean="0"/>
              <a:t>kimden?, </a:t>
            </a:r>
          </a:p>
          <a:p>
            <a:pPr algn="just">
              <a:buFont typeface="Wingdings" pitchFamily="2" charset="2"/>
              <a:buChar char="v"/>
            </a:pPr>
            <a:endParaRPr lang="tr-TR" b="1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nämeden</a:t>
            </a:r>
            <a:r>
              <a:rPr lang="tr-TR" b="1" dirty="0" smtClean="0"/>
              <a:t>?, </a:t>
            </a:r>
          </a:p>
          <a:p>
            <a:pPr algn="just">
              <a:buFont typeface="Wingdings" pitchFamily="2" charset="2"/>
              <a:buChar char="v"/>
            </a:pPr>
            <a:endParaRPr lang="tr-TR" b="1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nireden</a:t>
            </a:r>
            <a:r>
              <a:rPr lang="tr-TR" b="1" dirty="0" smtClean="0"/>
              <a:t>?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diýen </a:t>
            </a:r>
            <a:r>
              <a:rPr lang="tr-TR" dirty="0" err="1" smtClean="0"/>
              <a:t>soraglara</a:t>
            </a:r>
            <a:r>
              <a:rPr lang="tr-TR" dirty="0" smtClean="0"/>
              <a:t> </a:t>
            </a:r>
            <a:r>
              <a:rPr lang="tr-TR" dirty="0" err="1" smtClean="0"/>
              <a:t>jogap</a:t>
            </a:r>
            <a:r>
              <a:rPr lang="tr-TR" dirty="0" smtClean="0"/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6.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491880" y="1772816"/>
            <a:ext cx="1696105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ÇYKYŞ</a:t>
            </a:r>
            <a:r>
              <a:rPr lang="tr-TR" b="1" dirty="0" smtClean="0"/>
              <a:t> DÜŞÜM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043608" y="2551837"/>
            <a:ext cx="7128792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</a:rPr>
              <a:t>Gymyldynyň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başlanýan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ýerini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  <a:r>
              <a:rPr lang="tr-TR" b="1" dirty="0" err="1" smtClean="0">
                <a:solidFill>
                  <a:srgbClr val="FF0000"/>
                </a:solidFill>
              </a:rPr>
              <a:t>nokadyny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aňladýarlar</a:t>
            </a:r>
            <a:r>
              <a:rPr lang="tr-TR" dirty="0" smtClean="0"/>
              <a:t>: </a:t>
            </a:r>
          </a:p>
          <a:p>
            <a:endParaRPr lang="tr-TR" dirty="0" smtClean="0"/>
          </a:p>
          <a:p>
            <a:pPr>
              <a:buFont typeface="Wingdings" pitchFamily="2" charset="2"/>
              <a:buChar char="ü"/>
            </a:pPr>
            <a:r>
              <a:rPr lang="tr-TR" b="1" dirty="0" err="1" smtClean="0"/>
              <a:t>Okuwdan</a:t>
            </a:r>
            <a:r>
              <a:rPr lang="tr-TR" b="1" dirty="0" smtClean="0"/>
              <a:t> </a:t>
            </a:r>
            <a:r>
              <a:rPr lang="tr-TR" b="1" dirty="0" err="1" smtClean="0"/>
              <a:t>gaýtdym</a:t>
            </a:r>
            <a:r>
              <a:rPr lang="tr-TR" b="1" dirty="0" smtClean="0"/>
              <a:t>. </a:t>
            </a:r>
          </a:p>
          <a:p>
            <a:pPr>
              <a:buFont typeface="Wingdings" pitchFamily="2" charset="2"/>
              <a:buChar char="ü"/>
            </a:pPr>
            <a:r>
              <a:rPr lang="tr-TR" b="1" dirty="0" err="1" smtClean="0"/>
              <a:t>Sarahsdan</a:t>
            </a:r>
            <a:r>
              <a:rPr lang="tr-TR" b="1" dirty="0" smtClean="0"/>
              <a:t> geldim. </a:t>
            </a:r>
          </a:p>
          <a:p>
            <a:pPr>
              <a:buFont typeface="Wingdings" pitchFamily="2" charset="2"/>
              <a:buChar char="ü"/>
            </a:pPr>
            <a:endParaRPr lang="tr-TR" dirty="0" smtClean="0"/>
          </a:p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Gymyldynyň</a:t>
            </a:r>
            <a:r>
              <a:rPr lang="tr-TR" b="1" dirty="0" smtClean="0">
                <a:solidFill>
                  <a:srgbClr val="FF0000"/>
                </a:solidFill>
              </a:rPr>
              <a:t> ýüze </a:t>
            </a:r>
            <a:r>
              <a:rPr lang="tr-TR" b="1" dirty="0" err="1" smtClean="0">
                <a:solidFill>
                  <a:srgbClr val="FF0000"/>
                </a:solidFill>
              </a:rPr>
              <a:t>çykýan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ornuny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aňladýar</a:t>
            </a:r>
            <a:r>
              <a:rPr lang="tr-TR" b="1" dirty="0" smtClean="0">
                <a:solidFill>
                  <a:srgbClr val="FF0000"/>
                </a:solidFill>
              </a:rPr>
              <a:t>: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Goşaryndan</a:t>
            </a:r>
            <a:r>
              <a:rPr lang="tr-TR" b="1" dirty="0" smtClean="0"/>
              <a:t> </a:t>
            </a:r>
            <a:r>
              <a:rPr lang="tr-TR" b="1" dirty="0" err="1" smtClean="0"/>
              <a:t>tutdy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Elinden aldy.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Diwardan</a:t>
            </a:r>
            <a:r>
              <a:rPr lang="tr-TR" b="1" dirty="0" smtClean="0"/>
              <a:t> </a:t>
            </a:r>
            <a:r>
              <a:rPr lang="tr-TR" b="1" dirty="0" err="1" smtClean="0"/>
              <a:t>ýapyşdy</a:t>
            </a:r>
            <a:r>
              <a:rPr lang="tr-TR" b="1" dirty="0" smtClean="0"/>
              <a:t>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6.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491880" y="1772816"/>
            <a:ext cx="1696105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ÇYKYŞ</a:t>
            </a:r>
            <a:r>
              <a:rPr lang="tr-TR" b="1" dirty="0" smtClean="0"/>
              <a:t> DÜŞÜM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99592" y="2348880"/>
            <a:ext cx="7344816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Deňeşdirmegi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aňladýar</a:t>
            </a:r>
            <a:r>
              <a:rPr lang="tr-TR" b="1" dirty="0" smtClean="0">
                <a:solidFill>
                  <a:srgbClr val="FF0000"/>
                </a:solidFill>
              </a:rPr>
              <a:t>: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Atdan</a:t>
            </a:r>
            <a:r>
              <a:rPr lang="tr-TR" b="1" dirty="0" smtClean="0"/>
              <a:t> </a:t>
            </a:r>
            <a:r>
              <a:rPr lang="tr-TR" b="1" dirty="0" err="1" smtClean="0"/>
              <a:t>beýik</a:t>
            </a:r>
            <a:r>
              <a:rPr lang="tr-TR" b="1" dirty="0" smtClean="0"/>
              <a:t>, </a:t>
            </a:r>
            <a:r>
              <a:rPr lang="tr-TR" b="1" dirty="0" err="1" smtClean="0"/>
              <a:t>itden</a:t>
            </a:r>
            <a:r>
              <a:rPr lang="tr-TR" b="1" dirty="0" smtClean="0"/>
              <a:t> pes.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Ötden</a:t>
            </a:r>
            <a:r>
              <a:rPr lang="tr-TR" b="1" dirty="0" smtClean="0"/>
              <a:t> ajy, baldan süýji, </a:t>
            </a:r>
            <a:r>
              <a:rPr lang="tr-TR" b="1" dirty="0" err="1" smtClean="0"/>
              <a:t>öýden</a:t>
            </a:r>
            <a:r>
              <a:rPr lang="tr-TR" b="1" dirty="0" smtClean="0"/>
              <a:t> uly, </a:t>
            </a:r>
            <a:r>
              <a:rPr lang="tr-TR" b="1" dirty="0" err="1" smtClean="0"/>
              <a:t>ýumurtgadan</a:t>
            </a:r>
            <a:r>
              <a:rPr lang="tr-TR" b="1" dirty="0" smtClean="0"/>
              <a:t> </a:t>
            </a:r>
            <a:r>
              <a:rPr lang="tr-TR" b="1" dirty="0" err="1" smtClean="0"/>
              <a:t>kiçi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Depe</a:t>
            </a:r>
            <a:r>
              <a:rPr lang="tr-TR" b="1" dirty="0" smtClean="0"/>
              <a:t>-</a:t>
            </a:r>
            <a:r>
              <a:rPr lang="tr-TR" b="1" dirty="0" err="1" smtClean="0"/>
              <a:t>depeden</a:t>
            </a:r>
            <a:r>
              <a:rPr lang="tr-TR" b="1" dirty="0" smtClean="0"/>
              <a:t> </a:t>
            </a:r>
            <a:r>
              <a:rPr lang="tr-TR" b="1" dirty="0" err="1" smtClean="0"/>
              <a:t>beýik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Baldan bala süýji.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Predmetiň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nämeden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edilendigini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aňladýar</a:t>
            </a:r>
            <a:r>
              <a:rPr lang="tr-TR" b="1" dirty="0" smtClean="0">
                <a:solidFill>
                  <a:srgbClr val="FF0000"/>
                </a:solidFill>
              </a:rPr>
              <a:t>: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Ýüňden</a:t>
            </a:r>
            <a:r>
              <a:rPr lang="tr-TR" b="1" dirty="0" smtClean="0"/>
              <a:t> ellik,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bugdaýdan</a:t>
            </a:r>
            <a:r>
              <a:rPr lang="tr-TR" b="1" dirty="0" smtClean="0"/>
              <a:t> </a:t>
            </a:r>
            <a:r>
              <a:rPr lang="tr-TR" b="1" dirty="0" err="1" smtClean="0"/>
              <a:t>ýarma</a:t>
            </a:r>
            <a:r>
              <a:rPr lang="tr-TR" b="1" dirty="0" smtClean="0"/>
              <a:t>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124744"/>
            <a:ext cx="5040560" cy="458587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sz="1600" dirty="0" smtClean="0"/>
              <a:t>1</a:t>
            </a:r>
            <a:r>
              <a:rPr lang="tr-TR" sz="1600" dirty="0"/>
              <a:t>. Hafta	Ad ve ad yapımı</a:t>
            </a:r>
          </a:p>
          <a:p>
            <a:r>
              <a:rPr lang="tr-TR" sz="1600" dirty="0"/>
              <a:t>2. Hafta	Çokluk kategorisi</a:t>
            </a:r>
          </a:p>
          <a:p>
            <a:r>
              <a:rPr lang="tr-TR" sz="1600" dirty="0"/>
              <a:t>3. Hafta	İyelik kategorisi</a:t>
            </a:r>
          </a:p>
          <a:p>
            <a:r>
              <a:rPr lang="tr-TR" sz="1600" dirty="0"/>
              <a:t>4. Hafta	Durum kategorisi</a:t>
            </a:r>
          </a:p>
          <a:p>
            <a:r>
              <a:rPr lang="tr-TR" sz="1600" dirty="0"/>
              <a:t>5. Hafta	Bildirme kategorisi</a:t>
            </a:r>
          </a:p>
          <a:p>
            <a:r>
              <a:rPr lang="tr-TR" sz="1600" dirty="0"/>
              <a:t>6. Hafta	Zamirler</a:t>
            </a:r>
          </a:p>
          <a:p>
            <a:r>
              <a:rPr lang="tr-TR" sz="1600" dirty="0"/>
              <a:t>7. Hafta	Sıfatlar</a:t>
            </a:r>
          </a:p>
          <a:p>
            <a:r>
              <a:rPr lang="tr-TR" sz="1600" dirty="0"/>
              <a:t>8. Hafta	Ara sınav</a:t>
            </a:r>
          </a:p>
          <a:p>
            <a:r>
              <a:rPr lang="tr-TR" sz="1600" dirty="0"/>
              <a:t>9. Hafta	Sayılar ve </a:t>
            </a:r>
            <a:r>
              <a:rPr lang="tr-TR" sz="1600" dirty="0" err="1"/>
              <a:t>numeratifler</a:t>
            </a:r>
            <a:endParaRPr lang="tr-TR" sz="1600" dirty="0"/>
          </a:p>
          <a:p>
            <a:r>
              <a:rPr lang="tr-TR" sz="1600" dirty="0"/>
              <a:t>10. Hafta	Zarflar</a:t>
            </a:r>
          </a:p>
          <a:p>
            <a:r>
              <a:rPr lang="tr-TR" sz="1600" dirty="0"/>
              <a:t>11. Hafta	Edatlar, parçacıklar, </a:t>
            </a:r>
            <a:r>
              <a:rPr lang="tr-TR" sz="1600" dirty="0" err="1"/>
              <a:t>modal</a:t>
            </a:r>
            <a:r>
              <a:rPr lang="tr-TR" sz="1600" dirty="0"/>
              <a:t> sözcükler</a:t>
            </a:r>
          </a:p>
          <a:p>
            <a:r>
              <a:rPr lang="tr-TR" sz="1600" dirty="0"/>
              <a:t>12. Hafta	Fiil ve fiil yapımı</a:t>
            </a:r>
          </a:p>
          <a:p>
            <a:r>
              <a:rPr lang="tr-TR" sz="1600" dirty="0"/>
              <a:t>13. Hafta	Kişi, zaman, görünüş, kılınış</a:t>
            </a:r>
          </a:p>
          <a:p>
            <a:r>
              <a:rPr lang="tr-TR" sz="1600" dirty="0"/>
              <a:t>14. Hafta	Tasarlama kipleri</a:t>
            </a:r>
          </a:p>
          <a:p>
            <a:r>
              <a:rPr lang="tr-TR" sz="1600" dirty="0"/>
              <a:t>15. Hafta	Ünlemler</a:t>
            </a:r>
          </a:p>
          <a:p>
            <a:r>
              <a:rPr lang="tr-TR" sz="1600" dirty="0"/>
              <a:t>16. Hafta	Sınav</a:t>
            </a:r>
          </a:p>
        </p:txBody>
      </p:sp>
    </p:spTree>
    <p:extLst>
      <p:ext uri="{BB962C8B-B14F-4D97-AF65-F5344CB8AC3E}">
        <p14:creationId xmlns:p14="http://schemas.microsoft.com/office/powerpoint/2010/main" val="3827983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6.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635896" y="1844824"/>
            <a:ext cx="180020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tr-TR" b="1" dirty="0" err="1" smtClean="0"/>
              <a:t>ÝEŇIŞ</a:t>
            </a:r>
            <a:r>
              <a:rPr lang="tr-TR" b="1" dirty="0" smtClean="0"/>
              <a:t> DÜŞÜM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971600" y="2276872"/>
            <a:ext cx="7200800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Ýeňiş</a:t>
            </a:r>
            <a:r>
              <a:rPr lang="tr-TR" dirty="0" smtClean="0"/>
              <a:t> düşüm sözlemiň </a:t>
            </a:r>
            <a:r>
              <a:rPr lang="tr-TR" dirty="0" err="1" smtClean="0"/>
              <a:t>işlikden</a:t>
            </a:r>
            <a:r>
              <a:rPr lang="tr-TR" dirty="0" smtClean="0"/>
              <a:t> bolan </a:t>
            </a:r>
            <a:r>
              <a:rPr lang="tr-TR" dirty="0" err="1" smtClean="0"/>
              <a:t>habaryndan</a:t>
            </a:r>
            <a:r>
              <a:rPr lang="tr-TR" dirty="0" smtClean="0"/>
              <a:t> </a:t>
            </a:r>
            <a:r>
              <a:rPr lang="tr-TR" dirty="0" err="1" smtClean="0"/>
              <a:t>aňladylýan</a:t>
            </a:r>
            <a:r>
              <a:rPr lang="tr-TR" dirty="0" smtClean="0"/>
              <a:t> </a:t>
            </a:r>
            <a:r>
              <a:rPr lang="tr-TR" dirty="0" err="1" smtClean="0"/>
              <a:t>hereketiň</a:t>
            </a:r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b="1" dirty="0" err="1" smtClean="0"/>
              <a:t>obýektini</a:t>
            </a:r>
            <a:r>
              <a:rPr lang="tr-TR" b="1" dirty="0" smtClean="0"/>
              <a:t> </a:t>
            </a:r>
            <a:r>
              <a:rPr lang="tr-TR" b="1" dirty="0" err="1" smtClean="0"/>
              <a:t>görkezýän</a:t>
            </a:r>
            <a:r>
              <a:rPr lang="tr-TR" b="1" dirty="0" smtClean="0"/>
              <a:t> düşüm </a:t>
            </a:r>
            <a:r>
              <a:rPr lang="tr-TR" b="1" dirty="0" err="1" smtClean="0"/>
              <a:t>bolup</a:t>
            </a:r>
            <a:r>
              <a:rPr lang="tr-TR" b="1" dirty="0" smtClean="0"/>
              <a:t>, işiň netijesini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 </a:t>
            </a:r>
            <a:r>
              <a:rPr lang="tr-TR" b="1" dirty="0" err="1" smtClean="0"/>
              <a:t>geçirýän</a:t>
            </a:r>
            <a:r>
              <a:rPr lang="tr-TR" b="1" dirty="0" smtClean="0"/>
              <a:t> işliklere</a:t>
            </a:r>
            <a:r>
              <a:rPr lang="tr-TR" dirty="0" smtClean="0"/>
              <a:t> </a:t>
            </a:r>
            <a:r>
              <a:rPr lang="tr-TR" dirty="0" err="1" smtClean="0"/>
              <a:t>baglaýar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Muňa</a:t>
            </a:r>
            <a:r>
              <a:rPr lang="tr-TR" dirty="0" smtClean="0"/>
              <a:t> </a:t>
            </a:r>
            <a:r>
              <a:rPr lang="tr-TR" dirty="0" err="1" smtClean="0"/>
              <a:t>ýeňiş</a:t>
            </a:r>
            <a:r>
              <a:rPr lang="tr-TR" dirty="0" smtClean="0"/>
              <a:t> düşüm </a:t>
            </a:r>
            <a:r>
              <a:rPr lang="tr-TR" dirty="0" err="1" smtClean="0"/>
              <a:t>diýilse</a:t>
            </a:r>
            <a:r>
              <a:rPr lang="tr-TR" dirty="0" smtClean="0"/>
              <a:t>-de, onuň ady </a:t>
            </a:r>
            <a:r>
              <a:rPr lang="tr-TR" dirty="0" err="1" smtClean="0"/>
              <a:t>mazmunyna</a:t>
            </a:r>
            <a:r>
              <a:rPr lang="tr-TR" dirty="0" smtClean="0"/>
              <a:t> </a:t>
            </a:r>
            <a:r>
              <a:rPr lang="tr-TR" dirty="0" err="1" smtClean="0"/>
              <a:t>laýyk</a:t>
            </a:r>
            <a:r>
              <a:rPr lang="tr-TR" dirty="0" smtClean="0"/>
              <a:t> </a:t>
            </a:r>
            <a:r>
              <a:rPr lang="tr-TR" dirty="0" err="1" smtClean="0"/>
              <a:t>gelmeýär</a:t>
            </a:r>
            <a:r>
              <a:rPr lang="tr-TR" dirty="0" smtClean="0"/>
              <a:t>. </a:t>
            </a:r>
            <a:r>
              <a:rPr lang="tr-TR" dirty="0" err="1" smtClean="0"/>
              <a:t>Beýleki</a:t>
            </a:r>
            <a:r>
              <a:rPr lang="tr-TR" dirty="0" smtClean="0"/>
              <a:t> düşümleriň ady </a:t>
            </a:r>
            <a:r>
              <a:rPr lang="tr-TR" dirty="0" err="1" smtClean="0"/>
              <a:t>mazmunyna</a:t>
            </a:r>
            <a:r>
              <a:rPr lang="tr-TR" dirty="0" smtClean="0"/>
              <a:t> </a:t>
            </a:r>
            <a:r>
              <a:rPr lang="tr-TR" dirty="0" err="1" smtClean="0"/>
              <a:t>gabat</a:t>
            </a:r>
            <a:r>
              <a:rPr lang="tr-TR" dirty="0" smtClean="0"/>
              <a:t> </a:t>
            </a:r>
            <a:r>
              <a:rPr lang="tr-TR" dirty="0" err="1" smtClean="0"/>
              <a:t>gelýär</a:t>
            </a:r>
            <a:r>
              <a:rPr lang="tr-TR" dirty="0" smtClean="0"/>
              <a:t>. Şu düşüm </a:t>
            </a:r>
            <a:r>
              <a:rPr lang="tr-TR" dirty="0" err="1" smtClean="0"/>
              <a:t>rus</a:t>
            </a:r>
            <a:r>
              <a:rPr lang="tr-TR" dirty="0" smtClean="0"/>
              <a:t> dilinden </a:t>
            </a:r>
            <a:r>
              <a:rPr lang="tr-TR" dirty="0" err="1" smtClean="0"/>
              <a:t>terjime</a:t>
            </a:r>
            <a:r>
              <a:rPr lang="tr-TR" dirty="0" smtClean="0"/>
              <a:t> edilip, </a:t>
            </a:r>
            <a:r>
              <a:rPr lang="tr-TR" dirty="0" err="1" smtClean="0"/>
              <a:t>tötänden</a:t>
            </a:r>
            <a:r>
              <a:rPr lang="tr-TR" dirty="0" smtClean="0"/>
              <a:t> </a:t>
            </a:r>
            <a:r>
              <a:rPr lang="tr-TR" dirty="0" err="1" smtClean="0"/>
              <a:t>dakylan</a:t>
            </a:r>
            <a:r>
              <a:rPr lang="tr-TR" dirty="0" smtClean="0"/>
              <a:t> at </a:t>
            </a:r>
            <a:r>
              <a:rPr lang="tr-TR" dirty="0" err="1" smtClean="0"/>
              <a:t>alypdyr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Ýeňiş</a:t>
            </a:r>
            <a:r>
              <a:rPr lang="tr-TR" dirty="0" smtClean="0"/>
              <a:t> düşüm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kimi?,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nämäni</a:t>
            </a:r>
            <a:r>
              <a:rPr lang="tr-TR" b="1" dirty="0" smtClean="0"/>
              <a:t>?,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niräni</a:t>
            </a:r>
            <a:r>
              <a:rPr lang="tr-TR" b="1" dirty="0" smtClean="0"/>
              <a:t>? </a:t>
            </a:r>
          </a:p>
          <a:p>
            <a:pPr algn="just"/>
            <a:r>
              <a:rPr lang="tr-TR" dirty="0" smtClean="0"/>
              <a:t>diýen </a:t>
            </a:r>
            <a:r>
              <a:rPr lang="tr-TR" dirty="0" err="1" smtClean="0"/>
              <a:t>soraglara</a:t>
            </a:r>
            <a:r>
              <a:rPr lang="tr-TR" dirty="0" smtClean="0"/>
              <a:t> </a:t>
            </a:r>
            <a:r>
              <a:rPr lang="tr-TR" dirty="0" err="1" smtClean="0"/>
              <a:t>jogap</a:t>
            </a:r>
            <a:r>
              <a:rPr lang="tr-TR" dirty="0" smtClean="0"/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6.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483768" y="1844824"/>
            <a:ext cx="402764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ÝEŇIŞ</a:t>
            </a:r>
            <a:r>
              <a:rPr lang="tr-TR" b="1" dirty="0" smtClean="0"/>
              <a:t> </a:t>
            </a:r>
            <a:r>
              <a:rPr lang="tr-TR" b="1" dirty="0" err="1" smtClean="0"/>
              <a:t>DÜŞÜMIŇ</a:t>
            </a:r>
            <a:r>
              <a:rPr lang="tr-TR" b="1" dirty="0" smtClean="0"/>
              <a:t> </a:t>
            </a:r>
            <a:r>
              <a:rPr lang="tr-TR" b="1" dirty="0" err="1" smtClean="0"/>
              <a:t>GOŞULMALY</a:t>
            </a:r>
            <a:r>
              <a:rPr lang="tr-TR" b="1" dirty="0" smtClean="0"/>
              <a:t> </a:t>
            </a:r>
            <a:r>
              <a:rPr lang="tr-TR" b="1" dirty="0" err="1" smtClean="0"/>
              <a:t>GÖRNÜŞI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971600" y="2276872"/>
            <a:ext cx="7200800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sz="2200" b="1" dirty="0" smtClean="0"/>
              <a:t>Türkmen dilinde </a:t>
            </a:r>
            <a:r>
              <a:rPr lang="tr-TR" sz="2200" b="1" dirty="0" err="1" smtClean="0"/>
              <a:t>ýeňiş</a:t>
            </a:r>
            <a:r>
              <a:rPr lang="tr-TR" sz="2200" b="1" dirty="0" smtClean="0"/>
              <a:t> </a:t>
            </a:r>
            <a:r>
              <a:rPr lang="tr-TR" sz="2200" b="1" dirty="0" err="1" smtClean="0"/>
              <a:t>düşümiň</a:t>
            </a:r>
            <a:r>
              <a:rPr lang="tr-TR" sz="2200" b="1" dirty="0" smtClean="0"/>
              <a:t> </a:t>
            </a:r>
            <a:r>
              <a:rPr lang="tr-TR" sz="2200" b="1" dirty="0" err="1" smtClean="0"/>
              <a:t>goşulmasy</a:t>
            </a:r>
            <a:r>
              <a:rPr lang="tr-TR" sz="2200" b="1" dirty="0" smtClean="0"/>
              <a:t> </a:t>
            </a:r>
            <a:r>
              <a:rPr lang="tr-TR" sz="2200" b="1" dirty="0" err="1" smtClean="0"/>
              <a:t>hökmünde</a:t>
            </a:r>
            <a:endParaRPr lang="tr-TR" sz="2200" b="1" dirty="0" smtClean="0"/>
          </a:p>
          <a:p>
            <a:pPr algn="just">
              <a:buFont typeface="Wingdings" pitchFamily="2" charset="2"/>
              <a:buChar char="v"/>
            </a:pPr>
            <a:r>
              <a:rPr lang="tr-TR" sz="2200" b="1" dirty="0" smtClean="0">
                <a:solidFill>
                  <a:srgbClr val="FF0000"/>
                </a:solidFill>
              </a:rPr>
              <a:t>-y</a:t>
            </a:r>
          </a:p>
          <a:p>
            <a:pPr algn="just">
              <a:buFont typeface="Wingdings" pitchFamily="2" charset="2"/>
              <a:buChar char="v"/>
            </a:pPr>
            <a:endParaRPr lang="tr-TR" sz="2200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tr-TR" sz="2200" b="1" dirty="0" smtClean="0">
                <a:solidFill>
                  <a:srgbClr val="FF0000"/>
                </a:solidFill>
              </a:rPr>
              <a:t>-i</a:t>
            </a:r>
          </a:p>
          <a:p>
            <a:pPr algn="just">
              <a:buFont typeface="Wingdings" pitchFamily="2" charset="2"/>
              <a:buChar char="v"/>
            </a:pPr>
            <a:endParaRPr lang="tr-TR" sz="2200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tr-TR" sz="2200" b="1" dirty="0" smtClean="0">
                <a:solidFill>
                  <a:srgbClr val="FF0000"/>
                </a:solidFill>
              </a:rPr>
              <a:t>-</a:t>
            </a:r>
            <a:r>
              <a:rPr lang="tr-TR" sz="2200" b="1" dirty="0" err="1" smtClean="0">
                <a:solidFill>
                  <a:srgbClr val="FF0000"/>
                </a:solidFill>
              </a:rPr>
              <a:t>ny</a:t>
            </a:r>
            <a:endParaRPr lang="tr-TR" sz="2200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tr-TR" sz="2200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tr-TR" sz="2200" b="1" dirty="0" smtClean="0">
                <a:solidFill>
                  <a:srgbClr val="FF0000"/>
                </a:solidFill>
              </a:rPr>
              <a:t>-</a:t>
            </a:r>
            <a:r>
              <a:rPr lang="tr-TR" sz="2200" b="1" dirty="0" err="1" smtClean="0">
                <a:solidFill>
                  <a:srgbClr val="FF0000"/>
                </a:solidFill>
              </a:rPr>
              <a:t>ni</a:t>
            </a:r>
            <a:r>
              <a:rPr lang="tr-TR" sz="2200" b="1" dirty="0" smtClean="0">
                <a:solidFill>
                  <a:srgbClr val="FF0000"/>
                </a:solidFill>
              </a:rPr>
              <a:t>                         </a:t>
            </a:r>
            <a:endParaRPr lang="tr-TR" sz="2200" b="1" dirty="0" smtClean="0"/>
          </a:p>
          <a:p>
            <a:pPr algn="ctr"/>
            <a:r>
              <a:rPr lang="tr-TR" sz="2200" b="1" dirty="0" err="1" smtClean="0"/>
              <a:t>goşulmalary</a:t>
            </a:r>
            <a:r>
              <a:rPr lang="tr-TR" sz="2200" b="1" dirty="0" smtClean="0"/>
              <a:t> </a:t>
            </a:r>
            <a:r>
              <a:rPr lang="tr-TR" sz="2200" b="1" dirty="0" err="1" smtClean="0"/>
              <a:t>bellenilýär</a:t>
            </a:r>
            <a:r>
              <a:rPr lang="tr-TR" sz="2200" b="1" dirty="0" smtClean="0"/>
              <a:t>. </a:t>
            </a:r>
            <a:endParaRPr lang="tr-TR" sz="2200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6.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483768" y="1844824"/>
            <a:ext cx="402764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ÝEŇIŞ</a:t>
            </a:r>
            <a:r>
              <a:rPr lang="tr-TR" b="1" dirty="0" smtClean="0"/>
              <a:t> </a:t>
            </a:r>
            <a:r>
              <a:rPr lang="tr-TR" b="1" dirty="0" err="1" smtClean="0"/>
              <a:t>DÜŞÜMIŇ</a:t>
            </a:r>
            <a:r>
              <a:rPr lang="tr-TR" b="1" dirty="0" smtClean="0"/>
              <a:t> </a:t>
            </a:r>
            <a:r>
              <a:rPr lang="tr-TR" b="1" dirty="0" err="1" smtClean="0"/>
              <a:t>GOŞULMALY</a:t>
            </a:r>
            <a:r>
              <a:rPr lang="tr-TR" b="1" dirty="0" smtClean="0"/>
              <a:t> </a:t>
            </a:r>
            <a:r>
              <a:rPr lang="tr-TR" b="1" dirty="0" err="1" smtClean="0"/>
              <a:t>GÖRNÜŞI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115616" y="2492896"/>
            <a:ext cx="6768752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342900" indent="-342900" algn="ctr"/>
            <a:r>
              <a:rPr lang="tr-TR" b="1" dirty="0" smtClean="0"/>
              <a:t>1.</a:t>
            </a:r>
            <a:r>
              <a:rPr lang="tr-TR" b="1" dirty="0" err="1" smtClean="0"/>
              <a:t>Ýeňiş</a:t>
            </a:r>
            <a:r>
              <a:rPr lang="tr-TR" b="1" dirty="0" smtClean="0"/>
              <a:t> </a:t>
            </a:r>
            <a:r>
              <a:rPr lang="tr-TR" b="1" dirty="0" err="1" smtClean="0"/>
              <a:t>düşümiň</a:t>
            </a:r>
            <a:r>
              <a:rPr lang="tr-TR" b="1" dirty="0" smtClean="0"/>
              <a:t> </a:t>
            </a:r>
          </a:p>
          <a:p>
            <a:pPr marL="342900" indent="-342900" algn="just"/>
            <a:endParaRPr lang="tr-TR" dirty="0" smtClean="0"/>
          </a:p>
          <a:p>
            <a:pPr marL="342900" indent="-342900"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-y/-i </a:t>
            </a:r>
            <a:r>
              <a:rPr lang="tr-TR" b="1" dirty="0" err="1" smtClean="0">
                <a:solidFill>
                  <a:srgbClr val="FF0000"/>
                </a:solidFill>
              </a:rPr>
              <a:t>goşulmasy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soňy</a:t>
            </a:r>
            <a:r>
              <a:rPr lang="tr-TR" b="1" dirty="0" smtClean="0">
                <a:solidFill>
                  <a:srgbClr val="FF0000"/>
                </a:solidFill>
              </a:rPr>
              <a:t> çekimsiz seslere </a:t>
            </a:r>
            <a:r>
              <a:rPr lang="tr-TR" b="1" dirty="0" err="1" smtClean="0">
                <a:solidFill>
                  <a:srgbClr val="FF0000"/>
                </a:solidFill>
              </a:rPr>
              <a:t>gutaran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marL="342900" indent="-342900" algn="just"/>
            <a:endParaRPr lang="tr-TR" dirty="0" smtClean="0"/>
          </a:p>
          <a:p>
            <a:pPr marL="342900" indent="-342900" algn="ctr"/>
            <a:r>
              <a:rPr lang="tr-TR" b="1" dirty="0" smtClean="0"/>
              <a:t>atlara </a:t>
            </a:r>
            <a:r>
              <a:rPr lang="tr-TR" b="1" dirty="0" err="1" smtClean="0"/>
              <a:t>goşulýar</a:t>
            </a:r>
            <a:r>
              <a:rPr lang="tr-TR" b="1" dirty="0" smtClean="0"/>
              <a:t>. </a:t>
            </a:r>
          </a:p>
          <a:p>
            <a:pPr marL="342900" indent="-342900" algn="just"/>
            <a:endParaRPr lang="tr-TR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dirty="0" err="1" smtClean="0"/>
              <a:t>Jereni</a:t>
            </a:r>
            <a:r>
              <a:rPr lang="tr-TR" b="1" dirty="0" smtClean="0"/>
              <a:t> gör,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dirty="0" err="1" smtClean="0"/>
              <a:t>gazany</a:t>
            </a:r>
            <a:r>
              <a:rPr lang="tr-TR" b="1" dirty="0" smtClean="0"/>
              <a:t> </a:t>
            </a:r>
            <a:r>
              <a:rPr lang="tr-TR" b="1" dirty="0" err="1" smtClean="0"/>
              <a:t>ýuw</a:t>
            </a:r>
            <a:r>
              <a:rPr lang="tr-TR" b="1" dirty="0" smtClean="0"/>
              <a:t>,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dirty="0" err="1" smtClean="0"/>
              <a:t>kitaby</a:t>
            </a:r>
            <a:r>
              <a:rPr lang="tr-TR" b="1" dirty="0" smtClean="0"/>
              <a:t> </a:t>
            </a:r>
            <a:r>
              <a:rPr lang="tr-TR" b="1" dirty="0" err="1" smtClean="0"/>
              <a:t>aldym</a:t>
            </a:r>
            <a:r>
              <a:rPr lang="tr-TR" b="1" dirty="0" smtClean="0"/>
              <a:t>. </a:t>
            </a:r>
          </a:p>
          <a:p>
            <a:pPr marL="342900" indent="-342900" algn="just"/>
            <a:endParaRPr lang="tr-TR" b="1" dirty="0" smtClean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6.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483768" y="1844824"/>
            <a:ext cx="402764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ÝEŇIŞ</a:t>
            </a:r>
            <a:r>
              <a:rPr lang="tr-TR" b="1" dirty="0" smtClean="0"/>
              <a:t> </a:t>
            </a:r>
            <a:r>
              <a:rPr lang="tr-TR" b="1" dirty="0" err="1" smtClean="0"/>
              <a:t>DÜŞÜMIŇ</a:t>
            </a:r>
            <a:r>
              <a:rPr lang="tr-TR" b="1" dirty="0" smtClean="0"/>
              <a:t> </a:t>
            </a:r>
            <a:r>
              <a:rPr lang="tr-TR" b="1" dirty="0" err="1" smtClean="0"/>
              <a:t>GOŞULMALY</a:t>
            </a:r>
            <a:r>
              <a:rPr lang="tr-TR" b="1" dirty="0" smtClean="0"/>
              <a:t> </a:t>
            </a:r>
            <a:r>
              <a:rPr lang="tr-TR" b="1" dirty="0" err="1" smtClean="0"/>
              <a:t>GÖRNÜŞI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99592" y="2492896"/>
            <a:ext cx="7272808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dirty="0" smtClean="0"/>
              <a:t>2.</a:t>
            </a:r>
            <a:r>
              <a:rPr lang="tr-TR" dirty="0" err="1" smtClean="0"/>
              <a:t>Ýeňiş</a:t>
            </a:r>
            <a:r>
              <a:rPr lang="tr-TR" dirty="0" smtClean="0"/>
              <a:t> </a:t>
            </a:r>
            <a:r>
              <a:rPr lang="tr-TR" dirty="0" err="1" smtClean="0"/>
              <a:t>düşümiň</a:t>
            </a:r>
            <a:r>
              <a:rPr lang="tr-TR" dirty="0" smtClean="0"/>
              <a:t>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ny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ni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goşulmasy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soňy</a:t>
            </a:r>
            <a:r>
              <a:rPr lang="tr-TR" b="1" dirty="0" smtClean="0">
                <a:solidFill>
                  <a:srgbClr val="FF0000"/>
                </a:solidFill>
              </a:rPr>
              <a:t> çekimli seslere </a:t>
            </a:r>
            <a:r>
              <a:rPr lang="tr-TR" b="1" dirty="0" err="1" smtClean="0">
                <a:solidFill>
                  <a:srgbClr val="FF0000"/>
                </a:solidFill>
              </a:rPr>
              <a:t>gutaran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atlaryň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yzyna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goşulýar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v"/>
            </a:pPr>
            <a:endParaRPr lang="tr-TR" dirty="0" smtClean="0"/>
          </a:p>
          <a:p>
            <a:pPr algn="just"/>
            <a:r>
              <a:rPr lang="tr-TR" dirty="0" smtClean="0"/>
              <a:t>Düşüm </a:t>
            </a:r>
            <a:r>
              <a:rPr lang="tr-TR" dirty="0" err="1" smtClean="0"/>
              <a:t>goşulmalary</a:t>
            </a:r>
            <a:r>
              <a:rPr lang="tr-TR" dirty="0" smtClean="0"/>
              <a:t> </a:t>
            </a:r>
            <a:r>
              <a:rPr lang="tr-TR" dirty="0" err="1" smtClean="0"/>
              <a:t>goşulanda</a:t>
            </a:r>
            <a:r>
              <a:rPr lang="tr-TR" dirty="0" smtClean="0"/>
              <a:t> sözüň </a:t>
            </a:r>
            <a:r>
              <a:rPr lang="tr-TR" dirty="0" err="1" smtClean="0"/>
              <a:t>soňundaky</a:t>
            </a:r>
            <a:r>
              <a:rPr lang="tr-TR" dirty="0" smtClean="0"/>
              <a:t> çekimli </a:t>
            </a:r>
            <a:r>
              <a:rPr lang="tr-TR" dirty="0" err="1" smtClean="0"/>
              <a:t>gepleşikde</a:t>
            </a:r>
            <a:r>
              <a:rPr lang="tr-TR" dirty="0" smtClean="0"/>
              <a:t> uzyn </a:t>
            </a:r>
            <a:r>
              <a:rPr lang="tr-TR" dirty="0" err="1" smtClean="0"/>
              <a:t>aýdylýar</a:t>
            </a:r>
            <a:r>
              <a:rPr lang="tr-TR" dirty="0" smtClean="0"/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gala – gala:</a:t>
            </a:r>
            <a:r>
              <a:rPr lang="tr-TR" b="1" dirty="0" err="1" smtClean="0"/>
              <a:t>ny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oba – oba:</a:t>
            </a:r>
            <a:r>
              <a:rPr lang="tr-TR" b="1" dirty="0" err="1" smtClean="0"/>
              <a:t>ny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geçi – geçi:</a:t>
            </a:r>
            <a:r>
              <a:rPr lang="tr-TR" b="1" dirty="0" err="1" smtClean="0"/>
              <a:t>ni</a:t>
            </a:r>
            <a:r>
              <a:rPr lang="tr-TR" b="1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6.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483768" y="1844824"/>
            <a:ext cx="402764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ÝEŇIŞ</a:t>
            </a:r>
            <a:r>
              <a:rPr lang="tr-TR" b="1" dirty="0" smtClean="0"/>
              <a:t> </a:t>
            </a:r>
            <a:r>
              <a:rPr lang="tr-TR" b="1" dirty="0" err="1" smtClean="0"/>
              <a:t>DÜŞÜMIŇ</a:t>
            </a:r>
            <a:r>
              <a:rPr lang="tr-TR" b="1" dirty="0" smtClean="0"/>
              <a:t> </a:t>
            </a:r>
            <a:r>
              <a:rPr lang="tr-TR" b="1" dirty="0" err="1" smtClean="0"/>
              <a:t>GOŞULMALY</a:t>
            </a:r>
            <a:r>
              <a:rPr lang="tr-TR" b="1" dirty="0" smtClean="0"/>
              <a:t> </a:t>
            </a:r>
            <a:r>
              <a:rPr lang="tr-TR" b="1" dirty="0" err="1" smtClean="0"/>
              <a:t>GÖRNÜŞI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99592" y="2690336"/>
            <a:ext cx="7272808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dirty="0" smtClean="0"/>
              <a:t>b) </a:t>
            </a:r>
            <a:r>
              <a:rPr lang="tr-TR" b="1" dirty="0" smtClean="0">
                <a:solidFill>
                  <a:srgbClr val="FF0000"/>
                </a:solidFill>
              </a:rPr>
              <a:t>III </a:t>
            </a:r>
            <a:r>
              <a:rPr lang="tr-TR" b="1" dirty="0" err="1" smtClean="0">
                <a:solidFill>
                  <a:srgbClr val="FF0000"/>
                </a:solidFill>
              </a:rPr>
              <a:t>şahs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degişlilik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goşulmasyny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kabul eden, </a:t>
            </a:r>
            <a:r>
              <a:rPr lang="tr-TR" dirty="0" err="1" smtClean="0"/>
              <a:t>ýagny</a:t>
            </a: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ýöňkeme</a:t>
            </a:r>
            <a:r>
              <a:rPr lang="tr-TR" b="1" dirty="0" smtClean="0">
                <a:solidFill>
                  <a:srgbClr val="FF0000"/>
                </a:solidFill>
              </a:rPr>
              <a:t> bilen </a:t>
            </a:r>
            <a:r>
              <a:rPr lang="tr-TR" b="1" dirty="0" err="1" smtClean="0">
                <a:solidFill>
                  <a:srgbClr val="FF0000"/>
                </a:solidFill>
              </a:rPr>
              <a:t>üýtgän</a:t>
            </a:r>
            <a:r>
              <a:rPr lang="tr-TR" b="1" dirty="0" smtClean="0">
                <a:solidFill>
                  <a:srgbClr val="FF0000"/>
                </a:solidFill>
              </a:rPr>
              <a:t> sözleriň</a:t>
            </a:r>
            <a:r>
              <a:rPr lang="tr-TR" dirty="0" smtClean="0"/>
              <a:t> </a:t>
            </a:r>
            <a:r>
              <a:rPr lang="tr-TR" dirty="0" err="1" smtClean="0"/>
              <a:t>yzyna</a:t>
            </a:r>
            <a:r>
              <a:rPr lang="tr-TR" dirty="0" smtClean="0"/>
              <a:t> hem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ny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ni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goşulmasy</a:t>
            </a:r>
            <a:r>
              <a:rPr lang="tr-TR" dirty="0" smtClean="0"/>
              <a:t> </a:t>
            </a:r>
            <a:r>
              <a:rPr lang="tr-TR" dirty="0" err="1" smtClean="0"/>
              <a:t>goşulýar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Munda</a:t>
            </a:r>
            <a:r>
              <a:rPr lang="tr-TR" dirty="0" smtClean="0"/>
              <a:t> III şahsyň </a:t>
            </a:r>
            <a:r>
              <a:rPr lang="tr-TR" dirty="0" err="1" smtClean="0"/>
              <a:t>goşulmasy</a:t>
            </a:r>
            <a:r>
              <a:rPr lang="tr-TR" dirty="0" smtClean="0"/>
              <a:t> </a:t>
            </a:r>
            <a:r>
              <a:rPr lang="tr-TR" dirty="0" err="1" smtClean="0"/>
              <a:t>uzalmaýar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dirty="0" err="1" smtClean="0"/>
              <a:t>Enesini</a:t>
            </a:r>
            <a:r>
              <a:rPr lang="tr-TR" dirty="0" smtClean="0"/>
              <a:t> gör-de, </a:t>
            </a:r>
            <a:r>
              <a:rPr lang="tr-TR" dirty="0" err="1" smtClean="0"/>
              <a:t>gyzyny</a:t>
            </a:r>
            <a:r>
              <a:rPr lang="tr-TR" dirty="0" smtClean="0"/>
              <a:t> al, </a:t>
            </a:r>
            <a:r>
              <a:rPr lang="tr-TR" dirty="0" err="1" smtClean="0"/>
              <a:t>gyrasyny</a:t>
            </a:r>
            <a:r>
              <a:rPr lang="tr-TR" dirty="0" smtClean="0"/>
              <a:t> gör-de, bizini al. </a:t>
            </a:r>
          </a:p>
          <a:p>
            <a:pPr algn="just">
              <a:buFont typeface="Wingdings" pitchFamily="2" charset="2"/>
              <a:buChar char="ü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6.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483768" y="1844824"/>
            <a:ext cx="402764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ÝEŇIŞ</a:t>
            </a:r>
            <a:r>
              <a:rPr lang="tr-TR" b="1" dirty="0" smtClean="0"/>
              <a:t> </a:t>
            </a:r>
            <a:r>
              <a:rPr lang="tr-TR" b="1" dirty="0" err="1" smtClean="0"/>
              <a:t>DÜŞÜMIŇ</a:t>
            </a:r>
            <a:r>
              <a:rPr lang="tr-TR" b="1" dirty="0" smtClean="0"/>
              <a:t> </a:t>
            </a:r>
            <a:r>
              <a:rPr lang="tr-TR" b="1" dirty="0" err="1" smtClean="0"/>
              <a:t>GOŞULMALY</a:t>
            </a:r>
            <a:r>
              <a:rPr lang="tr-TR" b="1" dirty="0" smtClean="0"/>
              <a:t> </a:t>
            </a:r>
            <a:r>
              <a:rPr lang="tr-TR" b="1" dirty="0" err="1" smtClean="0"/>
              <a:t>GÖRNÜŞI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99592" y="2348880"/>
            <a:ext cx="7272808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Türkmen </a:t>
            </a:r>
            <a:r>
              <a:rPr lang="tr-TR" dirty="0" err="1" smtClean="0"/>
              <a:t>nusgawy</a:t>
            </a:r>
            <a:r>
              <a:rPr lang="tr-TR" dirty="0" smtClean="0"/>
              <a:t> </a:t>
            </a:r>
            <a:r>
              <a:rPr lang="tr-TR" dirty="0" err="1" smtClean="0"/>
              <a:t>edebiýatynyň</a:t>
            </a:r>
            <a:r>
              <a:rPr lang="tr-TR" dirty="0" smtClean="0"/>
              <a:t> dilinde </a:t>
            </a:r>
            <a:r>
              <a:rPr lang="tr-TR" dirty="0" err="1" smtClean="0"/>
              <a:t>ýeňiş</a:t>
            </a:r>
            <a:r>
              <a:rPr lang="tr-TR" dirty="0" smtClean="0"/>
              <a:t> </a:t>
            </a:r>
            <a:r>
              <a:rPr lang="tr-TR" dirty="0" err="1" smtClean="0"/>
              <a:t>düşümiň</a:t>
            </a:r>
            <a:r>
              <a:rPr lang="tr-TR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-</a:t>
            </a:r>
            <a:r>
              <a:rPr lang="tr-TR" b="1" dirty="0" err="1" smtClean="0"/>
              <a:t>ny</a:t>
            </a:r>
            <a:r>
              <a:rPr lang="tr-TR" b="1" dirty="0" smtClean="0"/>
              <a:t>/-</a:t>
            </a:r>
            <a:r>
              <a:rPr lang="tr-TR" b="1" dirty="0" err="1" smtClean="0"/>
              <a:t>ni</a:t>
            </a:r>
            <a:r>
              <a:rPr lang="tr-TR" dirty="0" smtClean="0"/>
              <a:t> </a:t>
            </a:r>
            <a:r>
              <a:rPr lang="tr-TR" dirty="0" err="1" smtClean="0"/>
              <a:t>goşulmasy</a:t>
            </a:r>
            <a:r>
              <a:rPr lang="tr-TR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b="1" dirty="0" smtClean="0"/>
              <a:t>çekimsiz seslere </a:t>
            </a:r>
            <a:r>
              <a:rPr lang="tr-TR" b="1" dirty="0" err="1" smtClean="0"/>
              <a:t>gutaran</a:t>
            </a:r>
            <a:r>
              <a:rPr lang="tr-TR" b="1" dirty="0" smtClean="0"/>
              <a:t> sözlere </a:t>
            </a:r>
            <a:r>
              <a:rPr lang="tr-TR" dirty="0" smtClean="0"/>
              <a:t>hem </a:t>
            </a:r>
            <a:r>
              <a:rPr lang="tr-TR" dirty="0" err="1" smtClean="0"/>
              <a:t>goşulýar</a:t>
            </a:r>
            <a:r>
              <a:rPr lang="tr-TR" dirty="0" smtClean="0"/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err="1" smtClean="0"/>
              <a:t>Tahyr</a:t>
            </a: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begni</a:t>
            </a:r>
            <a:r>
              <a:rPr lang="tr-TR" dirty="0" smtClean="0"/>
              <a:t> </a:t>
            </a:r>
            <a:r>
              <a:rPr lang="tr-TR" dirty="0" err="1" smtClean="0"/>
              <a:t>öldürgen</a:t>
            </a:r>
            <a:r>
              <a:rPr lang="tr-TR" dirty="0" smtClean="0"/>
              <a:t>, bir </a:t>
            </a:r>
            <a:r>
              <a:rPr lang="tr-TR" dirty="0" err="1" smtClean="0"/>
              <a:t>türpe</a:t>
            </a:r>
            <a:r>
              <a:rPr lang="tr-TR" dirty="0" smtClean="0"/>
              <a:t> </a:t>
            </a:r>
            <a:r>
              <a:rPr lang="tr-TR" dirty="0" err="1" smtClean="0"/>
              <a:t>jenan</a:t>
            </a:r>
            <a:r>
              <a:rPr lang="tr-TR" dirty="0" smtClean="0"/>
              <a:t> ses-sen.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err="1" smtClean="0"/>
              <a:t>Dostlarga</a:t>
            </a: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derdimn</a:t>
            </a:r>
            <a:r>
              <a:rPr lang="tr-TR" dirty="0" err="1" smtClean="0"/>
              <a:t>i</a:t>
            </a:r>
            <a:r>
              <a:rPr lang="tr-TR" dirty="0" smtClean="0"/>
              <a:t> beýan </a:t>
            </a:r>
            <a:r>
              <a:rPr lang="tr-TR" dirty="0" err="1" smtClean="0"/>
              <a:t>eýläýin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Ýeňiş</a:t>
            </a:r>
            <a:r>
              <a:rPr lang="tr-TR" dirty="0" smtClean="0"/>
              <a:t> </a:t>
            </a:r>
            <a:r>
              <a:rPr lang="tr-TR" dirty="0" err="1" smtClean="0"/>
              <a:t>düşümiň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ny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ni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goşulmasy</a:t>
            </a: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käbir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lebap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şiwelerinde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häzirki</a:t>
            </a:r>
            <a:r>
              <a:rPr lang="tr-TR" dirty="0" smtClean="0"/>
              <a:t> </a:t>
            </a:r>
            <a:r>
              <a:rPr lang="tr-TR" dirty="0" err="1" smtClean="0"/>
              <a:t>döwürde</a:t>
            </a:r>
            <a:r>
              <a:rPr lang="tr-TR" dirty="0" smtClean="0"/>
              <a:t> hem çekimsiz sese </a:t>
            </a:r>
            <a:r>
              <a:rPr lang="tr-TR" dirty="0" err="1" smtClean="0"/>
              <a:t>gutaran</a:t>
            </a:r>
            <a:r>
              <a:rPr lang="tr-TR" dirty="0" smtClean="0"/>
              <a:t> sözlere </a:t>
            </a:r>
            <a:r>
              <a:rPr lang="tr-TR" dirty="0" err="1" smtClean="0"/>
              <a:t>goşulyp</a:t>
            </a:r>
            <a:r>
              <a:rPr lang="tr-TR" dirty="0" smtClean="0"/>
              <a:t> </a:t>
            </a:r>
            <a:r>
              <a:rPr lang="tr-TR" dirty="0" err="1" smtClean="0"/>
              <a:t>ulanylýar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mekdepni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Ergeşni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adamny</a:t>
            </a:r>
            <a:r>
              <a:rPr lang="tr-TR" b="1" dirty="0" smtClean="0"/>
              <a:t>…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1152</TotalTime>
  <Words>1157</Words>
  <Application>Microsoft Office PowerPoint</Application>
  <PresentationFormat>Ekran Gösterisi (4:3)</PresentationFormat>
  <Paragraphs>306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Moda Tasarımı</vt:lpstr>
      <vt:lpstr>ANKARA ÜNİVERSİTESİ DİL VE TARİH-COĞRAFYA FAKÜLTESİ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Windows Kullanıcısı</cp:lastModifiedBy>
  <cp:revision>176</cp:revision>
  <dcterms:created xsi:type="dcterms:W3CDTF">2016-09-19T14:10:52Z</dcterms:created>
  <dcterms:modified xsi:type="dcterms:W3CDTF">2018-04-24T06:41:38Z</dcterms:modified>
</cp:coreProperties>
</file>