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57"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Başlık"/>
          <p:cNvSpPr>
            <a:spLocks noGrp="1"/>
          </p:cNvSpPr>
          <p:nvPr>
            <p:ph type="ctrTitle"/>
          </p:nvPr>
        </p:nvSpPr>
        <p:spPr>
          <a:xfrm>
            <a:off x="381000" y="4853411"/>
            <a:ext cx="8458200" cy="1222375"/>
          </a:xfrm>
        </p:spPr>
        <p:txBody>
          <a:bodyPr anchor="t"/>
          <a:lstStyle/>
          <a:p>
            <a:r>
              <a:rPr kumimoji="0" lang="tr-TR" smtClean="0"/>
              <a:t>Asıl başlık stili için tıklatın</a:t>
            </a:r>
            <a:endParaRPr kumimoji="0" lang="en-US"/>
          </a:p>
        </p:txBody>
      </p:sp>
      <p:sp>
        <p:nvSpPr>
          <p:cNvPr id="9" name="8 Alt Başlık"/>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16" name="15 Veri Yer Tutucusu"/>
          <p:cNvSpPr>
            <a:spLocks noGrp="1"/>
          </p:cNvSpPr>
          <p:nvPr>
            <p:ph type="dt" sz="half" idx="10"/>
          </p:nvPr>
        </p:nvSpPr>
        <p:spPr/>
        <p:txBody>
          <a:bodyPr/>
          <a:lstStyle/>
          <a:p>
            <a:fld id="{CFDACDB6-7A2D-466E-8F58-9380A773C459}" type="datetimeFigureOut">
              <a:rPr lang="tr-TR" smtClean="0"/>
              <a:pPr/>
              <a:t>5.10.2015</a:t>
            </a:fld>
            <a:endParaRPr lang="tr-TR"/>
          </a:p>
        </p:txBody>
      </p:sp>
      <p:sp>
        <p:nvSpPr>
          <p:cNvPr id="2" name="1 Altbilgi Yer Tutucusu"/>
          <p:cNvSpPr>
            <a:spLocks noGrp="1"/>
          </p:cNvSpPr>
          <p:nvPr>
            <p:ph type="ftr" sz="quarter" idx="11"/>
          </p:nvPr>
        </p:nvSpPr>
        <p:spPr/>
        <p:txBody>
          <a:bodyPr/>
          <a:lstStyle/>
          <a:p>
            <a:endParaRPr lang="tr-TR"/>
          </a:p>
        </p:txBody>
      </p:sp>
      <p:sp>
        <p:nvSpPr>
          <p:cNvPr id="15" name="14 Slayt Numarası Yer Tutucusu"/>
          <p:cNvSpPr>
            <a:spLocks noGrp="1"/>
          </p:cNvSpPr>
          <p:nvPr>
            <p:ph type="sldNum" sz="quarter" idx="12"/>
          </p:nvPr>
        </p:nvSpPr>
        <p:spPr>
          <a:xfrm>
            <a:off x="8229600" y="6473952"/>
            <a:ext cx="758952" cy="246888"/>
          </a:xfrm>
        </p:spPr>
        <p:txBody>
          <a:bodyPr/>
          <a:lstStyle/>
          <a:p>
            <a:fld id="{703D24D0-93AC-46B0-ACB5-3BFE3D13A2F6}"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CFDACDB6-7A2D-466E-8F58-9380A773C459}" type="datetimeFigureOut">
              <a:rPr lang="tr-TR" smtClean="0"/>
              <a:pPr/>
              <a:t>5.10.2015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03D24D0-93AC-46B0-ACB5-3BFE3D13A2F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549276"/>
            <a:ext cx="18288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549276"/>
            <a:ext cx="6248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CFDACDB6-7A2D-466E-8F58-9380A773C459}" type="datetimeFigureOut">
              <a:rPr lang="tr-TR" smtClean="0"/>
              <a:pPr/>
              <a:t>5.10.2015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03D24D0-93AC-46B0-ACB5-3BFE3D13A2F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2" name="21 Başlık"/>
          <p:cNvSpPr>
            <a:spLocks noGrp="1"/>
          </p:cNvSpPr>
          <p:nvPr>
            <p:ph type="title"/>
          </p:nvPr>
        </p:nvSpPr>
        <p:spPr/>
        <p:txBody>
          <a:bodyPr/>
          <a:lstStyle/>
          <a:p>
            <a:r>
              <a:rPr kumimoji="0" lang="tr-TR" smtClean="0"/>
              <a:t>Asıl başlık stili için tıklatın</a:t>
            </a:r>
            <a:endParaRPr kumimoji="0" lang="en-US"/>
          </a:p>
        </p:txBody>
      </p:sp>
      <p:sp>
        <p:nvSpPr>
          <p:cNvPr id="27" name="26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CFDACDB6-7A2D-466E-8F58-9380A773C459}" type="datetimeFigureOut">
              <a:rPr lang="tr-TR" smtClean="0"/>
              <a:pPr/>
              <a:t>5.10.2015</a:t>
            </a:fld>
            <a:endParaRPr lang="tr-TR"/>
          </a:p>
        </p:txBody>
      </p:sp>
      <p:sp>
        <p:nvSpPr>
          <p:cNvPr id="19" name="18 Altbilgi Yer Tutucusu"/>
          <p:cNvSpPr>
            <a:spLocks noGrp="1"/>
          </p:cNvSpPr>
          <p:nvPr>
            <p:ph type="ftr" sz="quarter" idx="11"/>
          </p:nvPr>
        </p:nvSpPr>
        <p:spPr>
          <a:xfrm>
            <a:off x="3581400" y="76200"/>
            <a:ext cx="2895600" cy="288925"/>
          </a:xfrm>
        </p:spPr>
        <p:txBody>
          <a:bodyPr/>
          <a:lstStyle/>
          <a:p>
            <a:endParaRPr lang="tr-TR"/>
          </a:p>
        </p:txBody>
      </p:sp>
      <p:sp>
        <p:nvSpPr>
          <p:cNvPr id="16" name="15 Slayt Numarası Yer Tutucusu"/>
          <p:cNvSpPr>
            <a:spLocks noGrp="1"/>
          </p:cNvSpPr>
          <p:nvPr>
            <p:ph type="sldNum" sz="quarter" idx="12"/>
          </p:nvPr>
        </p:nvSpPr>
        <p:spPr>
          <a:xfrm>
            <a:off x="8229600" y="6473952"/>
            <a:ext cx="758952" cy="246888"/>
          </a:xfrm>
        </p:spPr>
        <p:txBody>
          <a:bodyPr/>
          <a:lstStyle/>
          <a:p>
            <a:fld id="{703D24D0-93AC-46B0-ACB5-3BFE3D13A2F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etin Yer Tutucusu"/>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19" name="18 Veri Yer Tutucusu"/>
          <p:cNvSpPr>
            <a:spLocks noGrp="1"/>
          </p:cNvSpPr>
          <p:nvPr>
            <p:ph type="dt" sz="half" idx="10"/>
          </p:nvPr>
        </p:nvSpPr>
        <p:spPr/>
        <p:txBody>
          <a:bodyPr/>
          <a:lstStyle/>
          <a:p>
            <a:fld id="{CFDACDB6-7A2D-466E-8F58-9380A773C459}" type="datetimeFigureOut">
              <a:rPr lang="tr-TR" smtClean="0"/>
              <a:pPr/>
              <a:t>5.10.2015</a:t>
            </a:fld>
            <a:endParaRPr lang="tr-TR"/>
          </a:p>
        </p:txBody>
      </p:sp>
      <p:sp>
        <p:nvSpPr>
          <p:cNvPr id="11" name="10 Altbilgi Yer Tutucusu"/>
          <p:cNvSpPr>
            <a:spLocks noGrp="1"/>
          </p:cNvSpPr>
          <p:nvPr>
            <p:ph type="ftr" sz="quarter" idx="11"/>
          </p:nvPr>
        </p:nvSpPr>
        <p:spPr/>
        <p:txBody>
          <a:bodyPr/>
          <a:lstStyle/>
          <a:p>
            <a:endParaRPr lang="tr-TR"/>
          </a:p>
        </p:txBody>
      </p:sp>
      <p:sp>
        <p:nvSpPr>
          <p:cNvPr id="16" name="15 Slayt Numarası Yer Tutucusu"/>
          <p:cNvSpPr>
            <a:spLocks noGrp="1"/>
          </p:cNvSpPr>
          <p:nvPr>
            <p:ph type="sldNum" sz="quarter" idx="12"/>
          </p:nvPr>
        </p:nvSpPr>
        <p:spPr/>
        <p:txBody>
          <a:bodyPr/>
          <a:lstStyle/>
          <a:p>
            <a:fld id="{703D24D0-93AC-46B0-ACB5-3BFE3D13A2F6}" type="slidenum">
              <a:rPr lang="tr-TR" smtClean="0"/>
              <a:pPr/>
              <a:t>‹#›</a:t>
            </a:fld>
            <a:endParaRPr lang="tr-TR"/>
          </a:p>
        </p:txBody>
      </p:sp>
      <p:sp>
        <p:nvSpPr>
          <p:cNvPr id="8" name="7 Başlık"/>
          <p:cNvSpPr>
            <a:spLocks noGrp="1"/>
          </p:cNvSpPr>
          <p:nvPr>
            <p:ph type="title"/>
          </p:nvPr>
        </p:nvSpPr>
        <p:spPr>
          <a:xfrm>
            <a:off x="180475" y="2947085"/>
            <a:ext cx="8686800" cy="1184825"/>
          </a:xfrm>
        </p:spPr>
        <p:txBody>
          <a:bodyPr rtlCol="0" anchor="t"/>
          <a:lstStyle>
            <a:lvl1pPr algn="r">
              <a:defRPr/>
            </a:lvl1pPr>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0" name="19 Başlık"/>
          <p:cNvSpPr>
            <a:spLocks noGrp="1"/>
          </p:cNvSpPr>
          <p:nvPr>
            <p:ph type="title"/>
          </p:nvPr>
        </p:nvSpPr>
        <p:spPr>
          <a:xfrm>
            <a:off x="301752" y="457200"/>
            <a:ext cx="8686800" cy="841248"/>
          </a:xfrm>
        </p:spPr>
        <p:txBody>
          <a:bodyPr/>
          <a:lstStyle/>
          <a:p>
            <a:r>
              <a:rPr kumimoji="0" lang="tr-TR" smtClean="0"/>
              <a:t>Asıl başlık stili için tıklatın</a:t>
            </a:r>
            <a:endParaRPr kumimoji="0" lang="en-US"/>
          </a:p>
        </p:txBody>
      </p:sp>
      <p:sp>
        <p:nvSpPr>
          <p:cNvPr id="14" name="13 İçerik Yer Tutucusu"/>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0"/>
          </p:nvPr>
        </p:nvSpPr>
        <p:spPr/>
        <p:txBody>
          <a:bodyPr/>
          <a:lstStyle/>
          <a:p>
            <a:fld id="{CFDACDB6-7A2D-466E-8F58-9380A773C459}" type="datetimeFigureOut">
              <a:rPr lang="tr-TR" smtClean="0"/>
              <a:pPr/>
              <a:t>5.10.2015</a:t>
            </a:fld>
            <a:endParaRPr lang="tr-TR"/>
          </a:p>
        </p:txBody>
      </p:sp>
      <p:sp>
        <p:nvSpPr>
          <p:cNvPr id="10" name="9 Altbilgi Yer Tutucusu"/>
          <p:cNvSpPr>
            <a:spLocks noGrp="1"/>
          </p:cNvSpPr>
          <p:nvPr>
            <p:ph type="ftr" sz="quarter" idx="11"/>
          </p:nvPr>
        </p:nvSpPr>
        <p:spPr/>
        <p:txBody>
          <a:bodyPr/>
          <a:lstStyle/>
          <a:p>
            <a:endParaRPr lang="tr-TR"/>
          </a:p>
        </p:txBody>
      </p:sp>
      <p:sp>
        <p:nvSpPr>
          <p:cNvPr id="31" name="30 Slayt Numarası Yer Tutucusu"/>
          <p:cNvSpPr>
            <a:spLocks noGrp="1"/>
          </p:cNvSpPr>
          <p:nvPr>
            <p:ph type="sldNum" sz="quarter" idx="12"/>
          </p:nvPr>
        </p:nvSpPr>
        <p:spPr/>
        <p:txBody>
          <a:bodyPr/>
          <a:lstStyle/>
          <a:p>
            <a:fld id="{703D24D0-93AC-46B0-ACB5-3BFE3D13A2F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9" name="28 Başlık"/>
          <p:cNvSpPr>
            <a:spLocks noGrp="1"/>
          </p:cNvSpPr>
          <p:nvPr>
            <p:ph type="title"/>
          </p:nvPr>
        </p:nvSpPr>
        <p:spPr>
          <a:xfrm>
            <a:off x="304800" y="5410200"/>
            <a:ext cx="8610600" cy="882650"/>
          </a:xfrm>
        </p:spPr>
        <p:txBody>
          <a:bodyPr anchor="ctr"/>
          <a:lstStyle>
            <a:lvl1pPr>
              <a:defRPr/>
            </a:lvl1p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25" name="24 Metin Yer Tutucusu"/>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İçerik Yer Tutucusu"/>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8" name="27 İçerik Yer Tutucusu"/>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9 Veri Yer Tutucusu"/>
          <p:cNvSpPr>
            <a:spLocks noGrp="1"/>
          </p:cNvSpPr>
          <p:nvPr>
            <p:ph type="dt" sz="half" idx="10"/>
          </p:nvPr>
        </p:nvSpPr>
        <p:spPr/>
        <p:txBody>
          <a:bodyPr/>
          <a:lstStyle/>
          <a:p>
            <a:fld id="{CFDACDB6-7A2D-466E-8F58-9380A773C459}" type="datetimeFigureOut">
              <a:rPr lang="tr-TR" smtClean="0"/>
              <a:pPr/>
              <a:t>5.10.2015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229600" y="6477000"/>
            <a:ext cx="762000" cy="246888"/>
          </a:xfrm>
        </p:spPr>
        <p:txBody>
          <a:bodyPr/>
          <a:lstStyle/>
          <a:p>
            <a:fld id="{703D24D0-93AC-46B0-ACB5-3BFE3D13A2F6}" type="slidenum">
              <a:rPr lang="tr-TR" smtClean="0"/>
              <a:pPr/>
              <a:t>‹#›</a:t>
            </a:fld>
            <a:endParaRPr lang="tr-TR"/>
          </a:p>
        </p:txBody>
      </p:sp>
      <p:sp>
        <p:nvSpPr>
          <p:cNvPr id="11" name="10 Düz Bağlayıcı"/>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0" name="29 Başlık"/>
          <p:cNvSpPr>
            <a:spLocks noGrp="1"/>
          </p:cNvSpPr>
          <p:nvPr>
            <p:ph type="title"/>
          </p:nvPr>
        </p:nvSpPr>
        <p:spPr>
          <a:xfrm>
            <a:off x="301752" y="457200"/>
            <a:ext cx="8686800" cy="841248"/>
          </a:xfrm>
        </p:spPr>
        <p:txBody>
          <a:bodyPr/>
          <a:lstStyle/>
          <a:p>
            <a:r>
              <a:rPr kumimoji="0" lang="tr-TR" smtClean="0"/>
              <a:t>Asıl başlık stili için tıklatın</a:t>
            </a:r>
            <a:endParaRPr kumimoji="0" lang="en-US"/>
          </a:p>
        </p:txBody>
      </p:sp>
      <p:sp>
        <p:nvSpPr>
          <p:cNvPr id="12" name="11 Veri Yer Tutucusu"/>
          <p:cNvSpPr>
            <a:spLocks noGrp="1"/>
          </p:cNvSpPr>
          <p:nvPr>
            <p:ph type="dt" sz="half" idx="10"/>
          </p:nvPr>
        </p:nvSpPr>
        <p:spPr/>
        <p:txBody>
          <a:bodyPr/>
          <a:lstStyle/>
          <a:p>
            <a:fld id="{CFDACDB6-7A2D-466E-8F58-9380A773C459}" type="datetimeFigureOut">
              <a:rPr lang="tr-TR" smtClean="0"/>
              <a:pPr/>
              <a:t>5.10.2015</a:t>
            </a:fld>
            <a:endParaRPr lang="tr-TR"/>
          </a:p>
        </p:txBody>
      </p:sp>
      <p:sp>
        <p:nvSpPr>
          <p:cNvPr id="21" name="20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03D24D0-93AC-46B0-ACB5-3BFE3D13A2F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CFDACDB6-7A2D-466E-8F58-9380A773C459}" type="datetimeFigureOut">
              <a:rPr lang="tr-TR" smtClean="0"/>
              <a:pPr/>
              <a:t>5.10.2015</a:t>
            </a:fld>
            <a:endParaRPr lang="tr-TR"/>
          </a:p>
        </p:txBody>
      </p:sp>
      <p:sp>
        <p:nvSpPr>
          <p:cNvPr id="24" name="23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03D24D0-93AC-46B0-ACB5-3BFE3D13A2F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7 Düz Bağlayıcı"/>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Başlık"/>
          <p:cNvSpPr>
            <a:spLocks noGrp="1"/>
          </p:cNvSpPr>
          <p:nvPr>
            <p:ph type="title"/>
          </p:nvPr>
        </p:nvSpPr>
        <p:spPr>
          <a:xfrm>
            <a:off x="457200" y="5486400"/>
            <a:ext cx="8458200" cy="520700"/>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14" name="13 İçerik Yer Tutucusu"/>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CFDACDB6-7A2D-466E-8F58-9380A773C459}" type="datetimeFigureOut">
              <a:rPr lang="tr-TR" smtClean="0"/>
              <a:pPr/>
              <a:t>5.10.2015</a:t>
            </a:fld>
            <a:endParaRPr lang="tr-TR"/>
          </a:p>
        </p:txBody>
      </p:sp>
      <p:sp>
        <p:nvSpPr>
          <p:cNvPr id="29" name="28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03D24D0-93AC-46B0-ACB5-3BFE3D13A2F6}"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3" name="12 Resim Yer Tutucusu"/>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tr-TR" smtClean="0"/>
              <a:t>Resim eklemek için simgeyi tıklatın</a:t>
            </a:r>
            <a:endParaRPr kumimoji="0" lang="en-US" dirty="0"/>
          </a:p>
        </p:txBody>
      </p:sp>
      <p:sp>
        <p:nvSpPr>
          <p:cNvPr id="7" name="6 Veri Yer Tutucusu"/>
          <p:cNvSpPr>
            <a:spLocks noGrp="1"/>
          </p:cNvSpPr>
          <p:nvPr>
            <p:ph type="dt" sz="half" idx="10"/>
          </p:nvPr>
        </p:nvSpPr>
        <p:spPr/>
        <p:txBody>
          <a:bodyPr/>
          <a:lstStyle/>
          <a:p>
            <a:fld id="{CFDACDB6-7A2D-466E-8F58-9380A773C459}" type="datetimeFigureOut">
              <a:rPr lang="tr-TR" smtClean="0"/>
              <a:pPr/>
              <a:t>5.10.2015</a:t>
            </a:fld>
            <a:endParaRPr lang="tr-TR"/>
          </a:p>
        </p:txBody>
      </p:sp>
      <p:sp>
        <p:nvSpPr>
          <p:cNvPr id="5" name="4 Altbilgi Yer Tutucusu"/>
          <p:cNvSpPr>
            <a:spLocks noGrp="1"/>
          </p:cNvSpPr>
          <p:nvPr>
            <p:ph type="ftr" sz="quarter" idx="11"/>
          </p:nvPr>
        </p:nvSpPr>
        <p:spPr/>
        <p:txBody>
          <a:bodyPr/>
          <a:lstStyle/>
          <a:p>
            <a:endParaRPr lang="tr-TR"/>
          </a:p>
        </p:txBody>
      </p:sp>
      <p:sp>
        <p:nvSpPr>
          <p:cNvPr id="31" name="30 Slayt Numarası Yer Tutucusu"/>
          <p:cNvSpPr>
            <a:spLocks noGrp="1"/>
          </p:cNvSpPr>
          <p:nvPr>
            <p:ph type="sldNum" sz="quarter" idx="12"/>
          </p:nvPr>
        </p:nvSpPr>
        <p:spPr/>
        <p:txBody>
          <a:bodyPr/>
          <a:lstStyle/>
          <a:p>
            <a:fld id="{703D24D0-93AC-46B0-ACB5-3BFE3D13A2F6}" type="slidenum">
              <a:rPr lang="tr-TR" smtClean="0"/>
              <a:pPr/>
              <a:t>‹#›</a:t>
            </a:fld>
            <a:endParaRPr lang="tr-TR"/>
          </a:p>
        </p:txBody>
      </p:sp>
      <p:sp>
        <p:nvSpPr>
          <p:cNvPr id="17" name="16 Başlık"/>
          <p:cNvSpPr>
            <a:spLocks noGrp="1"/>
          </p:cNvSpPr>
          <p:nvPr>
            <p:ph type="title"/>
          </p:nvPr>
        </p:nvSpPr>
        <p:spPr>
          <a:xfrm>
            <a:off x="381000" y="4993760"/>
            <a:ext cx="5867400" cy="522288"/>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Metin Yer Tutucusu"/>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1" name="10 Veri Yer Tutucusu"/>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CFDACDB6-7A2D-466E-8F58-9380A773C459}" type="datetimeFigureOut">
              <a:rPr lang="tr-TR" smtClean="0"/>
              <a:pPr/>
              <a:t>5.10.2015</a:t>
            </a:fld>
            <a:endParaRPr lang="tr-TR"/>
          </a:p>
        </p:txBody>
      </p:sp>
      <p:sp>
        <p:nvSpPr>
          <p:cNvPr id="28" name="27 Altbilgi Yer Tutucusu"/>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tr-TR"/>
          </a:p>
        </p:txBody>
      </p:sp>
      <p:sp>
        <p:nvSpPr>
          <p:cNvPr id="5" name="4 Slayt Numarası Yer Tutucusu"/>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703D24D0-93AC-46B0-ACB5-3BFE3D13A2F6}" type="slidenum">
              <a:rPr lang="tr-TR" smtClean="0"/>
              <a:pPr/>
              <a:t>‹#›</a:t>
            </a:fld>
            <a:endParaRPr lang="tr-TR"/>
          </a:p>
        </p:txBody>
      </p:sp>
      <p:sp>
        <p:nvSpPr>
          <p:cNvPr id="10" name="9 Başlık Yer Tutucusu"/>
          <p:cNvSpPr>
            <a:spLocks noGrp="1"/>
          </p:cNvSpPr>
          <p:nvPr>
            <p:ph type="title"/>
          </p:nvPr>
        </p:nvSpPr>
        <p:spPr>
          <a:xfrm>
            <a:off x="304800" y="457200"/>
            <a:ext cx="8686800" cy="838200"/>
          </a:xfrm>
          <a:prstGeom prst="rect">
            <a:avLst/>
          </a:prstGeom>
        </p:spPr>
        <p:txBody>
          <a:bodyPr vert="horz" anchor="ctr">
            <a:normAutofit/>
          </a:bodyPr>
          <a:lstStyle/>
          <a:p>
            <a:r>
              <a:rPr kumimoji="0" lang="tr-TR" smtClean="0"/>
              <a:t>Asıl başlık stili için tıklatın</a:t>
            </a:r>
            <a:endParaRPr kumimoji="0" lang="en-US"/>
          </a:p>
        </p:txBody>
      </p:sp>
      <p:sp>
        <p:nvSpPr>
          <p:cNvPr id="9" name="8 Düz Bağlayıcı"/>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üz Bağlayıcı"/>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1412777"/>
            <a:ext cx="7543800" cy="1080120"/>
          </a:xfrm>
        </p:spPr>
        <p:txBody>
          <a:bodyPr/>
          <a:lstStyle/>
          <a:p>
            <a:r>
              <a:rPr lang="tr-TR" sz="4400" dirty="0" smtClean="0"/>
              <a:t>DİLEKÇELER</a:t>
            </a:r>
            <a:endParaRPr lang="tr-TR" sz="4400" dirty="0"/>
          </a:p>
        </p:txBody>
      </p:sp>
      <p:sp>
        <p:nvSpPr>
          <p:cNvPr id="3" name="Alt Başlık 2"/>
          <p:cNvSpPr>
            <a:spLocks noGrp="1"/>
          </p:cNvSpPr>
          <p:nvPr>
            <p:ph type="subTitle" idx="1"/>
          </p:nvPr>
        </p:nvSpPr>
        <p:spPr/>
        <p:txBody>
          <a:bodyPr/>
          <a:lstStyle/>
          <a:p>
            <a:pPr algn="r"/>
            <a:r>
              <a:rPr lang="tr-TR" dirty="0" err="1" smtClean="0"/>
              <a:t>Öğr</a:t>
            </a:r>
            <a:r>
              <a:rPr lang="tr-TR" dirty="0" smtClean="0"/>
              <a:t>. Gör. Hülya GÜRSOY</a:t>
            </a:r>
            <a:endParaRPr lang="tr-TR" dirty="0"/>
          </a:p>
        </p:txBody>
      </p:sp>
    </p:spTree>
    <p:extLst>
      <p:ext uri="{BB962C8B-B14F-4D97-AF65-F5344CB8AC3E}">
        <p14:creationId xmlns:p14="http://schemas.microsoft.com/office/powerpoint/2010/main" val="30769591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b="1" dirty="0" smtClean="0"/>
              <a:t>BAŞVURULAN MAKAMIN ADI (HİTAP)</a:t>
            </a:r>
            <a:endParaRPr lang="tr-TR" sz="3600" b="1" dirty="0"/>
          </a:p>
        </p:txBody>
      </p:sp>
      <p:sp>
        <p:nvSpPr>
          <p:cNvPr id="3" name="İçerik Yer Tutucusu 2"/>
          <p:cNvSpPr>
            <a:spLocks noGrp="1"/>
          </p:cNvSpPr>
          <p:nvPr>
            <p:ph idx="1"/>
          </p:nvPr>
        </p:nvSpPr>
        <p:spPr/>
        <p:txBody>
          <a:bodyPr>
            <a:normAutofit fontScale="62500" lnSpcReduction="20000"/>
          </a:bodyPr>
          <a:lstStyle/>
          <a:p>
            <a:pPr marL="114300" indent="0">
              <a:buNone/>
            </a:pPr>
            <a:r>
              <a:rPr lang="tr-TR" dirty="0" smtClean="0"/>
              <a:t>Dilekçenin başında, başvurunun yapıldığı, başvurulan makamın adının bulunması gerekmektedir. Aynı zamanda başvurulan makamın adresi de yazılır. </a:t>
            </a:r>
          </a:p>
          <a:p>
            <a:pPr marL="114300" indent="0">
              <a:buNone/>
            </a:pPr>
            <a:endParaRPr lang="tr-TR" dirty="0"/>
          </a:p>
          <a:p>
            <a:pPr marL="114300" indent="0">
              <a:buNone/>
            </a:pPr>
            <a:r>
              <a:rPr lang="tr-TR" dirty="0" smtClean="0"/>
              <a:t>ÇANKAYA BELEDİYE BAŞKANLIĞINA</a:t>
            </a:r>
          </a:p>
          <a:p>
            <a:pPr marL="114300" indent="0">
              <a:buNone/>
            </a:pPr>
            <a:r>
              <a:rPr lang="tr-TR" dirty="0" smtClean="0"/>
              <a:t>MAMAK NÜFUS MÜDÜRLÜĞÜNE</a:t>
            </a:r>
          </a:p>
          <a:p>
            <a:pPr marL="114300" indent="0">
              <a:buNone/>
            </a:pPr>
            <a:r>
              <a:rPr lang="tr-TR" dirty="0" smtClean="0"/>
              <a:t>ADALET BAKANLIĞI BİLGİ İŞLEM DAİRESİ BAŞKANLIĞINA</a:t>
            </a:r>
          </a:p>
          <a:p>
            <a:pPr marL="114300" indent="0">
              <a:buNone/>
            </a:pPr>
            <a:r>
              <a:rPr lang="tr-TR" dirty="0" smtClean="0"/>
              <a:t>ANKARA VALİLİĞİ İL SAĞLIK MÜDÜRLÜĞÜNE</a:t>
            </a:r>
          </a:p>
          <a:p>
            <a:pPr marL="114300" indent="0">
              <a:buNone/>
            </a:pPr>
            <a:endParaRPr lang="tr-TR" dirty="0"/>
          </a:p>
          <a:p>
            <a:pPr marL="114300" indent="0">
              <a:buNone/>
            </a:pPr>
            <a:r>
              <a:rPr lang="tr-TR" dirty="0" smtClean="0"/>
              <a:t>Yanlış makama yapılan başvurunun ortaya çıkaracağı sakıncaları önlemek amacıyla, dilekçe doğru makama hitaben yazılmalıdır. </a:t>
            </a:r>
          </a:p>
          <a:p>
            <a:pPr marL="114300" indent="0">
              <a:buNone/>
            </a:pPr>
            <a:endParaRPr lang="tr-TR" dirty="0"/>
          </a:p>
          <a:p>
            <a:pPr marL="114300" indent="0">
              <a:buNone/>
            </a:pPr>
            <a:r>
              <a:rPr lang="tr-TR" dirty="0" smtClean="0"/>
              <a:t>Dilekçe hakkının kullanılmasına dair kanuna göre dilekçe, konusuyla ilgili olmayan bir idari makama verilmesi durumunda, bu makam tarafından yetkili idari makama gönderilir ve ayrıca dilekçe sahibine de bilgi verilir </a:t>
            </a:r>
            <a:endParaRPr lang="tr-TR" dirty="0"/>
          </a:p>
        </p:txBody>
      </p:sp>
    </p:spTree>
    <p:extLst>
      <p:ext uri="{BB962C8B-B14F-4D97-AF65-F5344CB8AC3E}">
        <p14:creationId xmlns:p14="http://schemas.microsoft.com/office/powerpoint/2010/main" val="16411853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4000" b="1" dirty="0" smtClean="0"/>
              <a:t>Başvurulan Makamın Adı (Hitap)</a:t>
            </a:r>
            <a:endParaRPr lang="tr-TR" sz="4000" b="1" dirty="0"/>
          </a:p>
        </p:txBody>
      </p:sp>
      <p:sp>
        <p:nvSpPr>
          <p:cNvPr id="3" name="İçerik Yer Tutucusu 2"/>
          <p:cNvSpPr>
            <a:spLocks noGrp="1"/>
          </p:cNvSpPr>
          <p:nvPr>
            <p:ph idx="1"/>
          </p:nvPr>
        </p:nvSpPr>
        <p:spPr/>
        <p:txBody>
          <a:bodyPr>
            <a:normAutofit fontScale="92500" lnSpcReduction="10000"/>
          </a:bodyPr>
          <a:lstStyle/>
          <a:p>
            <a:pPr marL="114300" indent="0">
              <a:buNone/>
            </a:pPr>
            <a:r>
              <a:rPr lang="tr-TR" dirty="0" smtClean="0"/>
              <a:t>Hitap edilen makamın adı büyük harflerle; adreste yer alan kelimelerin ilk harfleri büyük, diğer harfleri küçük yazılır. </a:t>
            </a:r>
          </a:p>
          <a:p>
            <a:pPr marL="114300" indent="0">
              <a:buNone/>
            </a:pPr>
            <a:endParaRPr lang="tr-TR" dirty="0" smtClean="0"/>
          </a:p>
          <a:p>
            <a:pPr marL="114300" indent="0" algn="ctr">
              <a:buNone/>
            </a:pPr>
            <a:r>
              <a:rPr lang="tr-TR" dirty="0" smtClean="0"/>
              <a:t>BAŞBAKANLIK</a:t>
            </a:r>
          </a:p>
          <a:p>
            <a:pPr marL="114300" indent="0" algn="ctr">
              <a:buNone/>
            </a:pPr>
            <a:r>
              <a:rPr lang="tr-TR" dirty="0" smtClean="0"/>
              <a:t>(İdareyi Geliştirme Başkanlığı)</a:t>
            </a:r>
          </a:p>
          <a:p>
            <a:pPr marL="114300" indent="0" algn="ctr">
              <a:buNone/>
            </a:pPr>
            <a:endParaRPr lang="tr-TR" dirty="0"/>
          </a:p>
          <a:p>
            <a:pPr marL="114300" indent="0" algn="ctr">
              <a:buNone/>
            </a:pPr>
            <a:r>
              <a:rPr lang="tr-TR" dirty="0" smtClean="0"/>
              <a:t>ANKARA ÜNİVERSİTESİ</a:t>
            </a:r>
          </a:p>
          <a:p>
            <a:pPr marL="114300" indent="0" algn="ctr">
              <a:buNone/>
            </a:pPr>
            <a:r>
              <a:rPr lang="tr-TR" dirty="0" smtClean="0"/>
              <a:t>(Öğrenci İşleri Daire Başkanlığı)</a:t>
            </a:r>
            <a:endParaRPr lang="tr-TR" dirty="0"/>
          </a:p>
          <a:p>
            <a:pPr marL="114300" indent="0">
              <a:buNone/>
            </a:pPr>
            <a:endParaRPr lang="tr-TR" dirty="0"/>
          </a:p>
        </p:txBody>
      </p:sp>
    </p:spTree>
    <p:extLst>
      <p:ext uri="{BB962C8B-B14F-4D97-AF65-F5344CB8AC3E}">
        <p14:creationId xmlns:p14="http://schemas.microsoft.com/office/powerpoint/2010/main" val="29115470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DİLEKÇENİN METNİ</a:t>
            </a:r>
            <a:endParaRPr lang="tr-TR" dirty="0"/>
          </a:p>
        </p:txBody>
      </p:sp>
      <p:sp>
        <p:nvSpPr>
          <p:cNvPr id="3" name="İçerik Yer Tutucusu 2"/>
          <p:cNvSpPr>
            <a:spLocks noGrp="1"/>
          </p:cNvSpPr>
          <p:nvPr>
            <p:ph idx="1"/>
          </p:nvPr>
        </p:nvSpPr>
        <p:spPr/>
        <p:txBody>
          <a:bodyPr>
            <a:normAutofit fontScale="92500" lnSpcReduction="20000"/>
          </a:bodyPr>
          <a:lstStyle/>
          <a:p>
            <a:pPr marL="114300" indent="0">
              <a:buNone/>
            </a:pPr>
            <a:r>
              <a:rPr lang="tr-TR" dirty="0" smtClean="0"/>
              <a:t>Metin kısmı, dilekçe sahibini dilekçe yazmaya yönelten kısım olup, dilekçenin belki de en önemli ana kısmıdır. Bu kısımda dilekçe sahibi, durumu anlatır ve dileğini belirtir. </a:t>
            </a:r>
          </a:p>
          <a:p>
            <a:pPr marL="114300" indent="0">
              <a:buNone/>
            </a:pPr>
            <a:endParaRPr lang="tr-TR" dirty="0"/>
          </a:p>
          <a:p>
            <a:pPr marL="114300" indent="0">
              <a:buNone/>
            </a:pPr>
            <a:r>
              <a:rPr lang="tr-TR" dirty="0" smtClean="0"/>
              <a:t>Örnek:</a:t>
            </a:r>
          </a:p>
          <a:p>
            <a:pPr marL="114300" indent="0">
              <a:buNone/>
            </a:pPr>
            <a:r>
              <a:rPr lang="tr-TR" dirty="0" smtClean="0"/>
              <a:t>31 Ocak 1985 yılından bu yana Ankara Üniversitesi Hukuk Fakültesi Adalet Meslek Yüksekokulunda çalışmaktayım. 30 Kasım 2013 tarihi itibariyle emekli olmak istiyorum. Gerekli işlemlerin yapılmasını saygılarımla arz ederim. </a:t>
            </a:r>
            <a:endParaRPr lang="tr-TR" dirty="0"/>
          </a:p>
        </p:txBody>
      </p:sp>
    </p:spTree>
    <p:extLst>
      <p:ext uri="{BB962C8B-B14F-4D97-AF65-F5344CB8AC3E}">
        <p14:creationId xmlns:p14="http://schemas.microsoft.com/office/powerpoint/2010/main" val="16493302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TARİH</a:t>
            </a:r>
            <a:endParaRPr lang="tr-TR" dirty="0"/>
          </a:p>
        </p:txBody>
      </p:sp>
      <p:sp>
        <p:nvSpPr>
          <p:cNvPr id="3" name="İçerik Yer Tutucusu 2"/>
          <p:cNvSpPr>
            <a:spLocks noGrp="1"/>
          </p:cNvSpPr>
          <p:nvPr>
            <p:ph idx="1"/>
          </p:nvPr>
        </p:nvSpPr>
        <p:spPr/>
        <p:txBody>
          <a:bodyPr/>
          <a:lstStyle/>
          <a:p>
            <a:pPr marL="411480" lvl="1" indent="0">
              <a:buNone/>
            </a:pPr>
            <a:r>
              <a:rPr lang="tr-TR" dirty="0" smtClean="0"/>
              <a:t>Dilekçenin hangi tarihte verildiğini belgelemek için, dilekçede tarih kısmının bulunması bir zorunluluktur. Tarih; gün, ay ve yıl olarak rakamla, aralarına (/) işareti konularak yazılır. Örneğin ; </a:t>
            </a:r>
          </a:p>
          <a:p>
            <a:pPr marL="411480" lvl="1" indent="0">
              <a:buNone/>
            </a:pPr>
            <a:r>
              <a:rPr lang="tr-TR" dirty="0" smtClean="0"/>
              <a:t>08/10/2013</a:t>
            </a:r>
          </a:p>
          <a:p>
            <a:pPr marL="411480" lvl="1" indent="0">
              <a:buNone/>
            </a:pPr>
            <a:endParaRPr lang="tr-TR" dirty="0"/>
          </a:p>
          <a:p>
            <a:pPr marL="411480" lvl="1" indent="0">
              <a:buNone/>
            </a:pPr>
            <a:r>
              <a:rPr lang="tr-TR" dirty="0" smtClean="0"/>
              <a:t>Tarih dilekçenin sağ üst köşesine yazılabileceği gibi, metnin bitiminden hemen sonra aynı satıra veya ad ve soyadın üzerine de yazılabilir. </a:t>
            </a:r>
            <a:endParaRPr lang="tr-TR" dirty="0"/>
          </a:p>
        </p:txBody>
      </p:sp>
    </p:spTree>
    <p:extLst>
      <p:ext uri="{BB962C8B-B14F-4D97-AF65-F5344CB8AC3E}">
        <p14:creationId xmlns:p14="http://schemas.microsoft.com/office/powerpoint/2010/main" val="12971453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AD-SOYAD ve İMZA</a:t>
            </a:r>
            <a:endParaRPr lang="tr-TR" dirty="0"/>
          </a:p>
        </p:txBody>
      </p:sp>
      <p:sp>
        <p:nvSpPr>
          <p:cNvPr id="3" name="İçerik Yer Tutucusu 2"/>
          <p:cNvSpPr>
            <a:spLocks noGrp="1"/>
          </p:cNvSpPr>
          <p:nvPr>
            <p:ph idx="1"/>
          </p:nvPr>
        </p:nvSpPr>
        <p:spPr/>
        <p:txBody>
          <a:bodyPr>
            <a:normAutofit fontScale="70000" lnSpcReduction="20000"/>
          </a:bodyPr>
          <a:lstStyle/>
          <a:p>
            <a:pPr marL="114300" indent="0">
              <a:buNone/>
            </a:pPr>
            <a:r>
              <a:rPr lang="tr-TR" dirty="0" smtClean="0"/>
              <a:t>Metnin bitiminden sonra sağ alta, dilekçe sahibinin/sahiplerinin adı, soyadı yazılır ve imzalanır. Dilekçe sahibinin okuma yazma bilmemesi durumunda imza yerine parmak izi veya dilekçe sahibinin mührü basılır. </a:t>
            </a:r>
          </a:p>
          <a:p>
            <a:pPr marL="114300" indent="0">
              <a:buNone/>
            </a:pPr>
            <a:endParaRPr lang="tr-TR" dirty="0"/>
          </a:p>
          <a:p>
            <a:pPr marL="114300" indent="0">
              <a:buNone/>
            </a:pPr>
            <a:r>
              <a:rPr lang="tr-TR" dirty="0" smtClean="0"/>
              <a:t>Dilekçe hakkının kullanılmasına dair kanuna göre TBMM ve yetkili makamlara verilen veya gönderilen dilekçelerde, dilekçe sahibinin adı, soyadı ve imzası ile iş veya ikametgah adresinin bulunması gerekir. </a:t>
            </a:r>
          </a:p>
          <a:p>
            <a:pPr marL="114300" indent="0">
              <a:buNone/>
            </a:pPr>
            <a:endParaRPr lang="tr-TR" dirty="0"/>
          </a:p>
          <a:p>
            <a:pPr marL="114300" indent="0">
              <a:buNone/>
            </a:pPr>
            <a:r>
              <a:rPr lang="tr-TR" dirty="0" smtClean="0"/>
              <a:t>Resmi yazışma yönetmeliği kişileri yazılan yazılarda; «Sayın» kelimesinden sonra ad küçük soyadı büyük harflerle, unvanı ise </a:t>
            </a:r>
          </a:p>
          <a:p>
            <a:pPr marL="114300" indent="0">
              <a:buNone/>
            </a:pPr>
            <a:r>
              <a:rPr lang="tr-TR" dirty="0" smtClean="0"/>
              <a:t>Küçük harflerle yazılacağı öngörülmektedir.</a:t>
            </a:r>
            <a:endParaRPr lang="tr-TR" dirty="0"/>
          </a:p>
        </p:txBody>
      </p:sp>
    </p:spTree>
    <p:extLst>
      <p:ext uri="{BB962C8B-B14F-4D97-AF65-F5344CB8AC3E}">
        <p14:creationId xmlns:p14="http://schemas.microsoft.com/office/powerpoint/2010/main" val="37800484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ADRES - EKLER</a:t>
            </a:r>
            <a:endParaRPr lang="tr-TR" dirty="0"/>
          </a:p>
        </p:txBody>
      </p:sp>
      <p:sp>
        <p:nvSpPr>
          <p:cNvPr id="3" name="İçerik Yer Tutucusu 2"/>
          <p:cNvSpPr>
            <a:spLocks noGrp="1"/>
          </p:cNvSpPr>
          <p:nvPr>
            <p:ph idx="1"/>
          </p:nvPr>
        </p:nvSpPr>
        <p:spPr/>
        <p:txBody>
          <a:bodyPr>
            <a:normAutofit fontScale="77500" lnSpcReduction="20000"/>
          </a:bodyPr>
          <a:lstStyle/>
          <a:p>
            <a:pPr marL="114300" indent="0">
              <a:buNone/>
            </a:pPr>
            <a:r>
              <a:rPr lang="tr-TR" dirty="0" smtClean="0">
                <a:solidFill>
                  <a:srgbClr val="FF0000"/>
                </a:solidFill>
              </a:rPr>
              <a:t>ADRES</a:t>
            </a:r>
          </a:p>
          <a:p>
            <a:pPr marL="114300" indent="0">
              <a:buNone/>
            </a:pPr>
            <a:endParaRPr lang="tr-TR" dirty="0"/>
          </a:p>
          <a:p>
            <a:pPr marL="114300" indent="0">
              <a:buNone/>
            </a:pPr>
            <a:r>
              <a:rPr lang="tr-TR" dirty="0" smtClean="0"/>
              <a:t>Dilekçenin gönderildiği kurum veya kişilerin, gerektiğinde daha ayrıntılı bilgi alabilmeleri için başvuracakları görevlinin adı, soyadı ve unvanı adres bölümünün sağında yer alır. </a:t>
            </a:r>
          </a:p>
          <a:p>
            <a:pPr marL="114300" indent="0">
              <a:buNone/>
            </a:pPr>
            <a:endParaRPr lang="tr-TR" dirty="0"/>
          </a:p>
          <a:p>
            <a:pPr marL="114300" indent="0">
              <a:buNone/>
            </a:pPr>
            <a:r>
              <a:rPr lang="tr-TR" dirty="0" smtClean="0">
                <a:solidFill>
                  <a:srgbClr val="FF0000"/>
                </a:solidFill>
              </a:rPr>
              <a:t>EKLER</a:t>
            </a:r>
          </a:p>
          <a:p>
            <a:pPr marL="114300" indent="0">
              <a:buNone/>
            </a:pPr>
            <a:endParaRPr lang="tr-TR" dirty="0"/>
          </a:p>
          <a:p>
            <a:pPr marL="114300" indent="0">
              <a:buNone/>
            </a:pPr>
            <a:r>
              <a:rPr lang="tr-TR" dirty="0" smtClean="0"/>
              <a:t>Dilekçede ek bulunması durumda adres bölümünden sonra yazı alanının soluna yazılan «EK/EKLER» ifadesi konularak altına yazılır. Ek adedi birden fazla ise numaralandırılır. Ekler dilekçenin arkasına eklenerek gerekli </a:t>
            </a:r>
            <a:r>
              <a:rPr lang="tr-TR" dirty="0" err="1" smtClean="0"/>
              <a:t>merciye</a:t>
            </a:r>
            <a:r>
              <a:rPr lang="tr-TR" dirty="0" smtClean="0"/>
              <a:t> sunulur.</a:t>
            </a:r>
            <a:endParaRPr lang="tr-TR" dirty="0"/>
          </a:p>
        </p:txBody>
      </p:sp>
    </p:spTree>
    <p:extLst>
      <p:ext uri="{BB962C8B-B14F-4D97-AF65-F5344CB8AC3E}">
        <p14:creationId xmlns:p14="http://schemas.microsoft.com/office/powerpoint/2010/main" val="1925235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DİLEKÇENİN VERİLECEĞİ YER</a:t>
            </a:r>
            <a:endParaRPr lang="tr-TR" dirty="0"/>
          </a:p>
        </p:txBody>
      </p:sp>
      <p:sp>
        <p:nvSpPr>
          <p:cNvPr id="3" name="İçerik Yer Tutucusu 2"/>
          <p:cNvSpPr>
            <a:spLocks noGrp="1"/>
          </p:cNvSpPr>
          <p:nvPr>
            <p:ph idx="1"/>
          </p:nvPr>
        </p:nvSpPr>
        <p:spPr/>
        <p:txBody>
          <a:bodyPr/>
          <a:lstStyle/>
          <a:p>
            <a:pPr marL="114300" indent="0">
              <a:buNone/>
            </a:pPr>
            <a:r>
              <a:rPr lang="tr-TR" dirty="0" smtClean="0"/>
              <a:t>Hazırlanan dilekçe, doğrudan doğruya ilgili makama veriliyorsa, dilekçenin o makamın varsa ilgili «evrak» bölümüne kaydettirilerek, kayıt numarası alınır. Bu işlem, hem dilekçenin kaybolmaması gibi bir sakıncayı ortadan kaldırır. Kayıt numarası sayesinde, daha sonra evrakı takip imkanı sağlar. </a:t>
            </a:r>
            <a:endParaRPr lang="tr-TR" dirty="0"/>
          </a:p>
        </p:txBody>
      </p:sp>
    </p:spTree>
    <p:extLst>
      <p:ext uri="{BB962C8B-B14F-4D97-AF65-F5344CB8AC3E}">
        <p14:creationId xmlns:p14="http://schemas.microsoft.com/office/powerpoint/2010/main" val="558785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39552" y="274638"/>
            <a:ext cx="7537648" cy="562074"/>
          </a:xfrm>
        </p:spPr>
        <p:txBody>
          <a:bodyPr>
            <a:normAutofit fontScale="90000"/>
          </a:bodyPr>
          <a:lstStyle/>
          <a:p>
            <a:r>
              <a:rPr lang="tr-TR" sz="3600" b="1" dirty="0" smtClean="0"/>
              <a:t>DİLEKÇE ÖRNEĞİ</a:t>
            </a:r>
            <a:endParaRPr lang="tr-TR" sz="3600" b="1" dirty="0"/>
          </a:p>
        </p:txBody>
      </p:sp>
      <p:sp>
        <p:nvSpPr>
          <p:cNvPr id="3" name="İçerik Yer Tutucusu 2"/>
          <p:cNvSpPr>
            <a:spLocks noGrp="1"/>
          </p:cNvSpPr>
          <p:nvPr>
            <p:ph idx="1"/>
          </p:nvPr>
        </p:nvSpPr>
        <p:spPr>
          <a:xfrm>
            <a:off x="457200" y="980728"/>
            <a:ext cx="7620000" cy="5420072"/>
          </a:xfrm>
        </p:spPr>
        <p:txBody>
          <a:bodyPr>
            <a:normAutofit fontScale="47500" lnSpcReduction="20000"/>
          </a:bodyPr>
          <a:lstStyle/>
          <a:p>
            <a:pPr marL="114300" indent="0" algn="ctr">
              <a:buNone/>
            </a:pPr>
            <a:r>
              <a:rPr lang="tr-TR" b="1" dirty="0" smtClean="0"/>
              <a:t>ANKARA </a:t>
            </a:r>
            <a:r>
              <a:rPr lang="en-AU" b="1" dirty="0" smtClean="0"/>
              <a:t>ÜNİVERSİTESİ</a:t>
            </a:r>
            <a:endParaRPr lang="tr-TR" b="1" dirty="0"/>
          </a:p>
          <a:p>
            <a:pPr marL="114300" indent="0" algn="ctr">
              <a:buNone/>
            </a:pPr>
            <a:r>
              <a:rPr lang="tr-TR" b="1" dirty="0" smtClean="0"/>
              <a:t>HUKUK FAKÜLTESİ</a:t>
            </a:r>
          </a:p>
          <a:p>
            <a:pPr marL="114300" indent="0" algn="ctr">
              <a:buNone/>
            </a:pPr>
            <a:r>
              <a:rPr lang="tr-TR" b="1" dirty="0" smtClean="0"/>
              <a:t>ADALET MESLEK YÜKSEKOKULU MÜDÜRLÜĞÜNE</a:t>
            </a:r>
            <a:endParaRPr lang="tr-TR" dirty="0"/>
          </a:p>
          <a:p>
            <a:endParaRPr lang="tr-TR" dirty="0"/>
          </a:p>
          <a:p>
            <a:pPr marL="114300" indent="0">
              <a:buNone/>
            </a:pPr>
            <a:r>
              <a:rPr lang="tr-TR" b="1" dirty="0"/>
              <a:t> </a:t>
            </a:r>
          </a:p>
          <a:p>
            <a:pPr marL="114300" indent="0">
              <a:buNone/>
            </a:pPr>
            <a:r>
              <a:rPr lang="tr-TR" dirty="0"/>
              <a:t>	</a:t>
            </a:r>
          </a:p>
          <a:p>
            <a:pPr marL="114300" indent="0">
              <a:buNone/>
            </a:pPr>
            <a:r>
              <a:rPr lang="tr-TR" dirty="0"/>
              <a:t>        Yüksekokulumuz......................... </a:t>
            </a:r>
            <a:r>
              <a:rPr lang="tr-TR" dirty="0" smtClean="0"/>
              <a:t>Programı </a:t>
            </a:r>
            <a:r>
              <a:rPr lang="tr-TR" dirty="0"/>
              <a:t>........................ </a:t>
            </a:r>
            <a:r>
              <a:rPr lang="tr-TR" dirty="0" err="1"/>
              <a:t>no’lu</a:t>
            </a:r>
            <a:r>
              <a:rPr lang="tr-TR" dirty="0"/>
              <a:t>   öğrencisiyim</a:t>
            </a:r>
            <a:r>
              <a:rPr lang="tr-TR" dirty="0" smtClean="0"/>
              <a:t>.</a:t>
            </a:r>
            <a:r>
              <a:rPr lang="tr-TR" dirty="0"/>
              <a:t>	</a:t>
            </a:r>
          </a:p>
          <a:p>
            <a:pPr marL="114300" indent="0">
              <a:buNone/>
            </a:pPr>
            <a:r>
              <a:rPr lang="tr-TR" dirty="0"/>
              <a:t>20.…/20.... öğretim yılı Güz/Bahar yarıyılında kaydımı dondurmak istiyorum.         Mazeretime ilişkin belge ekte sunulmuştur.</a:t>
            </a:r>
          </a:p>
          <a:p>
            <a:pPr marL="114300" indent="0">
              <a:buNone/>
            </a:pPr>
            <a:endParaRPr lang="tr-TR" b="1" dirty="0"/>
          </a:p>
          <a:p>
            <a:pPr marL="114300" indent="0">
              <a:buNone/>
            </a:pPr>
            <a:r>
              <a:rPr lang="tr-TR" dirty="0"/>
              <a:t> </a:t>
            </a:r>
            <a:r>
              <a:rPr lang="tr-TR" dirty="0" smtClean="0"/>
              <a:t>        Bilgilerinize </a:t>
            </a:r>
            <a:r>
              <a:rPr lang="tr-TR" dirty="0"/>
              <a:t>ve gereğini müsaadelerinize arz ederim.</a:t>
            </a:r>
            <a:endParaRPr lang="tr-TR" b="1" dirty="0"/>
          </a:p>
          <a:p>
            <a:pPr marL="114300" indent="0">
              <a:buNone/>
            </a:pPr>
            <a:r>
              <a:rPr lang="tr-TR" dirty="0"/>
              <a:t> </a:t>
            </a:r>
          </a:p>
          <a:p>
            <a:pPr marL="114300" indent="0" algn="r">
              <a:buNone/>
            </a:pPr>
            <a:r>
              <a:rPr lang="tr-TR" dirty="0"/>
              <a:t> </a:t>
            </a:r>
            <a:r>
              <a:rPr lang="tr-TR" dirty="0" smtClean="0"/>
              <a:t>Ad-</a:t>
            </a:r>
            <a:r>
              <a:rPr lang="tr-TR" dirty="0" err="1" smtClean="0"/>
              <a:t>Soyad</a:t>
            </a:r>
            <a:r>
              <a:rPr lang="tr-TR" dirty="0"/>
              <a:t>  </a:t>
            </a:r>
            <a:endParaRPr lang="tr-TR" dirty="0" smtClean="0"/>
          </a:p>
          <a:p>
            <a:pPr marL="114300" indent="0" algn="r">
              <a:buNone/>
            </a:pPr>
            <a:r>
              <a:rPr lang="tr-TR" dirty="0"/>
              <a:t> </a:t>
            </a:r>
            <a:r>
              <a:rPr lang="tr-TR" dirty="0" smtClean="0"/>
              <a:t>                                                                                                                            Tarih </a:t>
            </a:r>
            <a:r>
              <a:rPr lang="tr-TR" dirty="0"/>
              <a:t>/ İmza		  						                       </a:t>
            </a:r>
          </a:p>
          <a:p>
            <a:pPr marL="114300" indent="0">
              <a:buNone/>
            </a:pPr>
            <a:r>
              <a:rPr lang="tr-TR" dirty="0"/>
              <a:t>EKLER :</a:t>
            </a:r>
          </a:p>
          <a:p>
            <a:pPr marL="114300" indent="0">
              <a:buNone/>
            </a:pPr>
            <a:r>
              <a:rPr lang="tr-TR" dirty="0"/>
              <a:t>EK.1- Mazeretimi gösterir belge  (1 sayfa) </a:t>
            </a:r>
          </a:p>
          <a:p>
            <a:pPr marL="114300" indent="0">
              <a:buNone/>
            </a:pPr>
            <a:r>
              <a:rPr lang="tr-TR" dirty="0"/>
              <a:t> </a:t>
            </a:r>
          </a:p>
          <a:p>
            <a:pPr marL="114300" indent="0">
              <a:buNone/>
            </a:pPr>
            <a:r>
              <a:rPr lang="tr-TR" u="sng" dirty="0"/>
              <a:t>Adres				:</a:t>
            </a:r>
            <a:endParaRPr lang="tr-TR" dirty="0"/>
          </a:p>
        </p:txBody>
      </p:sp>
    </p:spTree>
    <p:extLst>
      <p:ext uri="{BB962C8B-B14F-4D97-AF65-F5344CB8AC3E}">
        <p14:creationId xmlns:p14="http://schemas.microsoft.com/office/powerpoint/2010/main" val="23806112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60649"/>
            <a:ext cx="7543800" cy="864096"/>
          </a:xfrm>
        </p:spPr>
        <p:txBody>
          <a:bodyPr/>
          <a:lstStyle/>
          <a:p>
            <a:r>
              <a:rPr lang="tr-TR" sz="4400" dirty="0" smtClean="0"/>
              <a:t>DİLEKÇE</a:t>
            </a:r>
            <a:endParaRPr lang="tr-TR" sz="4400" dirty="0"/>
          </a:p>
        </p:txBody>
      </p:sp>
      <p:sp>
        <p:nvSpPr>
          <p:cNvPr id="3" name="Alt Başlık 2"/>
          <p:cNvSpPr>
            <a:spLocks noGrp="1"/>
          </p:cNvSpPr>
          <p:nvPr>
            <p:ph type="subTitle" idx="1"/>
          </p:nvPr>
        </p:nvSpPr>
        <p:spPr>
          <a:xfrm>
            <a:off x="685800" y="1196752"/>
            <a:ext cx="7126560" cy="5040560"/>
          </a:xfrm>
        </p:spPr>
        <p:txBody>
          <a:bodyPr>
            <a:normAutofit fontScale="70000" lnSpcReduction="20000"/>
          </a:bodyPr>
          <a:lstStyle/>
          <a:p>
            <a:r>
              <a:rPr lang="tr-TR" dirty="0" smtClean="0">
                <a:solidFill>
                  <a:schemeClr val="tx1"/>
                </a:solidFill>
              </a:rPr>
              <a:t>Bir dileği bildirmek için resmi makamlara sunulan, imzalı ve adresli, pullu veya pulsuz yazıya, </a:t>
            </a:r>
            <a:r>
              <a:rPr lang="tr-TR" dirty="0" smtClean="0">
                <a:solidFill>
                  <a:srgbClr val="C00000"/>
                </a:solidFill>
              </a:rPr>
              <a:t>istida, arzuhâl ve dilekçe</a:t>
            </a:r>
            <a:r>
              <a:rPr lang="tr-TR" dirty="0" smtClean="0">
                <a:solidFill>
                  <a:schemeClr val="tx1"/>
                </a:solidFill>
              </a:rPr>
              <a:t> denir.</a:t>
            </a:r>
          </a:p>
          <a:p>
            <a:endParaRPr lang="tr-TR" dirty="0">
              <a:solidFill>
                <a:schemeClr val="tx1"/>
              </a:solidFill>
            </a:endParaRPr>
          </a:p>
          <a:p>
            <a:r>
              <a:rPr lang="tr-TR" dirty="0" smtClean="0">
                <a:solidFill>
                  <a:srgbClr val="C00000"/>
                </a:solidFill>
              </a:rPr>
              <a:t>Dilekçe hakkı, </a:t>
            </a:r>
            <a:r>
              <a:rPr lang="tr-TR" dirty="0" smtClean="0">
                <a:solidFill>
                  <a:schemeClr val="tx1"/>
                </a:solidFill>
              </a:rPr>
              <a:t>sorulara cevap almak suretiyle bilgi edinmeyi, şikayette bulunmak suretiyle denetlemeyi, dilek ve öneride bulunmak suretiyle de demokratik katılımı sağlayan siyasal haklardandır. </a:t>
            </a:r>
          </a:p>
          <a:p>
            <a:endParaRPr lang="tr-TR" dirty="0">
              <a:solidFill>
                <a:schemeClr val="tx1"/>
              </a:solidFill>
            </a:endParaRPr>
          </a:p>
          <a:p>
            <a:r>
              <a:rPr lang="tr-TR" dirty="0" smtClean="0">
                <a:solidFill>
                  <a:schemeClr val="tx1"/>
                </a:solidFill>
              </a:rPr>
              <a:t>Dilekçe hakkı, </a:t>
            </a:r>
            <a:r>
              <a:rPr lang="tr-TR" dirty="0" smtClean="0">
                <a:solidFill>
                  <a:srgbClr val="C00000"/>
                </a:solidFill>
              </a:rPr>
              <a:t>Anayasanın 74.</a:t>
            </a:r>
            <a:r>
              <a:rPr lang="tr-TR" dirty="0" smtClean="0">
                <a:solidFill>
                  <a:schemeClr val="tx1"/>
                </a:solidFill>
              </a:rPr>
              <a:t> maddesinde; Vatandaşlar, kendileriyle veya kamu ile ilgili dilek ve şikayetleri hakkında, yetkili makamlara ve Türkiye Büyük Millet Meclisine yazı ile başvurma hakkına sahiptir. Kendileriyle ilgi başvurmaların sonucu, dilekçe sahiplerine yazılı olarak bildirilir. Bu hakkın kullanılma biçimi kanunla düzenlenir. Anayasanın 74. maddesinin devamında «kendileriyle ilgili başvurmaların sonucu, gecikmeksizin dilekçe sahiplerine yazılı olarak bildirilir». </a:t>
            </a:r>
          </a:p>
          <a:p>
            <a:endParaRPr lang="tr-TR" dirty="0" smtClean="0">
              <a:solidFill>
                <a:schemeClr val="tx1"/>
              </a:solidFill>
            </a:endParaRPr>
          </a:p>
          <a:p>
            <a:r>
              <a:rPr lang="tr-TR" dirty="0" smtClean="0">
                <a:solidFill>
                  <a:schemeClr val="tx1"/>
                </a:solidFill>
              </a:rPr>
              <a:t>Dilekçe hakkının kullanılmasıyla ilgili olarak, dilekçe hakkının kullanılmasına dair kanun </a:t>
            </a:r>
            <a:r>
              <a:rPr lang="tr-TR" dirty="0" smtClean="0">
                <a:solidFill>
                  <a:srgbClr val="C00000"/>
                </a:solidFill>
              </a:rPr>
              <a:t>01.11.1984 tarihli ve 3071 sayı</a:t>
            </a:r>
            <a:r>
              <a:rPr lang="tr-TR" dirty="0" smtClean="0">
                <a:solidFill>
                  <a:schemeClr val="tx1"/>
                </a:solidFill>
              </a:rPr>
              <a:t> ile kabul edilmiştir. </a:t>
            </a:r>
          </a:p>
          <a:p>
            <a:endParaRPr lang="tr-TR" dirty="0">
              <a:solidFill>
                <a:schemeClr val="tx1"/>
              </a:solidFill>
            </a:endParaRPr>
          </a:p>
          <a:p>
            <a:endParaRPr lang="tr-TR" dirty="0">
              <a:solidFill>
                <a:schemeClr val="tx1"/>
              </a:solidFill>
            </a:endParaRPr>
          </a:p>
        </p:txBody>
      </p:sp>
    </p:spTree>
    <p:extLst>
      <p:ext uri="{BB962C8B-B14F-4D97-AF65-F5344CB8AC3E}">
        <p14:creationId xmlns:p14="http://schemas.microsoft.com/office/powerpoint/2010/main" val="15893936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DİLEKÇE</a:t>
            </a:r>
            <a:endParaRPr lang="tr-TR" dirty="0"/>
          </a:p>
        </p:txBody>
      </p:sp>
      <p:sp>
        <p:nvSpPr>
          <p:cNvPr id="3" name="İçerik Yer Tutucusu 2"/>
          <p:cNvSpPr>
            <a:spLocks noGrp="1"/>
          </p:cNvSpPr>
          <p:nvPr>
            <p:ph idx="1"/>
          </p:nvPr>
        </p:nvSpPr>
        <p:spPr/>
        <p:txBody>
          <a:bodyPr>
            <a:normAutofit fontScale="62500" lnSpcReduction="20000"/>
          </a:bodyPr>
          <a:lstStyle/>
          <a:p>
            <a:pPr marL="114300" indent="0">
              <a:buNone/>
            </a:pPr>
            <a:r>
              <a:rPr lang="tr-TR" dirty="0"/>
              <a:t>Türk Vatandaşları kendileriyle veya kamu ile ilgili dilek ve şikayetleri hakkında, TBMM’ne ve yetkili makamlara yazı ile başvurma hakkına sahiptir. Türkiye’de ikamet eden yabancılar ise karşılıklılık esası gözetilmek ve dilekçelerinin Türkçe yazılması kaydıyla bu haktan yararlanabilirler. </a:t>
            </a:r>
          </a:p>
          <a:p>
            <a:pPr marL="114300" indent="0">
              <a:buNone/>
            </a:pPr>
            <a:endParaRPr lang="tr-TR" dirty="0" smtClean="0"/>
          </a:p>
          <a:p>
            <a:pPr marL="114300" indent="0">
              <a:buNone/>
            </a:pPr>
            <a:r>
              <a:rPr lang="tr-TR" dirty="0" smtClean="0"/>
              <a:t>Dilekçenin incelenmesi ve sonucunun bildirilmesi, Türk vatandaşlarının ve Türkiye’de ikamet eden yabancıların kendileri ve kamu ile ilgili dilek ve şikayetleri konusunda yetkili makamlara yaptıkları başvuruların sonucu veya yapılmakta olan işlemin safahatı hakkında dilekçe sahiplerine en geç </a:t>
            </a:r>
            <a:r>
              <a:rPr lang="tr-TR" dirty="0" smtClean="0">
                <a:solidFill>
                  <a:srgbClr val="C00000"/>
                </a:solidFill>
              </a:rPr>
              <a:t>otuz gün </a:t>
            </a:r>
            <a:r>
              <a:rPr lang="tr-TR" dirty="0" smtClean="0"/>
              <a:t>içinde gerekçeli olarak cevap verilir. İşlem safahatının duyurulması halinde alınan sonuç ayrıca bildirilir. </a:t>
            </a:r>
          </a:p>
          <a:p>
            <a:pPr marL="114300" indent="0">
              <a:buNone/>
            </a:pPr>
            <a:endParaRPr lang="tr-TR" dirty="0"/>
          </a:p>
          <a:p>
            <a:pPr marL="114300" indent="0">
              <a:buNone/>
            </a:pPr>
            <a:r>
              <a:rPr lang="tr-TR" dirty="0" smtClean="0">
                <a:solidFill>
                  <a:srgbClr val="C00000"/>
                </a:solidFill>
              </a:rPr>
              <a:t>3071</a:t>
            </a:r>
            <a:r>
              <a:rPr lang="tr-TR" dirty="0" smtClean="0"/>
              <a:t> sayılı yasanın </a:t>
            </a:r>
            <a:r>
              <a:rPr lang="tr-TR" dirty="0" smtClean="0">
                <a:solidFill>
                  <a:srgbClr val="C00000"/>
                </a:solidFill>
              </a:rPr>
              <a:t>3.</a:t>
            </a:r>
            <a:r>
              <a:rPr lang="tr-TR" dirty="0" smtClean="0"/>
              <a:t> </a:t>
            </a:r>
            <a:r>
              <a:rPr lang="tr-TR" dirty="0" smtClean="0">
                <a:solidFill>
                  <a:srgbClr val="C00000"/>
                </a:solidFill>
              </a:rPr>
              <a:t>maddesi</a:t>
            </a:r>
            <a:r>
              <a:rPr lang="tr-TR" dirty="0" smtClean="0"/>
              <a:t> TBMM ve yetkili makamlara yazı ile başvuru hakkını, </a:t>
            </a:r>
            <a:r>
              <a:rPr lang="tr-TR" dirty="0" smtClean="0">
                <a:solidFill>
                  <a:srgbClr val="C00000"/>
                </a:solidFill>
              </a:rPr>
              <a:t>4.</a:t>
            </a:r>
            <a:r>
              <a:rPr lang="tr-TR" dirty="0" smtClean="0"/>
              <a:t> </a:t>
            </a:r>
            <a:r>
              <a:rPr lang="tr-TR" dirty="0" smtClean="0">
                <a:solidFill>
                  <a:srgbClr val="C00000"/>
                </a:solidFill>
              </a:rPr>
              <a:t>maddesi</a:t>
            </a:r>
            <a:r>
              <a:rPr lang="tr-TR" dirty="0" smtClean="0"/>
              <a:t> dilekçede bulunması gereken unsurları ve </a:t>
            </a:r>
            <a:r>
              <a:rPr lang="tr-TR" dirty="0" smtClean="0">
                <a:solidFill>
                  <a:srgbClr val="C00000"/>
                </a:solidFill>
              </a:rPr>
              <a:t>7. maddesi </a:t>
            </a:r>
            <a:r>
              <a:rPr lang="tr-TR" dirty="0" smtClean="0"/>
              <a:t>de dilekçenin sonucundan muhataplarının </a:t>
            </a:r>
            <a:r>
              <a:rPr lang="tr-TR" dirty="0" smtClean="0">
                <a:solidFill>
                  <a:srgbClr val="C00000"/>
                </a:solidFill>
              </a:rPr>
              <a:t>2 ay </a:t>
            </a:r>
            <a:r>
              <a:rPr lang="tr-TR" dirty="0" smtClean="0"/>
              <a:t>içinde bilgilendirileceğini belirtmektedir. </a:t>
            </a:r>
            <a:endParaRPr lang="tr-TR" dirty="0"/>
          </a:p>
        </p:txBody>
      </p:sp>
    </p:spTree>
    <p:extLst>
      <p:ext uri="{BB962C8B-B14F-4D97-AF65-F5344CB8AC3E}">
        <p14:creationId xmlns:p14="http://schemas.microsoft.com/office/powerpoint/2010/main" val="6928205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DİLEKÇE</a:t>
            </a:r>
            <a:endParaRPr lang="tr-TR" dirty="0"/>
          </a:p>
        </p:txBody>
      </p:sp>
      <p:sp>
        <p:nvSpPr>
          <p:cNvPr id="3" name="İçerik Yer Tutucusu 2"/>
          <p:cNvSpPr>
            <a:spLocks noGrp="1"/>
          </p:cNvSpPr>
          <p:nvPr>
            <p:ph idx="1"/>
          </p:nvPr>
        </p:nvSpPr>
        <p:spPr/>
        <p:txBody>
          <a:bodyPr/>
          <a:lstStyle/>
          <a:p>
            <a:pPr marL="114300" indent="0">
              <a:buNone/>
            </a:pPr>
            <a:r>
              <a:rPr lang="tr-TR" dirty="0" smtClean="0">
                <a:solidFill>
                  <a:srgbClr val="C00000"/>
                </a:solidFill>
              </a:rPr>
              <a:t>Anayasanın 38. maddesine göre</a:t>
            </a:r>
            <a:r>
              <a:rPr lang="tr-TR" dirty="0" smtClean="0"/>
              <a:t>; «kimse, işlendiği zaman yürürlükte bulunan kanunun suç saymadığı fiilden dolayı cezalandırılamaz; kimseye suçu işlediği zaman kanunda o suç için konulmuş olan cezadan daha ağır bir ceza verilemez». Aynı madde Avrupa İnsan Hakları Sözleşmesinin 7. maddesinde yer almaktadır. </a:t>
            </a:r>
            <a:endParaRPr lang="tr-TR" dirty="0"/>
          </a:p>
        </p:txBody>
      </p:sp>
    </p:spTree>
    <p:extLst>
      <p:ext uri="{BB962C8B-B14F-4D97-AF65-F5344CB8AC3E}">
        <p14:creationId xmlns:p14="http://schemas.microsoft.com/office/powerpoint/2010/main" val="7329072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23528" y="0"/>
            <a:ext cx="7992888" cy="1052736"/>
          </a:xfrm>
        </p:spPr>
        <p:txBody>
          <a:bodyPr>
            <a:normAutofit fontScale="90000"/>
          </a:bodyPr>
          <a:lstStyle/>
          <a:p>
            <a:r>
              <a:rPr lang="tr-TR" sz="2800" b="1" dirty="0" smtClean="0">
                <a:solidFill>
                  <a:schemeClr val="tx1"/>
                </a:solidFill>
              </a:rPr>
              <a:t>Hukuk Muhakemeleri Kanunun (HMK) madde 119’a göre dava dilekçesinde şu hususların bulunması gerekir. </a:t>
            </a:r>
            <a:endParaRPr lang="tr-TR" sz="2800" b="1" dirty="0">
              <a:solidFill>
                <a:schemeClr val="tx1"/>
              </a:solidFill>
            </a:endParaRPr>
          </a:p>
        </p:txBody>
      </p:sp>
      <p:sp>
        <p:nvSpPr>
          <p:cNvPr id="3" name="İçerik Yer Tutucusu 2"/>
          <p:cNvSpPr>
            <a:spLocks noGrp="1"/>
          </p:cNvSpPr>
          <p:nvPr>
            <p:ph idx="1"/>
          </p:nvPr>
        </p:nvSpPr>
        <p:spPr/>
        <p:txBody>
          <a:bodyPr>
            <a:normAutofit fontScale="85000" lnSpcReduction="20000"/>
          </a:bodyPr>
          <a:lstStyle/>
          <a:p>
            <a:pPr marL="571500" indent="-457200">
              <a:buFont typeface="+mj-lt"/>
              <a:buAutoNum type="arabicPeriod"/>
            </a:pPr>
            <a:r>
              <a:rPr lang="tr-TR" dirty="0" smtClean="0"/>
              <a:t>Tarafların ve varsa kanuni temsilci veya vekillerinin ad ve soyadları ile adresleri, </a:t>
            </a:r>
          </a:p>
          <a:p>
            <a:pPr marL="571500" indent="-457200">
              <a:buFont typeface="+mj-lt"/>
              <a:buAutoNum type="arabicPeriod"/>
            </a:pPr>
            <a:r>
              <a:rPr lang="tr-TR" dirty="0" smtClean="0"/>
              <a:t>Açık bir şekilde dava konusu</a:t>
            </a:r>
          </a:p>
          <a:p>
            <a:pPr marL="571500" indent="-457200">
              <a:buFont typeface="+mj-lt"/>
              <a:buAutoNum type="arabicPeriod"/>
            </a:pPr>
            <a:r>
              <a:rPr lang="tr-TR" dirty="0" smtClean="0"/>
              <a:t>Davacının iddiasının dayanağı olan bütün vakıaların sıra numarası altında açık özetleri ve delillerinin nelerden ibaret olduğu</a:t>
            </a:r>
          </a:p>
          <a:p>
            <a:pPr marL="571500" indent="-457200">
              <a:buFont typeface="+mj-lt"/>
              <a:buAutoNum type="arabicPeriod"/>
            </a:pPr>
            <a:r>
              <a:rPr lang="tr-TR" dirty="0" smtClean="0"/>
              <a:t>Hukuki sebeplerin özeti,</a:t>
            </a:r>
          </a:p>
          <a:p>
            <a:pPr marL="571500" indent="-457200">
              <a:buFont typeface="+mj-lt"/>
              <a:buAutoNum type="arabicPeriod"/>
            </a:pPr>
            <a:r>
              <a:rPr lang="tr-TR" dirty="0" smtClean="0"/>
              <a:t>Açık bir şekilde iddia ve savunma,</a:t>
            </a:r>
          </a:p>
          <a:p>
            <a:pPr marL="571500" indent="-457200">
              <a:buFont typeface="+mj-lt"/>
              <a:buAutoNum type="arabicPeriod"/>
            </a:pPr>
            <a:r>
              <a:rPr lang="tr-TR" dirty="0" smtClean="0"/>
              <a:t>Karşı tarafın hangi sürede cevap verebileceği,</a:t>
            </a:r>
          </a:p>
          <a:p>
            <a:pPr marL="571500" indent="-457200">
              <a:buFont typeface="+mj-lt"/>
              <a:buAutoNum type="arabicPeriod"/>
            </a:pPr>
            <a:r>
              <a:rPr lang="tr-TR" dirty="0" smtClean="0"/>
              <a:t>Davacının veya varsa kanuni temsilci yahut vekilinin imzası.</a:t>
            </a:r>
            <a:endParaRPr lang="tr-TR" dirty="0"/>
          </a:p>
        </p:txBody>
      </p:sp>
    </p:spTree>
    <p:extLst>
      <p:ext uri="{BB962C8B-B14F-4D97-AF65-F5344CB8AC3E}">
        <p14:creationId xmlns:p14="http://schemas.microsoft.com/office/powerpoint/2010/main" val="11051678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04800" y="116632"/>
            <a:ext cx="8686800" cy="936104"/>
          </a:xfrm>
        </p:spPr>
        <p:txBody>
          <a:bodyPr>
            <a:normAutofit fontScale="90000"/>
          </a:bodyPr>
          <a:lstStyle/>
          <a:p>
            <a:r>
              <a:rPr lang="tr-TR" sz="3600" b="1" dirty="0" smtClean="0">
                <a:solidFill>
                  <a:schemeClr val="tx1"/>
                </a:solidFill>
              </a:rPr>
              <a:t>HMK madde 116’ya göre ilk itirazlar şu hallerden ibarettir:</a:t>
            </a:r>
            <a:endParaRPr lang="tr-TR" sz="3600" b="1" dirty="0">
              <a:solidFill>
                <a:schemeClr val="tx1"/>
              </a:solidFill>
            </a:endParaRPr>
          </a:p>
        </p:txBody>
      </p:sp>
      <p:sp>
        <p:nvSpPr>
          <p:cNvPr id="3" name="İçerik Yer Tutucusu 2"/>
          <p:cNvSpPr>
            <a:spLocks noGrp="1"/>
          </p:cNvSpPr>
          <p:nvPr>
            <p:ph idx="1"/>
          </p:nvPr>
        </p:nvSpPr>
        <p:spPr/>
        <p:txBody>
          <a:bodyPr>
            <a:normAutofit/>
          </a:bodyPr>
          <a:lstStyle/>
          <a:p>
            <a:pPr marL="571500" indent="-457200">
              <a:buFont typeface="+mj-lt"/>
              <a:buAutoNum type="alphaLcPeriod"/>
            </a:pPr>
            <a:r>
              <a:rPr lang="tr-TR" sz="2400" dirty="0" smtClean="0"/>
              <a:t>Kesin yetki kuralının bulunmadığı hallerde yetki itirazı</a:t>
            </a:r>
          </a:p>
          <a:p>
            <a:pPr marL="571500" indent="-457200">
              <a:buFont typeface="+mj-lt"/>
              <a:buAutoNum type="alphaLcPeriod"/>
            </a:pPr>
            <a:r>
              <a:rPr lang="tr-TR" sz="2400" dirty="0" smtClean="0"/>
              <a:t>Uyuşmazlığın tahkim yoluyla çözümlenmesi gerektiği itirazı</a:t>
            </a:r>
          </a:p>
          <a:p>
            <a:pPr marL="571500" indent="-457200">
              <a:buFont typeface="+mj-lt"/>
              <a:buAutoNum type="alphaLcPeriod"/>
            </a:pPr>
            <a:r>
              <a:rPr lang="tr-TR" sz="2400" dirty="0" smtClean="0"/>
              <a:t>İş bölümü itirazı</a:t>
            </a:r>
          </a:p>
          <a:p>
            <a:pPr marL="571500" indent="-457200">
              <a:buFont typeface="+mj-lt"/>
              <a:buAutoNum type="alphaLcPeriod"/>
            </a:pPr>
            <a:endParaRPr lang="tr-TR" sz="2400" dirty="0"/>
          </a:p>
          <a:p>
            <a:pPr marL="114300" indent="0">
              <a:buNone/>
            </a:pPr>
            <a:r>
              <a:rPr lang="tr-TR" sz="2400" dirty="0" smtClean="0"/>
              <a:t>İleri sürülmesi ve incelenmesi ise HMK madde 117’de gösterilmiştir. Buna göre ;</a:t>
            </a:r>
          </a:p>
          <a:p>
            <a:pPr>
              <a:buFont typeface="Courier New" panose="02070309020205020404" pitchFamily="49" charset="0"/>
              <a:buChar char="o"/>
            </a:pPr>
            <a:r>
              <a:rPr lang="tr-TR" sz="2400" dirty="0" smtClean="0"/>
              <a:t>İlk itirazların hepsi cevap dilekçesinde ileri sürülmek zorundadır. Aksi halde dinlenemez</a:t>
            </a:r>
          </a:p>
          <a:p>
            <a:pPr>
              <a:buFont typeface="Courier New" panose="02070309020205020404" pitchFamily="49" charset="0"/>
              <a:buChar char="o"/>
            </a:pPr>
            <a:r>
              <a:rPr lang="tr-TR" sz="2400" dirty="0" smtClean="0"/>
              <a:t>İlk itirazlar, dava şartlarından sonra incelenir.</a:t>
            </a:r>
          </a:p>
          <a:p>
            <a:pPr>
              <a:buFont typeface="Courier New" panose="02070309020205020404" pitchFamily="49" charset="0"/>
              <a:buChar char="o"/>
            </a:pPr>
            <a:r>
              <a:rPr lang="tr-TR" sz="2400" dirty="0" smtClean="0"/>
              <a:t>İlk itirazlar, ön sorunlar gibi incelenir ve karara bağlanır. </a:t>
            </a:r>
            <a:endParaRPr lang="tr-TR" sz="2400" dirty="0"/>
          </a:p>
        </p:txBody>
      </p:sp>
    </p:spTree>
    <p:extLst>
      <p:ext uri="{BB962C8B-B14F-4D97-AF65-F5344CB8AC3E}">
        <p14:creationId xmlns:p14="http://schemas.microsoft.com/office/powerpoint/2010/main" val="11744932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04800" y="457200"/>
            <a:ext cx="8686800" cy="667544"/>
          </a:xfrm>
        </p:spPr>
        <p:txBody>
          <a:bodyPr/>
          <a:lstStyle/>
          <a:p>
            <a:r>
              <a:rPr lang="tr-TR" dirty="0" smtClean="0"/>
              <a:t>DİLEKÇE</a:t>
            </a:r>
            <a:endParaRPr lang="tr-TR" dirty="0"/>
          </a:p>
        </p:txBody>
      </p:sp>
      <p:sp>
        <p:nvSpPr>
          <p:cNvPr id="3" name="İçerik Yer Tutucusu 2"/>
          <p:cNvSpPr>
            <a:spLocks noGrp="1"/>
          </p:cNvSpPr>
          <p:nvPr>
            <p:ph idx="1"/>
          </p:nvPr>
        </p:nvSpPr>
        <p:spPr/>
        <p:txBody>
          <a:bodyPr>
            <a:normAutofit fontScale="77500" lnSpcReduction="20000"/>
          </a:bodyPr>
          <a:lstStyle/>
          <a:p>
            <a:pPr marL="114300" indent="0">
              <a:buNone/>
            </a:pPr>
            <a:r>
              <a:rPr lang="tr-TR" dirty="0" smtClean="0"/>
              <a:t>Dilekçe, normal olarak, dilekçe sahibi tarafından bizzat düzenlenir veya düzenlettirilir. Aksine bir kural veya zorunluluk yoksa el yazısıyla veya yazı makinesi ile yazılabilir. </a:t>
            </a:r>
          </a:p>
          <a:p>
            <a:pPr marL="114300" indent="0">
              <a:buNone/>
            </a:pPr>
            <a:endParaRPr lang="tr-TR" dirty="0"/>
          </a:p>
          <a:p>
            <a:pPr marL="114300" indent="0">
              <a:buNone/>
            </a:pPr>
            <a:r>
              <a:rPr lang="tr-TR" dirty="0" smtClean="0"/>
              <a:t>Bir dilekçenin şu şekilde ele alınması uygundur: </a:t>
            </a:r>
          </a:p>
          <a:p>
            <a:pPr>
              <a:buFont typeface="Wingdings" panose="05000000000000000000" pitchFamily="2" charset="2"/>
              <a:buChar char="v"/>
            </a:pPr>
            <a:r>
              <a:rPr lang="tr-TR" dirty="0" smtClean="0"/>
              <a:t>Tam</a:t>
            </a:r>
          </a:p>
          <a:p>
            <a:pPr>
              <a:buFont typeface="Wingdings" panose="05000000000000000000" pitchFamily="2" charset="2"/>
              <a:buChar char="v"/>
            </a:pPr>
            <a:r>
              <a:rPr lang="tr-TR" dirty="0" smtClean="0"/>
              <a:t>Kısa</a:t>
            </a:r>
          </a:p>
          <a:p>
            <a:pPr>
              <a:buFont typeface="Wingdings" panose="05000000000000000000" pitchFamily="2" charset="2"/>
              <a:buChar char="v"/>
            </a:pPr>
            <a:r>
              <a:rPr lang="tr-TR" dirty="0" smtClean="0"/>
              <a:t>Açık</a:t>
            </a:r>
          </a:p>
          <a:p>
            <a:pPr>
              <a:buFont typeface="Wingdings" panose="05000000000000000000" pitchFamily="2" charset="2"/>
              <a:buChar char="v"/>
            </a:pPr>
            <a:r>
              <a:rPr lang="tr-TR" dirty="0" smtClean="0"/>
              <a:t>Doğru</a:t>
            </a:r>
          </a:p>
          <a:p>
            <a:pPr>
              <a:buFont typeface="Wingdings" panose="05000000000000000000" pitchFamily="2" charset="2"/>
              <a:buChar char="v"/>
            </a:pPr>
            <a:r>
              <a:rPr lang="tr-TR" dirty="0" smtClean="0"/>
              <a:t>Uygun </a:t>
            </a:r>
          </a:p>
          <a:p>
            <a:pPr marL="114300" indent="0">
              <a:buNone/>
            </a:pPr>
            <a:r>
              <a:rPr lang="tr-TR" dirty="0" smtClean="0"/>
              <a:t>bir ifade ile kaleme alınmalıdır.</a:t>
            </a:r>
            <a:endParaRPr lang="tr-TR" dirty="0"/>
          </a:p>
        </p:txBody>
      </p:sp>
    </p:spTree>
    <p:extLst>
      <p:ext uri="{BB962C8B-B14F-4D97-AF65-F5344CB8AC3E}">
        <p14:creationId xmlns:p14="http://schemas.microsoft.com/office/powerpoint/2010/main" val="17525956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23528" y="188640"/>
            <a:ext cx="8640960" cy="864096"/>
          </a:xfrm>
        </p:spPr>
        <p:txBody>
          <a:bodyPr>
            <a:noAutofit/>
          </a:bodyPr>
          <a:lstStyle/>
          <a:p>
            <a:r>
              <a:rPr lang="tr-TR" sz="2800" dirty="0" smtClean="0"/>
              <a:t>Dilekçe yazımında göz önünde bulundurulması gereken kurallar şunlardır:</a:t>
            </a:r>
            <a:endParaRPr lang="tr-TR" sz="2800" dirty="0"/>
          </a:p>
        </p:txBody>
      </p:sp>
      <p:sp>
        <p:nvSpPr>
          <p:cNvPr id="3" name="İçerik Yer Tutucusu 2"/>
          <p:cNvSpPr>
            <a:spLocks noGrp="1"/>
          </p:cNvSpPr>
          <p:nvPr>
            <p:ph idx="1"/>
          </p:nvPr>
        </p:nvSpPr>
        <p:spPr>
          <a:xfrm>
            <a:off x="457200" y="1600200"/>
            <a:ext cx="7620000" cy="5141168"/>
          </a:xfrm>
        </p:spPr>
        <p:txBody>
          <a:bodyPr>
            <a:normAutofit fontScale="55000" lnSpcReduction="20000"/>
          </a:bodyPr>
          <a:lstStyle/>
          <a:p>
            <a:pPr marL="571500" indent="-457200">
              <a:buFont typeface="+mj-lt"/>
              <a:buAutoNum type="arabicPeriod"/>
            </a:pPr>
            <a:r>
              <a:rPr lang="tr-TR" dirty="0" smtClean="0"/>
              <a:t>Dilekçeler konularına göre uzun veya kısa olabilir. Konular kısa ve öz olarak belirtilir. Gereksiz ayrıntıya girilmez.</a:t>
            </a:r>
          </a:p>
          <a:p>
            <a:pPr marL="571500" indent="-457200">
              <a:buFont typeface="+mj-lt"/>
              <a:buAutoNum type="arabicPeriod"/>
            </a:pPr>
            <a:r>
              <a:rPr lang="tr-TR" dirty="0" smtClean="0"/>
              <a:t>Dilekçelerde ciddi, ağırbaşlı bir dil kullanılmalıdır. Anlatımın yalın ve duru olmasına özen gösterilmelidir.</a:t>
            </a:r>
          </a:p>
          <a:p>
            <a:pPr marL="571500" indent="-457200">
              <a:buFont typeface="+mj-lt"/>
              <a:buAutoNum type="arabicPeriod"/>
            </a:pPr>
            <a:r>
              <a:rPr lang="tr-TR" dirty="0" smtClean="0"/>
              <a:t>Dilekçeler, çizgisiz beyaz dosya kağıdına yazı makinesi veya dolma kalemle yazılmalıdır. </a:t>
            </a:r>
          </a:p>
          <a:p>
            <a:pPr marL="571500" indent="-457200">
              <a:buFont typeface="+mj-lt"/>
              <a:buAutoNum type="arabicPeriod"/>
            </a:pPr>
            <a:r>
              <a:rPr lang="tr-TR" dirty="0" smtClean="0"/>
              <a:t>Dilekçe hangi kuruma veriliyorsa, bu makamın adı başa yazılır. Kurum adının sağ altına kurumun bulunduğu şehir adı yazılır. </a:t>
            </a:r>
          </a:p>
          <a:p>
            <a:pPr marL="571500" indent="-457200">
              <a:buFont typeface="+mj-lt"/>
              <a:buAutoNum type="arabicPeriod"/>
            </a:pPr>
            <a:r>
              <a:rPr lang="tr-TR" dirty="0" smtClean="0"/>
              <a:t>Konunun kısa bir özeti bu başlığın altına yazılır.</a:t>
            </a:r>
          </a:p>
          <a:p>
            <a:pPr marL="571500" indent="-457200">
              <a:buFont typeface="+mj-lt"/>
              <a:buAutoNum type="arabicPeriod"/>
            </a:pPr>
            <a:r>
              <a:rPr lang="tr-TR" dirty="0" smtClean="0"/>
              <a:t>Daha sonra metin bölümüne geçilir. Dilekçenin konusuna uygun olarak metin kısmı oluşturulur. </a:t>
            </a:r>
          </a:p>
          <a:p>
            <a:pPr marL="571500" indent="-457200">
              <a:buFont typeface="+mj-lt"/>
              <a:buAutoNum type="arabicPeriod"/>
            </a:pPr>
            <a:r>
              <a:rPr lang="tr-TR" dirty="0" smtClean="0"/>
              <a:t>Dilekçede bir durum belirtiliyorsa, son cümle «gereğini bilgilerinize saygılarımla sunarım» , bir istek belirtiliyorsa «gereğini izinlerinize saygılarımla sunarım» şeklinde olmalıdır. </a:t>
            </a:r>
          </a:p>
          <a:p>
            <a:pPr marL="571500" indent="-457200">
              <a:buFont typeface="+mj-lt"/>
              <a:buAutoNum type="arabicPeriod"/>
            </a:pPr>
            <a:r>
              <a:rPr lang="tr-TR" dirty="0" smtClean="0"/>
              <a:t>Dilekçe bitiminde sağ alt köşeye ad-</a:t>
            </a:r>
            <a:r>
              <a:rPr lang="tr-TR" dirty="0" err="1" smtClean="0"/>
              <a:t>soyad</a:t>
            </a:r>
            <a:r>
              <a:rPr lang="tr-TR" dirty="0" smtClean="0"/>
              <a:t> yazılmalı ve imzalanmalıdır. </a:t>
            </a:r>
          </a:p>
          <a:p>
            <a:pPr marL="571500" indent="-457200">
              <a:buFont typeface="+mj-lt"/>
              <a:buAutoNum type="arabicPeriod"/>
            </a:pPr>
            <a:r>
              <a:rPr lang="tr-TR" dirty="0" smtClean="0"/>
              <a:t>Sol alt köşeye açık adres yazılmalıdır.</a:t>
            </a:r>
          </a:p>
          <a:p>
            <a:pPr marL="571500" indent="-457200">
              <a:buFont typeface="+mj-lt"/>
              <a:buAutoNum type="arabicPeriod"/>
            </a:pPr>
            <a:r>
              <a:rPr lang="tr-TR" dirty="0" smtClean="0"/>
              <a:t>Dilekçe, ilk bakışta güven verici bir düzen içinde olması gerekir.</a:t>
            </a:r>
          </a:p>
          <a:p>
            <a:pPr marL="571500" indent="-457200">
              <a:buFont typeface="+mj-lt"/>
              <a:buAutoNum type="arabicPeriod"/>
            </a:pPr>
            <a:r>
              <a:rPr lang="tr-TR" dirty="0" smtClean="0"/>
              <a:t>Dilekçelerde kırmızı veya kurşun kalem asla kullanılmaz.</a:t>
            </a:r>
            <a:endParaRPr lang="tr-TR" dirty="0"/>
          </a:p>
        </p:txBody>
      </p:sp>
    </p:spTree>
    <p:extLst>
      <p:ext uri="{BB962C8B-B14F-4D97-AF65-F5344CB8AC3E}">
        <p14:creationId xmlns:p14="http://schemas.microsoft.com/office/powerpoint/2010/main" val="33546679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GENEL (ADİ) DİLEKÇELER</a:t>
            </a:r>
            <a:endParaRPr lang="tr-TR" dirty="0"/>
          </a:p>
        </p:txBody>
      </p:sp>
      <p:sp>
        <p:nvSpPr>
          <p:cNvPr id="3" name="İçerik Yer Tutucusu 2"/>
          <p:cNvSpPr>
            <a:spLocks noGrp="1"/>
          </p:cNvSpPr>
          <p:nvPr>
            <p:ph idx="1"/>
          </p:nvPr>
        </p:nvSpPr>
        <p:spPr/>
        <p:txBody>
          <a:bodyPr>
            <a:normAutofit fontScale="70000" lnSpcReduction="20000"/>
          </a:bodyPr>
          <a:lstStyle/>
          <a:p>
            <a:pPr marL="114300" indent="0">
              <a:buNone/>
            </a:pPr>
            <a:r>
              <a:rPr lang="tr-TR" dirty="0" smtClean="0"/>
              <a:t>İçerik</a:t>
            </a:r>
          </a:p>
          <a:p>
            <a:pPr marL="114300" indent="0">
              <a:buNone/>
            </a:pPr>
            <a:endParaRPr lang="tr-TR" dirty="0"/>
          </a:p>
          <a:p>
            <a:pPr marL="114300" indent="0">
              <a:buNone/>
            </a:pPr>
            <a:r>
              <a:rPr lang="tr-TR" dirty="0" smtClean="0"/>
              <a:t>Herhangi bir makama başvurulması halinde verilen genel dilekçenin, belli bir içeriği kural olarak bulunmaz. Bu dilekçeler «serbest» bir biçimde düzenlenir. Genel dilekçenin uygulamada kendiliğinden oluşan belli bazı öğeleri vardır. Bunlar; </a:t>
            </a:r>
          </a:p>
          <a:p>
            <a:pPr>
              <a:buFont typeface="Wingdings" panose="05000000000000000000" pitchFamily="2" charset="2"/>
              <a:buChar char="v"/>
            </a:pPr>
            <a:r>
              <a:rPr lang="tr-TR" dirty="0" smtClean="0"/>
              <a:t>Başvurulan makamın adı (hitap)</a:t>
            </a:r>
          </a:p>
          <a:p>
            <a:pPr>
              <a:buFont typeface="Wingdings" panose="05000000000000000000" pitchFamily="2" charset="2"/>
              <a:buChar char="v"/>
            </a:pPr>
            <a:r>
              <a:rPr lang="tr-TR" dirty="0" smtClean="0"/>
              <a:t>Dilekçenin metni,</a:t>
            </a:r>
          </a:p>
          <a:p>
            <a:pPr>
              <a:buFont typeface="Wingdings" panose="05000000000000000000" pitchFamily="2" charset="2"/>
              <a:buChar char="v"/>
            </a:pPr>
            <a:r>
              <a:rPr lang="tr-TR" dirty="0" smtClean="0"/>
              <a:t>Tarih,</a:t>
            </a:r>
          </a:p>
          <a:p>
            <a:pPr>
              <a:buFont typeface="Wingdings" panose="05000000000000000000" pitchFamily="2" charset="2"/>
              <a:buChar char="v"/>
            </a:pPr>
            <a:r>
              <a:rPr lang="tr-TR" dirty="0" smtClean="0"/>
              <a:t>Dilekçe sahibinin adı ve soyadı ile imzası</a:t>
            </a:r>
          </a:p>
          <a:p>
            <a:pPr>
              <a:buFont typeface="Wingdings" panose="05000000000000000000" pitchFamily="2" charset="2"/>
              <a:buChar char="v"/>
            </a:pPr>
            <a:r>
              <a:rPr lang="tr-TR" dirty="0" smtClean="0"/>
              <a:t>Adres </a:t>
            </a:r>
          </a:p>
          <a:p>
            <a:pPr>
              <a:buFont typeface="Wingdings" panose="05000000000000000000" pitchFamily="2" charset="2"/>
              <a:buChar char="v"/>
            </a:pPr>
            <a:r>
              <a:rPr lang="tr-TR" dirty="0" smtClean="0"/>
              <a:t>Dilekçenin içeriğine göre daha başka öğelerde içerebilir. Örneğin; ekler gibi.</a:t>
            </a:r>
            <a:endParaRPr lang="tr-TR" dirty="0"/>
          </a:p>
        </p:txBody>
      </p:sp>
    </p:spTree>
    <p:extLst>
      <p:ext uri="{BB962C8B-B14F-4D97-AF65-F5344CB8AC3E}">
        <p14:creationId xmlns:p14="http://schemas.microsoft.com/office/powerpoint/2010/main" val="240840559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Gezinti">
  <a:themeElements>
    <a:clrScheme name="Gezinti">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Gezinti">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ezinti">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81</TotalTime>
  <Words>1225</Words>
  <Application>Microsoft Office PowerPoint</Application>
  <PresentationFormat>Ekran Gösterisi (4:3)</PresentationFormat>
  <Paragraphs>131</Paragraphs>
  <Slides>17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17</vt:i4>
      </vt:variant>
    </vt:vector>
  </HeadingPairs>
  <TitlesOfParts>
    <vt:vector size="23" baseType="lpstr">
      <vt:lpstr>Courier New</vt:lpstr>
      <vt:lpstr>Franklin Gothic Book</vt:lpstr>
      <vt:lpstr>Franklin Gothic Medium</vt:lpstr>
      <vt:lpstr>Wingdings</vt:lpstr>
      <vt:lpstr>Wingdings 2</vt:lpstr>
      <vt:lpstr>Gezinti</vt:lpstr>
      <vt:lpstr>DİLEKÇELER</vt:lpstr>
      <vt:lpstr>DİLEKÇE</vt:lpstr>
      <vt:lpstr>DİLEKÇE</vt:lpstr>
      <vt:lpstr>DİLEKÇE</vt:lpstr>
      <vt:lpstr>Hukuk Muhakemeleri Kanunun (HMK) madde 119’a göre dava dilekçesinde şu hususların bulunması gerekir. </vt:lpstr>
      <vt:lpstr>HMK madde 116’ya göre ilk itirazlar şu hallerden ibarettir:</vt:lpstr>
      <vt:lpstr>DİLEKÇE</vt:lpstr>
      <vt:lpstr>Dilekçe yazımında göz önünde bulundurulması gereken kurallar şunlardır:</vt:lpstr>
      <vt:lpstr>GENEL (ADİ) DİLEKÇELER</vt:lpstr>
      <vt:lpstr>BAŞVURULAN MAKAMIN ADI (HİTAP)</vt:lpstr>
      <vt:lpstr>Başvurulan Makamın Adı (Hitap)</vt:lpstr>
      <vt:lpstr>DİLEKÇENİN METNİ</vt:lpstr>
      <vt:lpstr>TARİH</vt:lpstr>
      <vt:lpstr>AD-SOYAD ve İMZA</vt:lpstr>
      <vt:lpstr>ADRES - EKLER</vt:lpstr>
      <vt:lpstr>DİLEKÇENİN VERİLECEĞİ YER</vt:lpstr>
      <vt:lpstr>DİLEKÇE ÖRNEĞİ</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DİLEKÇELER</dc:title>
  <dc:creator>41</dc:creator>
  <cp:lastModifiedBy>Hülya Gürsoy</cp:lastModifiedBy>
  <cp:revision>12</cp:revision>
  <dcterms:created xsi:type="dcterms:W3CDTF">2013-10-07T07:24:18Z</dcterms:created>
  <dcterms:modified xsi:type="dcterms:W3CDTF">2015-10-05T13:03:05Z</dcterms:modified>
</cp:coreProperties>
</file>