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3" r:id="rId11"/>
    <p:sldId id="271" r:id="rId12"/>
    <p:sldId id="272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</a:t>
            </a:r>
            <a:r>
              <a:rPr lang="tr-TR" dirty="0"/>
              <a:t>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1BEED-4067-4479-AB3A-6AC53A253F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1356" y="1523999"/>
            <a:ext cx="9601200" cy="3498574"/>
          </a:xfrm>
        </p:spPr>
        <p:txBody>
          <a:bodyPr/>
          <a:lstStyle/>
          <a:p>
            <a:r>
              <a:rPr lang="ru-RU" dirty="0"/>
              <a:t>Придаточные предложения с союзом чем…, тем  указывают на сравнение по нарастанию или убыванию признака. В этих предложениях обязательна сравнительная степень в главном предложении. </a:t>
            </a:r>
          </a:p>
          <a:p>
            <a:pPr marL="0" indent="0">
              <a:buNone/>
            </a:pPr>
            <a:r>
              <a:rPr lang="ru-RU" b="1" dirty="0"/>
              <a:t>Пример:</a:t>
            </a:r>
            <a:r>
              <a:rPr lang="ru-RU" dirty="0"/>
              <a:t> </a:t>
            </a:r>
            <a:r>
              <a:rPr lang="ru-RU" i="1" dirty="0"/>
              <a:t>Чем больше книг он читал, тем более ясной становилась важность науки в 	современном мире. </a:t>
            </a:r>
          </a:p>
          <a:p>
            <a:pPr marL="0" indent="0">
              <a:buNone/>
            </a:pPr>
            <a:r>
              <a:rPr lang="ru-RU" i="1" dirty="0"/>
              <a:t>	Чем прозрачней воздух, тем ярче солнечный свет.</a:t>
            </a:r>
          </a:p>
          <a:p>
            <a:pPr marL="0" indent="0">
              <a:buNone/>
            </a:pPr>
            <a:r>
              <a:rPr lang="ru-RU" i="1" dirty="0"/>
              <a:t>	Чем сильнее ветер, тем больше разгорается костер.</a:t>
            </a:r>
          </a:p>
          <a:p>
            <a:pPr marL="0" indent="0">
              <a:buNone/>
            </a:pPr>
            <a:r>
              <a:rPr lang="ru-RU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6382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7DA50-45AF-4FB1-AD8A-0DAC1DB73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>
            <a:normAutofit/>
          </a:bodyPr>
          <a:lstStyle/>
          <a:p>
            <a:r>
              <a:rPr lang="ru-RU" sz="3200" dirty="0"/>
              <a:t>Выражение предполагаемого сравнения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DF4FD-48B5-4A5E-95B0-5D7ED806E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96278"/>
            <a:ext cx="9601200" cy="4171122"/>
          </a:xfrm>
        </p:spPr>
        <p:txBody>
          <a:bodyPr/>
          <a:lstStyle/>
          <a:p>
            <a:r>
              <a:rPr lang="ru-RU" dirty="0"/>
              <a:t>Выразить сравнение с воображаемой ситуацией можно при помощи союзов </a:t>
            </a:r>
            <a:r>
              <a:rPr lang="ru-RU" b="1" dirty="0"/>
              <a:t>как (бы), как будто бы, будто (бы).</a:t>
            </a:r>
          </a:p>
          <a:p>
            <a:pPr marL="0" indent="0">
              <a:buNone/>
            </a:pPr>
            <a:r>
              <a:rPr lang="ru-RU" b="1" dirty="0"/>
              <a:t>Пример:</a:t>
            </a:r>
            <a:r>
              <a:rPr lang="ru-RU" dirty="0"/>
              <a:t> </a:t>
            </a:r>
            <a:r>
              <a:rPr lang="ru-RU" i="1" dirty="0"/>
              <a:t>Она сильно нервничала, как будто от этого зависело ее будущее. </a:t>
            </a:r>
          </a:p>
          <a:p>
            <a:pPr marL="0" indent="0">
              <a:buNone/>
            </a:pPr>
            <a:r>
              <a:rPr lang="ru-RU" i="1" dirty="0"/>
              <a:t>	Она не замечали друг друга, как будто не были знакомы</a:t>
            </a:r>
            <a:r>
              <a:rPr lang="ru-RU" dirty="0"/>
              <a:t>.</a:t>
            </a:r>
          </a:p>
          <a:p>
            <a:r>
              <a:rPr lang="ru-RU" dirty="0"/>
              <a:t>В предложениях с союзами </a:t>
            </a:r>
            <a:r>
              <a:rPr lang="ru-RU" b="1" dirty="0"/>
              <a:t> как (бы), как будто бы, будто (бы), точно, как если бы, словно </a:t>
            </a:r>
            <a:r>
              <a:rPr lang="ru-RU" dirty="0"/>
              <a:t>указывается ирреальная, несуществующая ситуация.</a:t>
            </a:r>
          </a:p>
          <a:p>
            <a:pPr marL="0" indent="0">
              <a:buNone/>
            </a:pPr>
            <a:r>
              <a:rPr lang="ru-RU" b="1" dirty="0"/>
              <a:t>Пример</a:t>
            </a:r>
            <a:r>
              <a:rPr lang="ru-RU" dirty="0"/>
              <a:t>: Я помню все, словно это было вчера.</a:t>
            </a:r>
          </a:p>
          <a:p>
            <a:r>
              <a:rPr lang="ru-RU" dirty="0"/>
              <a:t>Союзы </a:t>
            </a:r>
            <a:r>
              <a:rPr lang="ru-RU" b="1" dirty="0"/>
              <a:t>будто, как будто, словно, точно </a:t>
            </a:r>
            <a:r>
              <a:rPr lang="ru-RU" dirty="0"/>
              <a:t>могут иметь при себе частицу </a:t>
            </a:r>
            <a:r>
              <a:rPr lang="ru-RU" b="1" dirty="0"/>
              <a:t>бы</a:t>
            </a:r>
            <a:r>
              <a:rPr lang="ru-RU" dirty="0"/>
              <a:t>, при этом модальность предложения практически не меняется. </a:t>
            </a:r>
          </a:p>
          <a:p>
            <a:pPr marL="0" indent="0">
              <a:buNone/>
            </a:pPr>
            <a:r>
              <a:rPr lang="ru-RU" b="1" dirty="0"/>
              <a:t>Пример</a:t>
            </a:r>
            <a:r>
              <a:rPr lang="ru-RU" dirty="0"/>
              <a:t>: Я помню все, словно бы это было вчера.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667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5410F-281D-483E-9209-4478A2B2D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60174"/>
            <a:ext cx="9601200" cy="4807226"/>
          </a:xfrm>
        </p:spPr>
        <p:txBody>
          <a:bodyPr/>
          <a:lstStyle/>
          <a:p>
            <a:r>
              <a:rPr lang="ru-RU" dirty="0"/>
              <a:t>Обратите внимание на употребление прошедшего времени с частицей бы.</a:t>
            </a:r>
          </a:p>
          <a:p>
            <a:pPr marL="0" indent="0">
              <a:buNone/>
            </a:pPr>
            <a:r>
              <a:rPr lang="ru-RU" b="1" dirty="0"/>
              <a:t>Пример</a:t>
            </a:r>
            <a:r>
              <a:rPr lang="ru-RU" dirty="0"/>
              <a:t>: Она смотрела не него, будто видит его впервые. </a:t>
            </a:r>
          </a:p>
          <a:p>
            <a:pPr marL="0" indent="0">
              <a:buNone/>
            </a:pPr>
            <a:r>
              <a:rPr lang="ru-RU" dirty="0"/>
              <a:t>	Она смотрела не него, будто бы видела его впервые. </a:t>
            </a:r>
          </a:p>
          <a:p>
            <a:endParaRPr lang="ru-RU" dirty="0"/>
          </a:p>
          <a:p>
            <a:r>
              <a:rPr lang="ru-RU" dirty="0"/>
              <a:t>Большинство союзов сравнения взаимозаменяемо.  Не заменяются другими союзами </a:t>
            </a:r>
            <a:r>
              <a:rPr lang="ru-RU" b="1" dirty="0"/>
              <a:t>как если бы </a:t>
            </a:r>
            <a:r>
              <a:rPr lang="ru-RU" dirty="0"/>
              <a:t>и </a:t>
            </a:r>
            <a:r>
              <a:rPr lang="ru-RU" b="1" dirty="0"/>
              <a:t>как будто </a:t>
            </a:r>
            <a:r>
              <a:rPr lang="ru-RU" dirty="0"/>
              <a:t>с оттенком условности. </a:t>
            </a:r>
          </a:p>
          <a:p>
            <a:pPr marL="0" indent="0">
              <a:buNone/>
            </a:pPr>
            <a:r>
              <a:rPr lang="ru-RU" b="1" dirty="0"/>
              <a:t>Пример</a:t>
            </a:r>
            <a:r>
              <a:rPr lang="ru-RU" dirty="0"/>
              <a:t>: Они весело беседовали, как будто (как если бы) были знакомы много лет. </a:t>
            </a:r>
          </a:p>
          <a:p>
            <a:pPr marL="0" indent="0">
              <a:buNone/>
            </a:pPr>
            <a:r>
              <a:rPr lang="ru-RU" dirty="0"/>
              <a:t>	Он говорил так уверено, как будто (как если бы) был специалистом в этом 	вопросе.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236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2739A-383E-4938-BB80-40B9DF8A4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08722"/>
            <a:ext cx="9601200" cy="1063487"/>
          </a:xfrm>
        </p:spPr>
        <p:txBody>
          <a:bodyPr>
            <a:normAutofit/>
          </a:bodyPr>
          <a:lstStyle/>
          <a:p>
            <a:r>
              <a:rPr lang="ru-RU" sz="3200" dirty="0"/>
              <a:t>Сложноподчиненные с придаточными сравнительными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14844-0193-4624-B852-256761BA1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72209"/>
            <a:ext cx="9601200" cy="489999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ru-RU" dirty="0"/>
          </a:p>
          <a:p>
            <a:pPr marL="530352" lvl="1" indent="0" algn="just">
              <a:buNone/>
            </a:pPr>
            <a:r>
              <a:rPr lang="ru-RU" b="1" dirty="0"/>
              <a:t>Выражение реального сравнения</a:t>
            </a:r>
          </a:p>
          <a:p>
            <a:pPr marL="530352" lvl="1" indent="0" algn="just">
              <a:buNone/>
            </a:pPr>
            <a:endParaRPr lang="ru-RU" b="1" dirty="0"/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i="0" dirty="0"/>
              <a:t>Реальное сравнение можно выразить при помощи союза</a:t>
            </a:r>
            <a:r>
              <a:rPr lang="ru-RU" b="1" dirty="0"/>
              <a:t> как. </a:t>
            </a:r>
            <a:r>
              <a:rPr lang="ru-RU" dirty="0"/>
              <a:t>Употребление настоящего времени придает предложению обобщающий характер.</a:t>
            </a:r>
          </a:p>
          <a:p>
            <a:pPr marL="530352" lvl="1" indent="0" algn="just">
              <a:buNone/>
            </a:pPr>
            <a:r>
              <a:rPr lang="ru-RU" b="1" dirty="0"/>
              <a:t>Пример: </a:t>
            </a:r>
            <a:r>
              <a:rPr lang="ru-RU" dirty="0"/>
              <a:t>Он работал так осторожно, как хирурги в операционной.</a:t>
            </a:r>
          </a:p>
          <a:p>
            <a:pPr marL="530352" lvl="1" indent="0" algn="just">
              <a:buNone/>
            </a:pPr>
            <a:r>
              <a:rPr lang="ru-RU" dirty="0"/>
              <a:t>	          Она бежала очень быстро, как спринтер бежит на олимпиаде за 			медалью.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i="0" dirty="0"/>
              <a:t>Союз как наиболее употребительный союз и выражает сравнение в самом общем виде. Он может указывать на типовую, обычную ситуацию, ситуацию-эталон.</a:t>
            </a:r>
          </a:p>
          <a:p>
            <a:pPr marL="530352" lvl="1" indent="0" algn="just">
              <a:buNone/>
            </a:pPr>
            <a:r>
              <a:rPr lang="ru-RU" dirty="0"/>
              <a:t>Пример: Все кончилось хорошо, как всегда все кончается в сказках.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ru-RU" i="0" dirty="0"/>
              <a:t>Союз как может указывать на единичную, реально имевшее место событие.</a:t>
            </a:r>
          </a:p>
          <a:p>
            <a:pPr marL="530352" lvl="1" indent="0" algn="just">
              <a:buNone/>
            </a:pPr>
            <a:r>
              <a:rPr lang="ru-RU" i="0" dirty="0"/>
              <a:t>Пример: Улицы были пустынны, как бывают они пустынны по выходным дням.</a:t>
            </a:r>
          </a:p>
          <a:p>
            <a:pPr marL="530352" lvl="1" indent="0" algn="just">
              <a:buNone/>
            </a:pPr>
            <a:r>
              <a:rPr lang="ru-RU" dirty="0"/>
              <a:t>	          </a:t>
            </a:r>
          </a:p>
        </p:txBody>
      </p:sp>
    </p:spTree>
    <p:extLst>
      <p:ext uri="{BB962C8B-B14F-4D97-AF65-F5344CB8AC3E}">
        <p14:creationId xmlns:p14="http://schemas.microsoft.com/office/powerpoint/2010/main" val="3407819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7CCBE-B1CA-4FA7-BFD9-66B7BA7794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80661"/>
            <a:ext cx="9601200" cy="4200939"/>
          </a:xfrm>
        </p:spPr>
        <p:txBody>
          <a:bodyPr/>
          <a:lstStyle/>
          <a:p>
            <a:r>
              <a:rPr lang="ru-RU" dirty="0"/>
              <a:t>Реальное сравнение можно выразить при помощи союза </a:t>
            </a:r>
            <a:r>
              <a:rPr lang="ru-RU" b="1" dirty="0"/>
              <a:t>(точно) так же как 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/>
              <a:t>Пример</a:t>
            </a:r>
            <a:r>
              <a:rPr lang="ru-RU" dirty="0"/>
              <a:t>: </a:t>
            </a:r>
            <a:r>
              <a:rPr lang="ru-RU" i="1" dirty="0"/>
              <a:t>Андрей решил стать моряком, точно так же как это сделал много лет назад 	его отец.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dirty="0"/>
              <a:t>Реальное сравнение можно выразить при помощи союза </a:t>
            </a:r>
            <a:r>
              <a:rPr lang="ru-RU" b="1" dirty="0"/>
              <a:t>подобно тому как. </a:t>
            </a:r>
            <a:r>
              <a:rPr lang="ru-RU" dirty="0"/>
              <a:t>, однако этот союз имеет книжный оттенок.</a:t>
            </a:r>
          </a:p>
          <a:p>
            <a:pPr marL="0" indent="0">
              <a:buNone/>
            </a:pPr>
            <a:r>
              <a:rPr lang="ru-RU" b="1" dirty="0"/>
              <a:t>Пример:</a:t>
            </a:r>
            <a:r>
              <a:rPr lang="ru-RU" dirty="0"/>
              <a:t> </a:t>
            </a:r>
            <a:r>
              <a:rPr lang="ru-RU" i="1" dirty="0"/>
              <a:t>Подобно тому как отец любил сына, так и он любил отца</a:t>
            </a:r>
            <a:r>
              <a:rPr lang="ru-RU" dirty="0"/>
              <a:t>.</a:t>
            </a:r>
          </a:p>
          <a:p>
            <a:r>
              <a:rPr lang="ru-RU" dirty="0"/>
              <a:t>Союзы </a:t>
            </a:r>
            <a:r>
              <a:rPr lang="ru-RU" b="1" dirty="0"/>
              <a:t>так же как, подобно тому как </a:t>
            </a:r>
            <a:r>
              <a:rPr lang="ru-RU" dirty="0"/>
              <a:t>указывают на сходство между двумя событиями. </a:t>
            </a:r>
          </a:p>
          <a:p>
            <a:pPr marL="0" indent="0">
              <a:buNone/>
            </a:pPr>
            <a:r>
              <a:rPr lang="ru-RU" b="1" i="1" dirty="0"/>
              <a:t>Пример:</a:t>
            </a:r>
            <a:r>
              <a:rPr lang="ru-RU" i="1" dirty="0"/>
              <a:t> Фольклор неисчерпаем, так же как неисчерпаема письменная литература.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65364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BFE96-713E-408D-A3C9-3834EF0B6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10748"/>
            <a:ext cx="9601200" cy="4356652"/>
          </a:xfrm>
        </p:spPr>
        <p:txBody>
          <a:bodyPr/>
          <a:lstStyle/>
          <a:p>
            <a:r>
              <a:rPr lang="ru-RU" dirty="0"/>
              <a:t>Если придаточное сравнительное стоит перед главным предложением, то оно начинается союзами </a:t>
            </a:r>
            <a:r>
              <a:rPr lang="ru-RU" b="1" dirty="0"/>
              <a:t>как </a:t>
            </a:r>
            <a:r>
              <a:rPr lang="ru-RU" dirty="0"/>
              <a:t>или </a:t>
            </a:r>
            <a:r>
              <a:rPr lang="ru-RU" b="1" dirty="0"/>
              <a:t>подобно тому</a:t>
            </a:r>
            <a:r>
              <a:rPr lang="ru-RU" dirty="0"/>
              <a:t>, а в начале главного предложения может стоять частица </a:t>
            </a:r>
            <a:r>
              <a:rPr lang="ru-RU" b="1" dirty="0"/>
              <a:t>так и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b="1" dirty="0"/>
              <a:t>Пример:</a:t>
            </a:r>
            <a:r>
              <a:rPr lang="ru-RU" dirty="0"/>
              <a:t> Как реки встречаются в море, так люди встречаются в Москве.</a:t>
            </a:r>
          </a:p>
          <a:p>
            <a:r>
              <a:rPr lang="ru-RU" dirty="0"/>
              <a:t>Если придаточное сравнительное стоит перед главным предложением, то оно может описывать очень распространенную ситуацию, и тогда предложение может начинаться сочетанием </a:t>
            </a:r>
            <a:r>
              <a:rPr lang="ru-RU" b="1" dirty="0"/>
              <a:t>как это часто (нередко) не раз/всегда</a:t>
            </a:r>
            <a:r>
              <a:rPr lang="ru-RU" dirty="0"/>
              <a:t> + глаголы </a:t>
            </a:r>
            <a:r>
              <a:rPr lang="ru-RU" b="1" dirty="0"/>
              <a:t>делать</a:t>
            </a:r>
            <a:r>
              <a:rPr lang="ru-RU" dirty="0"/>
              <a:t> или </a:t>
            </a:r>
            <a:r>
              <a:rPr lang="ru-RU" b="1" dirty="0"/>
              <a:t>бывать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/>
              <a:t>Пример</a:t>
            </a:r>
            <a:r>
              <a:rPr lang="ru-RU" dirty="0"/>
              <a:t>: Как это всегда бывало с Андреем, он опять не пришел на урок.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390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EA9C8-079D-4462-B0E9-14516B565E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985630"/>
            <a:ext cx="9601200" cy="4886739"/>
          </a:xfrm>
        </p:spPr>
        <p:txBody>
          <a:bodyPr/>
          <a:lstStyle/>
          <a:p>
            <a:r>
              <a:rPr lang="ru-RU" dirty="0"/>
              <a:t>Сказуемое в придаточной части пропускается, если оно не является элементом сравнения.</a:t>
            </a:r>
          </a:p>
          <a:p>
            <a:pPr marL="0" indent="0">
              <a:buNone/>
            </a:pPr>
            <a:r>
              <a:rPr lang="ru-RU" b="1" dirty="0"/>
              <a:t>Пример</a:t>
            </a:r>
            <a:r>
              <a:rPr lang="ru-RU" dirty="0"/>
              <a:t>: </a:t>
            </a:r>
            <a:r>
              <a:rPr lang="ru-RU" i="1" dirty="0"/>
              <a:t>Анна ездила в университет на велосипеде, как и Сергей.</a:t>
            </a:r>
          </a:p>
          <a:p>
            <a:r>
              <a:rPr lang="ru-RU" dirty="0"/>
              <a:t>Сказуемое в придаточной части не пропускается, если оно является элементом сравнения, или глагольные форма отличаются временем, наклонением, модальностью. </a:t>
            </a:r>
          </a:p>
          <a:p>
            <a:pPr marL="0" indent="0">
              <a:buNone/>
            </a:pPr>
            <a:r>
              <a:rPr lang="ru-RU" b="1" dirty="0"/>
              <a:t>Пример:</a:t>
            </a:r>
            <a:r>
              <a:rPr lang="ru-RU" dirty="0"/>
              <a:t> Ему хотелось бы поступить, как всегда поступает его брат.</a:t>
            </a:r>
          </a:p>
          <a:p>
            <a:r>
              <a:rPr lang="ru-RU" dirty="0"/>
              <a:t>Предложения с пропуском сказуемого очень близки к простым предложениям со сравнительными оборотами.</a:t>
            </a:r>
          </a:p>
          <a:p>
            <a:pPr marL="0" indent="0">
              <a:buNone/>
            </a:pPr>
            <a:r>
              <a:rPr lang="ru-RU" b="1" dirty="0"/>
              <a:t>Пример</a:t>
            </a:r>
            <a:r>
              <a:rPr lang="ru-RU" dirty="0"/>
              <a:t>: Ему хотелось бы поступить, как его брат.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819778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067231-0EEE-480C-85B1-6B5722722F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28870"/>
            <a:ext cx="9601200" cy="513853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Придаточные сравнительные часто бывают неполными предложениями.</a:t>
            </a:r>
          </a:p>
          <a:p>
            <a:pPr marL="0" indent="0" algn="just" fontAlgn="base">
              <a:buNone/>
            </a:pPr>
            <a:r>
              <a:rPr lang="ru-RU" b="1" i="1" dirty="0"/>
              <a:t>Пример:</a:t>
            </a:r>
            <a:r>
              <a:rPr lang="ru-RU" i="1" dirty="0"/>
              <a:t> Широкие тени ходят по равнине, </a:t>
            </a:r>
            <a:r>
              <a:rPr lang="ru-RU" b="1" i="1" dirty="0"/>
              <a:t>как</a:t>
            </a:r>
            <a:r>
              <a:rPr lang="ru-RU" i="1" dirty="0"/>
              <a:t> облака по небу</a:t>
            </a:r>
            <a:r>
              <a:rPr lang="ru-RU" dirty="0"/>
              <a:t> (Чехов) – опущено 	сказуемое </a:t>
            </a:r>
            <a:r>
              <a:rPr lang="ru-RU" i="1" dirty="0"/>
              <a:t>ходят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Следует отличать неполное придаточное предложение от сравнительного оборота. В сравнительном придаточном допускается пропуск сказуемого – оно уже названо в главном предложении (см. пример выше). Так как в придаточном предложении с опущенным сказуемым остаются подлежащее и второстепенные члены, грамматически зависящие от сказуемого (обстоятельство, дополнение), то сказуемое может быть без труда восстановлено.</a:t>
            </a:r>
          </a:p>
          <a:p>
            <a:pPr marL="0" indent="0" algn="just" fontAlgn="base">
              <a:buNone/>
            </a:pPr>
            <a:r>
              <a:rPr lang="ru-RU" b="1" i="1" dirty="0"/>
              <a:t>Пример:</a:t>
            </a:r>
            <a:r>
              <a:rPr lang="ru-RU" i="1" dirty="0"/>
              <a:t> Существование его заключено в эту тесную программу, </a:t>
            </a:r>
            <a:r>
              <a:rPr lang="ru-RU" b="1" i="1" dirty="0"/>
              <a:t>как</a:t>
            </a:r>
            <a:r>
              <a:rPr lang="ru-RU" i="1" dirty="0"/>
              <a:t> яйцо в 	скорлупу</a:t>
            </a:r>
            <a:r>
              <a:rPr lang="ru-RU" dirty="0"/>
              <a:t> (Чехов). </a:t>
            </a:r>
          </a:p>
          <a:p>
            <a:pPr marL="0" indent="0" algn="just" fontAlgn="base">
              <a:buNone/>
            </a:pPr>
            <a:r>
              <a:rPr lang="ru-RU" i="1" dirty="0"/>
              <a:t>	Существование его заключено в эту тесную программу, </a:t>
            </a:r>
            <a:r>
              <a:rPr lang="ru-RU" b="1" i="1" dirty="0"/>
              <a:t>как</a:t>
            </a:r>
            <a:r>
              <a:rPr lang="ru-RU" i="1" dirty="0"/>
              <a:t> яйцо </a:t>
            </a:r>
            <a:r>
              <a:rPr lang="ru-RU" b="1" i="1" dirty="0"/>
              <a:t>заключено</a:t>
            </a:r>
            <a:r>
              <a:rPr lang="ru-RU" i="1" dirty="0"/>
              <a:t> в 	скорлупу.</a:t>
            </a:r>
            <a:endParaRPr lang="ru-RU" dirty="0"/>
          </a:p>
          <a:p>
            <a:pPr algn="just"/>
            <a:r>
              <a:rPr lang="ru-RU" dirty="0"/>
              <a:t>Если в сравнительной конструкции нет членов предложения, зависящих от сказуемого, то она превращается в сравнительный оборот.</a:t>
            </a:r>
          </a:p>
          <a:p>
            <a:pPr marL="0" indent="0" algn="just" fontAlgn="base">
              <a:buNone/>
            </a:pPr>
            <a:r>
              <a:rPr lang="ru-RU" b="1" i="1" dirty="0"/>
              <a:t>Пример:</a:t>
            </a:r>
            <a:r>
              <a:rPr lang="ru-RU" i="1" dirty="0"/>
              <a:t> Пили бабушкины наливки, жёлтую, </a:t>
            </a:r>
            <a:r>
              <a:rPr lang="ru-RU" b="1" i="1" dirty="0"/>
              <a:t>как золото</a:t>
            </a:r>
            <a:r>
              <a:rPr lang="ru-RU" i="1" dirty="0"/>
              <a:t>, тёмную, </a:t>
            </a:r>
            <a:r>
              <a:rPr lang="ru-RU" b="1" i="1" dirty="0"/>
              <a:t>как дёготь</a:t>
            </a:r>
            <a:r>
              <a:rPr lang="ru-RU" i="1" dirty="0"/>
              <a:t>, и 	зелёную</a:t>
            </a:r>
            <a:r>
              <a:rPr lang="ru-RU" dirty="0"/>
              <a:t> (М. Горький).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68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4A135-26E1-42B0-BEA8-693802F003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311965"/>
            <a:ext cx="9601200" cy="4555434"/>
          </a:xfrm>
        </p:spPr>
        <p:txBody>
          <a:bodyPr/>
          <a:lstStyle/>
          <a:p>
            <a:pPr algn="just"/>
            <a:r>
              <a:rPr lang="ru-RU" dirty="0"/>
              <a:t>Если в сравнительном обороте сравнение относится к прилагательному, то существительное имеет форму именительного падежа. </a:t>
            </a:r>
          </a:p>
          <a:p>
            <a:pPr marL="0" indent="0" algn="just">
              <a:buNone/>
            </a:pPr>
            <a:r>
              <a:rPr lang="ru-RU" b="1" dirty="0"/>
              <a:t>Пример:</a:t>
            </a:r>
            <a:r>
              <a:rPr lang="ru-RU" dirty="0"/>
              <a:t> </a:t>
            </a:r>
            <a:r>
              <a:rPr lang="ru-RU" i="1" dirty="0"/>
              <a:t>Ее руки были холодными, как лед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 Сравнительные обороты могут указывать на сходство по принадлежности (родительный падеж)</a:t>
            </a:r>
          </a:p>
          <a:p>
            <a:pPr marL="0" indent="0" algn="just">
              <a:buNone/>
            </a:pPr>
            <a:r>
              <a:rPr lang="ru-RU" b="1" dirty="0"/>
              <a:t>Пример</a:t>
            </a:r>
            <a:r>
              <a:rPr lang="ru-RU" dirty="0"/>
              <a:t>: </a:t>
            </a:r>
            <a:r>
              <a:rPr lang="ru-RU" i="1" dirty="0"/>
              <a:t>Руки у мальчика были сильными, как у отца</a:t>
            </a:r>
            <a:r>
              <a:rPr lang="ru-RU" dirty="0"/>
              <a:t>.  </a:t>
            </a:r>
          </a:p>
          <a:p>
            <a:pPr algn="just"/>
            <a:r>
              <a:rPr lang="ru-RU" dirty="0"/>
              <a:t>Сравнительные обороты могут указывать на сходство по времени или месту (любой падеж времени и места)</a:t>
            </a:r>
          </a:p>
          <a:p>
            <a:pPr marL="0" indent="0" algn="just">
              <a:buNone/>
            </a:pPr>
            <a:r>
              <a:rPr lang="ru-RU" b="1" dirty="0"/>
              <a:t>Пример</a:t>
            </a:r>
            <a:r>
              <a:rPr lang="ru-RU" dirty="0"/>
              <a:t>: </a:t>
            </a:r>
            <a:r>
              <a:rPr lang="ru-RU" i="1" dirty="0"/>
              <a:t>Утро было холодное, как зимой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1475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FA8BB7-43FA-481A-B03C-E3C6F8D947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39686"/>
            <a:ext cx="9601200" cy="4727713"/>
          </a:xfrm>
        </p:spPr>
        <p:txBody>
          <a:bodyPr/>
          <a:lstStyle/>
          <a:p>
            <a:r>
              <a:rPr lang="ru-RU" dirty="0"/>
              <a:t>Сравнительные обороты с союзом </a:t>
            </a:r>
            <a:r>
              <a:rPr lang="ru-RU" b="1" dirty="0"/>
              <a:t>как</a:t>
            </a:r>
            <a:r>
              <a:rPr lang="ru-RU" dirty="0"/>
              <a:t> указывают на то, что данный предмет является одним из подобных. В этом случае употребляется выражение такой … как. </a:t>
            </a:r>
          </a:p>
          <a:p>
            <a:pPr marL="0" indent="0">
              <a:buNone/>
            </a:pPr>
            <a:r>
              <a:rPr lang="ru-RU" b="1" dirty="0"/>
              <a:t>Пример:</a:t>
            </a:r>
            <a:r>
              <a:rPr lang="ru-RU" dirty="0"/>
              <a:t> Ему нравились книги таких писателей, как Толстой и Достоевский.</a:t>
            </a:r>
          </a:p>
          <a:p>
            <a:r>
              <a:rPr lang="ru-RU" dirty="0"/>
              <a:t>Сравнительные обороты с союзом </a:t>
            </a:r>
            <a:r>
              <a:rPr lang="ru-RU" b="1" dirty="0"/>
              <a:t>как </a:t>
            </a:r>
            <a:r>
              <a:rPr lang="ru-RU" dirty="0"/>
              <a:t>могут иметь значение уподобления. Тогда часто присутствует </a:t>
            </a:r>
            <a:r>
              <a:rPr lang="ru-RU" b="1" dirty="0"/>
              <a:t>и</a:t>
            </a:r>
            <a:r>
              <a:rPr lang="ru-RU" dirty="0"/>
              <a:t>, а также слова обобщенного значения: </a:t>
            </a:r>
            <a:r>
              <a:rPr lang="ru-RU" b="1" dirty="0"/>
              <a:t>все, многие, большинство, некоторые, другие</a:t>
            </a:r>
            <a:r>
              <a:rPr lang="ru-RU" dirty="0"/>
              <a:t> и т.д.</a:t>
            </a:r>
          </a:p>
          <a:p>
            <a:pPr marL="0" indent="0">
              <a:buNone/>
            </a:pPr>
            <a:r>
              <a:rPr lang="ru-RU" dirty="0"/>
              <a:t>Пример: Как и многие из нашего класса, Владимир увлекался астрономией. </a:t>
            </a:r>
          </a:p>
          <a:p>
            <a:r>
              <a:rPr lang="ru-RU" dirty="0"/>
              <a:t>Придаточные сравнительные с союзом </a:t>
            </a:r>
            <a:r>
              <a:rPr lang="ru-RU" b="1" dirty="0"/>
              <a:t>чем,</a:t>
            </a:r>
            <a:r>
              <a:rPr lang="ru-RU" dirty="0"/>
              <a:t> как правило, бывают неполными. В этих предложениях не повторяются члены предложения, которые есть в главном предложении. </a:t>
            </a:r>
          </a:p>
          <a:p>
            <a:pPr marL="0" indent="0">
              <a:buNone/>
            </a:pPr>
            <a:r>
              <a:rPr lang="ru-RU" b="1" dirty="0"/>
              <a:t>Пример:</a:t>
            </a:r>
            <a:r>
              <a:rPr lang="ru-RU" dirty="0"/>
              <a:t> </a:t>
            </a:r>
            <a:r>
              <a:rPr lang="ru-RU" i="1" dirty="0"/>
              <a:t>Я не знаю человека лучше, чем он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461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AE0E5-E20F-4E4E-8EE5-C624464B0B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219200"/>
            <a:ext cx="9601200" cy="4648200"/>
          </a:xfrm>
        </p:spPr>
        <p:txBody>
          <a:bodyPr/>
          <a:lstStyle/>
          <a:p>
            <a:r>
              <a:rPr lang="ru-RU" dirty="0"/>
              <a:t>В придаточных сравнительных с союзом </a:t>
            </a:r>
            <a:r>
              <a:rPr lang="ru-RU" b="1" dirty="0"/>
              <a:t>чем</a:t>
            </a:r>
            <a:r>
              <a:rPr lang="ru-RU" dirty="0"/>
              <a:t>, как правило, употребляются:</a:t>
            </a:r>
          </a:p>
          <a:p>
            <a:pPr lvl="1"/>
            <a:r>
              <a:rPr lang="ru-RU" dirty="0"/>
              <a:t>Сравнительные формы.</a:t>
            </a:r>
          </a:p>
          <a:p>
            <a:pPr marL="530352" lvl="1" indent="0">
              <a:buNone/>
            </a:pPr>
            <a:r>
              <a:rPr lang="ru-RU" b="1" dirty="0"/>
              <a:t>Пример:</a:t>
            </a:r>
            <a:r>
              <a:rPr lang="ru-RU" dirty="0"/>
              <a:t> В новой кофте она казалась моложе, чем прежде.</a:t>
            </a:r>
          </a:p>
          <a:p>
            <a:pPr lvl="1"/>
            <a:r>
              <a:rPr lang="ru-RU" b="1" dirty="0"/>
              <a:t>Совсем</a:t>
            </a:r>
            <a:r>
              <a:rPr lang="ru-RU" dirty="0"/>
              <a:t> + прилагательное </a:t>
            </a:r>
            <a:r>
              <a:rPr lang="ru-RU" b="1" dirty="0"/>
              <a:t>другой, иной</a:t>
            </a:r>
            <a:r>
              <a:rPr lang="ru-RU" dirty="0"/>
              <a:t>. </a:t>
            </a:r>
            <a:r>
              <a:rPr lang="ru-RU" b="1" dirty="0"/>
              <a:t>Совсем</a:t>
            </a:r>
            <a:r>
              <a:rPr lang="ru-RU" dirty="0"/>
              <a:t> + наречия </a:t>
            </a:r>
            <a:r>
              <a:rPr lang="ru-RU" b="1" dirty="0"/>
              <a:t>по-другому, по-иному.</a:t>
            </a:r>
          </a:p>
          <a:p>
            <a:pPr marL="530352" lvl="1" indent="0">
              <a:buNone/>
            </a:pPr>
            <a:r>
              <a:rPr lang="ru-RU" b="1" dirty="0"/>
              <a:t>Пример: </a:t>
            </a:r>
            <a:r>
              <a:rPr lang="ru-RU" i="0" dirty="0"/>
              <a:t>В воскресенье город становился совсем другим, чем в будни.</a:t>
            </a:r>
          </a:p>
          <a:p>
            <a:pPr lvl="1"/>
            <a:r>
              <a:rPr lang="ru-RU" i="0" dirty="0"/>
              <a:t>Такие конструкции невозможны если придаточное предложение в модальном и временном отношении не совпадает со сказуемым главного предложения.</a:t>
            </a:r>
          </a:p>
          <a:p>
            <a:pPr marL="530352" lvl="1" indent="0">
              <a:buNone/>
            </a:pPr>
            <a:r>
              <a:rPr lang="ru-RU" b="1" i="0" dirty="0"/>
              <a:t>Пример:</a:t>
            </a:r>
            <a:r>
              <a:rPr lang="ru-RU" i="0" dirty="0"/>
              <a:t> Он сделал это лучше, чем сделала бы я. </a:t>
            </a:r>
          </a:p>
          <a:p>
            <a:pPr lvl="1"/>
            <a:r>
              <a:rPr lang="ru-RU" i="0" dirty="0"/>
              <a:t>Такие конструкции невозможны если сказуемые в главном и придаточном не совпадают лексически. </a:t>
            </a:r>
          </a:p>
          <a:p>
            <a:pPr marL="530352" lvl="1" indent="0">
              <a:buNone/>
            </a:pPr>
            <a:r>
              <a:rPr lang="ru-RU" dirty="0"/>
              <a:t>Пример</a:t>
            </a:r>
            <a:r>
              <a:rPr lang="ru-RU" i="0" dirty="0"/>
              <a:t>: </a:t>
            </a:r>
            <a:r>
              <a:rPr lang="ru-RU" dirty="0"/>
              <a:t>Он больше любил слушать других, чем говорить самому</a:t>
            </a:r>
            <a:r>
              <a:rPr lang="ru-RU" i="0" dirty="0"/>
              <a:t>.</a:t>
            </a:r>
          </a:p>
          <a:p>
            <a:pPr lvl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722861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1109</TotalTime>
  <Words>1297</Words>
  <Application>Microsoft Office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Franklin Gothic Book</vt:lpstr>
      <vt:lpstr>Wingdings</vt:lpstr>
      <vt:lpstr>Crop</vt:lpstr>
      <vt:lpstr>Синтаксис II</vt:lpstr>
      <vt:lpstr>Сложноподчиненные с придаточными сравнительными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Выражение предполагаемого сравнения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162</cp:revision>
  <dcterms:created xsi:type="dcterms:W3CDTF">2020-03-16T17:46:39Z</dcterms:created>
  <dcterms:modified xsi:type="dcterms:W3CDTF">2020-04-30T10:16:52Z</dcterms:modified>
</cp:coreProperties>
</file>