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96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574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693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6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3340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6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12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579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32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674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22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43F8B-D5B0-4EDA-AF87-DE5F830B9878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8EA16-659D-4EC1-B2A9-04FF1B0ED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737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MEAT QUALITY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0854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/>
              <a:t>Palatability</a:t>
            </a:r>
            <a:r>
              <a:rPr lang="tr-TR" i="1" dirty="0"/>
              <a:t/>
            </a:r>
            <a:br>
              <a:rPr lang="tr-TR" i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Palatability </a:t>
            </a:r>
            <a:r>
              <a:rPr lang="en-US" dirty="0"/>
              <a:t>or eating quality encompasses three main characteristics.</a:t>
            </a:r>
          </a:p>
          <a:p>
            <a:r>
              <a:rPr lang="en-US" dirty="0"/>
              <a:t>These are texture, juiciness and </a:t>
            </a:r>
            <a:r>
              <a:rPr lang="en-US" dirty="0" err="1"/>
              <a:t>flavour</a:t>
            </a:r>
            <a:r>
              <a:rPr lang="en-US" dirty="0"/>
              <a:t>/</a:t>
            </a:r>
            <a:r>
              <a:rPr lang="en-US" dirty="0" err="1"/>
              <a:t>odour</a:t>
            </a:r>
            <a:r>
              <a:rPr lang="en-US" dirty="0"/>
              <a:t> and, at least in red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poultry </a:t>
            </a:r>
            <a:r>
              <a:rPr lang="en-US" dirty="0"/>
              <a:t>meats, their importance is usually in this </a:t>
            </a:r>
            <a:r>
              <a:rPr lang="en-US" dirty="0" smtClean="0"/>
              <a:t>order.</a:t>
            </a:r>
            <a:endParaRPr lang="tr-TR" dirty="0" smtClean="0"/>
          </a:p>
          <a:p>
            <a:r>
              <a:rPr lang="en-US" dirty="0" smtClean="0"/>
              <a:t>In many</a:t>
            </a:r>
            <a:r>
              <a:rPr lang="tr-TR" dirty="0" smtClean="0"/>
              <a:t> </a:t>
            </a:r>
            <a:r>
              <a:rPr lang="en-US" dirty="0" smtClean="0"/>
              <a:t>developed </a:t>
            </a:r>
            <a:r>
              <a:rPr lang="en-US" dirty="0"/>
              <a:t>countries, people prefer their meat to be tender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/>
              <a:t>value of different cuts or joints reflects this.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2632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7086" y="803160"/>
            <a:ext cx="78867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 extremes of juiciness are dryness and succulence. Modern</a:t>
            </a:r>
          </a:p>
          <a:p>
            <a:pPr marL="0" indent="0">
              <a:buNone/>
            </a:pPr>
            <a:r>
              <a:rPr lang="en-US" dirty="0"/>
              <a:t>meat is occasionally criticized for its lack of succulence and this is</a:t>
            </a:r>
          </a:p>
          <a:p>
            <a:pPr marL="0" indent="0">
              <a:buNone/>
            </a:pPr>
            <a:r>
              <a:rPr lang="en-US" dirty="0"/>
              <a:t>attributed to either poor WHC or low levels of intramuscular or</a:t>
            </a:r>
          </a:p>
          <a:p>
            <a:pPr marL="0" indent="0">
              <a:buNone/>
            </a:pPr>
            <a:r>
              <a:rPr lang="en-US" dirty="0"/>
              <a:t>marbling fat. Intramuscular fat has tended to be reduced with the selection</a:t>
            </a:r>
          </a:p>
          <a:p>
            <a:pPr marL="0" indent="0">
              <a:buNone/>
            </a:pPr>
            <a:r>
              <a:rPr lang="en-US" dirty="0"/>
              <a:t>of animals for overall greater carcass leanness, particularly in pigs.</a:t>
            </a:r>
          </a:p>
          <a:p>
            <a:pPr marL="0" indent="0">
              <a:buNone/>
            </a:pPr>
            <a:r>
              <a:rPr lang="en-US" dirty="0"/>
              <a:t>The human perceptions of tenderness and juiciness appear to be interrelated.</a:t>
            </a:r>
          </a:p>
          <a:p>
            <a:pPr marL="0" indent="0">
              <a:buNone/>
            </a:pPr>
            <a:r>
              <a:rPr lang="en-US" dirty="0"/>
              <a:t>Juicy meat may be perceived as more tender than a similar</a:t>
            </a:r>
          </a:p>
          <a:p>
            <a:pPr marL="0" indent="0">
              <a:buNone/>
            </a:pPr>
            <a:r>
              <a:rPr lang="en-US" dirty="0"/>
              <a:t>sample which has inherently the same texture (for example, as</a:t>
            </a:r>
          </a:p>
          <a:p>
            <a:pPr marL="0" indent="0">
              <a:buNone/>
            </a:pPr>
            <a:r>
              <a:rPr lang="en-US" dirty="0"/>
              <a:t>measured by an instrumental shear test) but is less juicy.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3919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/>
              <a:t>Wholesomeness</a:t>
            </a:r>
            <a:r>
              <a:rPr lang="tr-TR" i="1" dirty="0"/>
              <a:t/>
            </a:r>
            <a:br>
              <a:rPr lang="tr-TR" i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418301"/>
            <a:ext cx="78867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wholesomeness of meat has two components. First, meat should</a:t>
            </a:r>
          </a:p>
          <a:p>
            <a:pPr marL="0" indent="0">
              <a:buNone/>
            </a:pPr>
            <a:r>
              <a:rPr lang="en-US" dirty="0"/>
              <a:t>be safe to eat, both in terms of freedom from parasites that may also</a:t>
            </a:r>
          </a:p>
          <a:p>
            <a:pPr marL="0" indent="0">
              <a:buNone/>
            </a:pPr>
            <a:r>
              <a:rPr lang="en-US" dirty="0"/>
              <a:t>infect humans, and microbiological pathogens and hazardous</a:t>
            </a:r>
          </a:p>
          <a:p>
            <a:pPr marL="0" indent="0">
              <a:buNone/>
            </a:pPr>
            <a:r>
              <a:rPr lang="en-US" dirty="0"/>
              <a:t>chemicals. People do not want to get food poisoning from eating meat.</a:t>
            </a:r>
          </a:p>
          <a:p>
            <a:pPr marL="0" indent="0">
              <a:buNone/>
            </a:pPr>
            <a:r>
              <a:rPr lang="en-US" dirty="0"/>
              <a:t>Neither do they want to be exposed to high levels of residues from</a:t>
            </a:r>
          </a:p>
          <a:p>
            <a:pPr marL="0" indent="0">
              <a:buNone/>
            </a:pPr>
            <a:r>
              <a:rPr lang="en-US" dirty="0"/>
              <a:t>previous veterinary medication of the animal, or from </a:t>
            </a:r>
            <a:r>
              <a:rPr lang="en-US" dirty="0" err="1"/>
              <a:t>growthpromoting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agents, </a:t>
            </a:r>
            <a:r>
              <a:rPr lang="en-US" dirty="0"/>
              <a:t>or from adventitious contaminants</a:t>
            </a:r>
          </a:p>
          <a:p>
            <a:pPr marL="0" indent="0">
              <a:buNone/>
            </a:pP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pesticides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6627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5399" y="986040"/>
            <a:ext cx="78867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Second, as well as this, people would prefer that meat was</a:t>
            </a:r>
          </a:p>
          <a:p>
            <a:pPr marL="0" indent="0">
              <a:buNone/>
            </a:pPr>
            <a:r>
              <a:rPr lang="en-US" dirty="0"/>
              <a:t>positively beneficial to their health in contributing minerals, vitamins</a:t>
            </a:r>
          </a:p>
          <a:p>
            <a:pPr marL="0" indent="0">
              <a:buNone/>
            </a:pPr>
            <a:r>
              <a:rPr lang="en-US" dirty="0"/>
              <a:t>and high value protein, and possibly essential fatty acids, such as</a:t>
            </a:r>
          </a:p>
          <a:p>
            <a:pPr marL="0" indent="0">
              <a:buNone/>
            </a:pPr>
            <a:r>
              <a:rPr lang="tr-TR" dirty="0" err="1"/>
              <a:t>eicosapentaenoic</a:t>
            </a:r>
            <a:r>
              <a:rPr lang="tr-TR" dirty="0"/>
              <a:t> (EPA)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docosahexaenoic</a:t>
            </a:r>
            <a:r>
              <a:rPr lang="tr-TR" dirty="0"/>
              <a:t> (DHA) </a:t>
            </a:r>
            <a:r>
              <a:rPr lang="tr-TR" dirty="0" err="1"/>
              <a:t>acids</a:t>
            </a:r>
            <a:r>
              <a:rPr lang="tr-TR" dirty="0"/>
              <a:t> (</a:t>
            </a:r>
            <a:r>
              <a:rPr lang="tr-TR" dirty="0" err="1"/>
              <a:t>see</a:t>
            </a:r>
            <a:r>
              <a:rPr lang="tr-TR" dirty="0"/>
              <a:t> </a:t>
            </a:r>
            <a:r>
              <a:rPr lang="tr-TR" dirty="0" err="1"/>
              <a:t>Chapter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3), to their diet. The value of meat as a concentrated source of protein</a:t>
            </a:r>
          </a:p>
          <a:p>
            <a:pPr marL="0" indent="0">
              <a:buNone/>
            </a:pPr>
            <a:r>
              <a:rPr lang="en-US" dirty="0"/>
              <a:t>and energy is illustrated in Table 6.2. Only dried seeds like lentils have</a:t>
            </a:r>
          </a:p>
          <a:p>
            <a:pPr marL="0" indent="0">
              <a:buNone/>
            </a:pPr>
            <a:r>
              <a:rPr lang="en-US" dirty="0"/>
              <a:t>comparable protein contents, and only lentils or grains like rice are</a:t>
            </a:r>
          </a:p>
          <a:p>
            <a:pPr marL="0" indent="0">
              <a:buNone/>
            </a:pPr>
            <a:r>
              <a:rPr lang="en-US" dirty="0"/>
              <a:t>more concentrated sources of energy (because of their high carbohydrate</a:t>
            </a:r>
          </a:p>
          <a:p>
            <a:pPr marL="0" indent="0">
              <a:buNone/>
            </a:pPr>
            <a:r>
              <a:rPr lang="en-US" dirty="0"/>
              <a:t>contents). However, it should be remembered that the </a:t>
            </a:r>
            <a:r>
              <a:rPr lang="en-US" dirty="0" smtClean="0"/>
              <a:t>energy</a:t>
            </a:r>
            <a:r>
              <a:rPr lang="tr-TR" dirty="0" smtClean="0"/>
              <a:t> </a:t>
            </a:r>
            <a:r>
              <a:rPr lang="en-US" dirty="0"/>
              <a:t>value of meat will vary somewhat with variation in its fat content.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5734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quality</a:t>
            </a:r>
            <a:br>
              <a:rPr lang="en-US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last major component of meat quality, ethical quality, might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disputed </a:t>
            </a:r>
            <a:r>
              <a:rPr lang="en-US" dirty="0"/>
              <a:t>by some. However, there is concern amongst many </a:t>
            </a:r>
            <a:r>
              <a:rPr lang="en-US" dirty="0" smtClean="0"/>
              <a:t>people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meat should come from animals which have been bred, </a:t>
            </a:r>
            <a:r>
              <a:rPr lang="en-US" dirty="0" smtClean="0"/>
              <a:t>reared,</a:t>
            </a:r>
            <a:r>
              <a:rPr lang="tr-TR" dirty="0" smtClean="0"/>
              <a:t> </a:t>
            </a:r>
            <a:r>
              <a:rPr lang="en-US" dirty="0" smtClean="0"/>
              <a:t>handled </a:t>
            </a:r>
            <a:r>
              <a:rPr lang="en-US" dirty="0"/>
              <a:t>and slaughtered in ways that promote their welfare </a:t>
            </a:r>
            <a:r>
              <a:rPr lang="en-US" dirty="0" smtClean="0"/>
              <a:t>and </a:t>
            </a:r>
            <a:r>
              <a:rPr lang="en-US" dirty="0"/>
              <a:t>in systems which are sustainable and </a:t>
            </a:r>
            <a:r>
              <a:rPr lang="en-US" dirty="0" smtClean="0"/>
              <a:t>environmentally</a:t>
            </a:r>
            <a:r>
              <a:rPr lang="tr-TR" dirty="0" smtClean="0"/>
              <a:t> </a:t>
            </a:r>
            <a:r>
              <a:rPr lang="en-US" dirty="0" smtClean="0"/>
              <a:t>friendly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6078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What</a:t>
            </a:r>
            <a:r>
              <a:rPr lang="tr-TR" b="1" dirty="0"/>
              <a:t> </a:t>
            </a:r>
            <a:r>
              <a:rPr lang="tr-TR" b="1" dirty="0" err="1"/>
              <a:t>Meat</a:t>
            </a:r>
            <a:r>
              <a:rPr lang="tr-TR" b="1" dirty="0"/>
              <a:t> </a:t>
            </a:r>
            <a:r>
              <a:rPr lang="tr-TR" b="1" dirty="0" err="1"/>
              <a:t>Quality</a:t>
            </a:r>
            <a:r>
              <a:rPr lang="tr-TR" b="1" dirty="0"/>
              <a:t> </a:t>
            </a:r>
            <a:r>
              <a:rPr lang="tr-TR" b="1" dirty="0" err="1"/>
              <a:t>Means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690689"/>
            <a:ext cx="8206047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i="1" dirty="0" err="1"/>
              <a:t>Types</a:t>
            </a:r>
            <a:r>
              <a:rPr lang="tr-TR" i="1" dirty="0"/>
              <a:t> of </a:t>
            </a:r>
            <a:r>
              <a:rPr lang="tr-TR" i="1" dirty="0" err="1"/>
              <a:t>quality</a:t>
            </a:r>
            <a:endParaRPr lang="tr-TR" i="1" dirty="0"/>
          </a:p>
          <a:p>
            <a:pPr marL="0" indent="0">
              <a:buNone/>
            </a:pPr>
            <a:r>
              <a:rPr lang="en-US" dirty="0"/>
              <a:t>Two overall types of quality can be distinguished. </a:t>
            </a:r>
            <a:r>
              <a:rPr lang="en-US" i="1" dirty="0"/>
              <a:t>Functional </a:t>
            </a:r>
            <a:r>
              <a:rPr lang="en-US" dirty="0"/>
              <a:t>quality</a:t>
            </a:r>
          </a:p>
          <a:p>
            <a:pPr marL="0" indent="0">
              <a:buNone/>
            </a:pPr>
            <a:r>
              <a:rPr lang="en-US" dirty="0"/>
              <a:t>refers to desirable attributes in a product. For example, we might want</a:t>
            </a:r>
          </a:p>
          <a:p>
            <a:pPr marL="0" indent="0">
              <a:buNone/>
            </a:pPr>
            <a:r>
              <a:rPr lang="en-US" dirty="0"/>
              <a:t>red meat to be tender and chicken to have good </a:t>
            </a:r>
            <a:r>
              <a:rPr lang="en-US" dirty="0" err="1"/>
              <a:t>flavour</a:t>
            </a:r>
            <a:r>
              <a:rPr lang="en-US" dirty="0"/>
              <a:t>. </a:t>
            </a:r>
            <a:r>
              <a:rPr lang="en-US" i="1" dirty="0"/>
              <a:t>Conformance</a:t>
            </a:r>
          </a:p>
          <a:p>
            <a:pPr marL="0" indent="0">
              <a:buNone/>
            </a:pPr>
            <a:r>
              <a:rPr lang="en-US" dirty="0"/>
              <a:t>quality is producing a product that meets the consumer’s specification</a:t>
            </a:r>
          </a:p>
          <a:p>
            <a:pPr marL="0" indent="0">
              <a:buNone/>
            </a:pPr>
            <a:r>
              <a:rPr lang="en-US" dirty="0"/>
              <a:t>exactly. An example of this type of quality might be that we want pork</a:t>
            </a:r>
          </a:p>
          <a:p>
            <a:pPr marL="0" indent="0">
              <a:buNone/>
            </a:pPr>
            <a:r>
              <a:rPr lang="en-US" dirty="0"/>
              <a:t>chops to be trimmed so there is exactly 5 mm of fat overlying the lean,</a:t>
            </a:r>
          </a:p>
          <a:p>
            <a:pPr marL="0" indent="0">
              <a:buNone/>
            </a:pPr>
            <a:r>
              <a:rPr lang="en-US" dirty="0"/>
              <a:t>or we want ‘portion sized’ chicken breasts to weigh exactly a certain</a:t>
            </a:r>
          </a:p>
          <a:p>
            <a:pPr marL="0" indent="0">
              <a:buNone/>
            </a:pPr>
            <a:r>
              <a:rPr lang="en-US" dirty="0"/>
              <a:t>amount. When most people talk about quality they tend to mean</a:t>
            </a:r>
          </a:p>
          <a:p>
            <a:pPr marL="0" indent="0">
              <a:buNone/>
            </a:pPr>
            <a:r>
              <a:rPr lang="en-US" dirty="0"/>
              <a:t>functional quality, but quality management often focuses on conformance</a:t>
            </a:r>
          </a:p>
          <a:p>
            <a:pPr marL="0" indent="0">
              <a:buNone/>
            </a:pPr>
            <a:r>
              <a:rPr lang="en-US" dirty="0"/>
              <a:t>quality. However, both types are important. No one really wants</a:t>
            </a:r>
          </a:p>
          <a:p>
            <a:pPr marL="0" indent="0">
              <a:buNone/>
            </a:pPr>
            <a:r>
              <a:rPr lang="en-US" dirty="0"/>
              <a:t>chicken breasts that are exactly the right weight but have poor </a:t>
            </a:r>
            <a:r>
              <a:rPr lang="en-US" dirty="0" err="1"/>
              <a:t>flavour</a:t>
            </a:r>
            <a:endParaRPr lang="en-US" dirty="0"/>
          </a:p>
          <a:p>
            <a:pPr marL="0" indent="0">
              <a:buNone/>
            </a:pP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texture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782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3588" y="1243734"/>
            <a:ext cx="78867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Different people mean different things when they talk of functional</a:t>
            </a:r>
          </a:p>
          <a:p>
            <a:pPr marL="0" indent="0">
              <a:buNone/>
            </a:pPr>
            <a:r>
              <a:rPr lang="en-US" dirty="0"/>
              <a:t>quality depending on their cultural background, personal experience</a:t>
            </a:r>
          </a:p>
          <a:p>
            <a:pPr marL="0" indent="0">
              <a:buNone/>
            </a:pPr>
            <a:r>
              <a:rPr lang="en-US" dirty="0"/>
              <a:t>and where they stand in the production chain; whether farmer,</a:t>
            </a:r>
          </a:p>
          <a:p>
            <a:pPr marL="0" indent="0">
              <a:buNone/>
            </a:pPr>
            <a:r>
              <a:rPr lang="en-US" dirty="0"/>
              <a:t>processor, retailer or consumer. In other words, quality has a number</a:t>
            </a:r>
          </a:p>
          <a:p>
            <a:pPr marL="0" indent="0">
              <a:buNone/>
            </a:pPr>
            <a:r>
              <a:rPr lang="en-US" dirty="0"/>
              <a:t>of different components. While certain of these are of interest to</a:t>
            </a:r>
          </a:p>
          <a:p>
            <a:pPr marL="0" indent="0">
              <a:buNone/>
            </a:pPr>
            <a:r>
              <a:rPr lang="en-US" dirty="0"/>
              <a:t>everyone, others are only immediately important to some sectors. Meat</a:t>
            </a:r>
          </a:p>
          <a:p>
            <a:pPr marL="0" indent="0">
              <a:buNone/>
            </a:pPr>
            <a:r>
              <a:rPr lang="en-US" dirty="0"/>
              <a:t>yield mainly concerns the farmer and wholesaler, technological</a:t>
            </a:r>
          </a:p>
          <a:p>
            <a:pPr marL="0" indent="0">
              <a:buNone/>
            </a:pPr>
            <a:r>
              <a:rPr lang="en-US" dirty="0"/>
              <a:t>characteristics mainly the processor and palatability – what the meat is</a:t>
            </a:r>
          </a:p>
          <a:p>
            <a:pPr marL="0" indent="0">
              <a:buNone/>
            </a:pPr>
            <a:r>
              <a:rPr lang="en-US" dirty="0"/>
              <a:t>like to eat – the final consumer.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1814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8526" y="1044228"/>
            <a:ext cx="7886700" cy="435133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tr-TR" i="1" dirty="0" err="1"/>
              <a:t>Variation</a:t>
            </a:r>
            <a:r>
              <a:rPr lang="tr-TR" i="1" dirty="0"/>
              <a:t> </a:t>
            </a:r>
            <a:r>
              <a:rPr lang="tr-TR" i="1" dirty="0" err="1"/>
              <a:t>with</a:t>
            </a:r>
            <a:r>
              <a:rPr lang="tr-TR" i="1" dirty="0"/>
              <a:t> time</a:t>
            </a:r>
          </a:p>
          <a:p>
            <a:pPr marL="0" indent="0" algn="just">
              <a:buNone/>
            </a:pPr>
            <a:r>
              <a:rPr lang="en-US" dirty="0"/>
              <a:t>Concepts of quality vary over time. The main purpose of rearing pigs</a:t>
            </a:r>
          </a:p>
          <a:p>
            <a:pPr marL="0" indent="0" algn="just">
              <a:buNone/>
            </a:pPr>
            <a:r>
              <a:rPr lang="en-US" dirty="0"/>
              <a:t>was originally less for their lean meat and more for the lard they</a:t>
            </a:r>
          </a:p>
          <a:p>
            <a:pPr marL="0" indent="0" algn="just">
              <a:buNone/>
            </a:pPr>
            <a:r>
              <a:rPr lang="en-US" dirty="0"/>
              <a:t>produced. Pigs were selected to grow large and fat because this</a:t>
            </a:r>
          </a:p>
          <a:p>
            <a:pPr marL="0" indent="0" algn="just">
              <a:buNone/>
            </a:pPr>
            <a:r>
              <a:rPr lang="en-US" dirty="0"/>
              <a:t>produced most lard. In the early North American meat industry,</a:t>
            </a:r>
          </a:p>
          <a:p>
            <a:pPr marL="0" indent="0" algn="just">
              <a:buNone/>
            </a:pPr>
            <a:r>
              <a:rPr lang="en-US" dirty="0"/>
              <a:t>instead of curing the pork, meat packers would often collect the fat,</a:t>
            </a:r>
          </a:p>
          <a:p>
            <a:pPr marL="0" indent="0" algn="just">
              <a:buNone/>
            </a:pPr>
            <a:r>
              <a:rPr lang="en-US" dirty="0"/>
              <a:t>rather as used to be done with whale’s blubber, by ‘trying’ it –</a:t>
            </a:r>
          </a:p>
          <a:p>
            <a:pPr marL="0" indent="0" algn="just">
              <a:buNone/>
            </a:pPr>
            <a:r>
              <a:rPr lang="en-US" dirty="0"/>
              <a:t>heating the butchered carcasses in large vats or kettles to melt the fat</a:t>
            </a:r>
          </a:p>
          <a:p>
            <a:pPr marL="0" indent="0" algn="just">
              <a:buNone/>
            </a:pPr>
            <a:r>
              <a:rPr lang="en-US" dirty="0"/>
              <a:t>which floated on the surface and could be ladled off. In contrast,</a:t>
            </a:r>
          </a:p>
          <a:p>
            <a:pPr marL="0" indent="0" algn="just">
              <a:buNone/>
            </a:pPr>
            <a:r>
              <a:rPr lang="en-US" dirty="0"/>
              <a:t>modern North American and European pigs are relatively very lean,</a:t>
            </a:r>
          </a:p>
          <a:p>
            <a:pPr marL="0" indent="0" algn="just">
              <a:buNone/>
            </a:pPr>
            <a:r>
              <a:rPr lang="en-US" dirty="0"/>
              <a:t>having been selected over the years to have less and less fat and</a:t>
            </a:r>
          </a:p>
          <a:p>
            <a:pPr marL="0" indent="0" algn="just">
              <a:buNone/>
            </a:pPr>
            <a:r>
              <a:rPr lang="en-US" dirty="0"/>
              <a:t>proportionally larger muscles. At different times the highest quality</a:t>
            </a:r>
          </a:p>
          <a:p>
            <a:pPr marL="0" indent="0" algn="just">
              <a:buNone/>
            </a:pPr>
            <a:r>
              <a:rPr lang="en-US" dirty="0"/>
              <a:t>has therefore been associated with both the fattest and the leanest</a:t>
            </a:r>
          </a:p>
          <a:p>
            <a:pPr marL="0" indent="0" algn="just">
              <a:buNone/>
            </a:pPr>
            <a:r>
              <a:rPr lang="tr-TR" dirty="0" err="1"/>
              <a:t>pigs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9770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major components of quality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439960"/>
              </p:ext>
            </p:extLst>
          </p:nvPr>
        </p:nvGraphicFramePr>
        <p:xfrm>
          <a:off x="520585" y="1567931"/>
          <a:ext cx="7886700" cy="4846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2778872276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2288767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Yield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and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gross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composition</a:t>
                      </a:r>
                      <a:r>
                        <a:rPr lang="tr-TR" sz="1800" u="none" strike="noStrike" kern="1200" baseline="0" dirty="0" smtClean="0"/>
                        <a:t>: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Quantity</a:t>
                      </a:r>
                      <a:r>
                        <a:rPr lang="tr-TR" sz="1800" u="none" strike="noStrike" kern="1200" baseline="0" dirty="0" smtClean="0"/>
                        <a:t> of </a:t>
                      </a:r>
                      <a:r>
                        <a:rPr lang="tr-TR" sz="1800" u="none" strike="noStrike" kern="1200" baseline="0" dirty="0" err="1" smtClean="0"/>
                        <a:t>saleable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product</a:t>
                      </a:r>
                      <a:endParaRPr lang="tr-TR" sz="1800" u="none" strike="noStrike" kern="1200" baseline="0" dirty="0" smtClean="0"/>
                    </a:p>
                    <a:p>
                      <a:r>
                        <a:rPr lang="en-US" sz="1800" u="none" strike="noStrike" kern="1200" baseline="0" dirty="0" smtClean="0"/>
                        <a:t>Ratio of fat to lean</a:t>
                      </a:r>
                    </a:p>
                    <a:p>
                      <a:r>
                        <a:rPr lang="tr-TR" sz="1800" u="none" strike="noStrike" kern="1200" baseline="0" dirty="0" err="1" smtClean="0"/>
                        <a:t>Muscle</a:t>
                      </a:r>
                      <a:r>
                        <a:rPr lang="tr-TR" sz="1800" u="none" strike="noStrike" kern="1200" baseline="0" dirty="0" smtClean="0"/>
                        <a:t> size </a:t>
                      </a:r>
                      <a:r>
                        <a:rPr lang="tr-TR" sz="1800" u="none" strike="noStrike" kern="1200" baseline="0" dirty="0" err="1" smtClean="0"/>
                        <a:t>and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shape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627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Appearance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and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technological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characteristics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Fat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texture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and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colour</a:t>
                      </a:r>
                      <a:endParaRPr lang="tr-TR" sz="1800" u="none" strike="noStrike" kern="1200" baseline="0" dirty="0" smtClean="0"/>
                    </a:p>
                    <a:p>
                      <a:r>
                        <a:rPr lang="en-US" sz="1800" u="none" strike="noStrike" kern="1200" baseline="0" dirty="0" smtClean="0"/>
                        <a:t>Amount of marbling in lean</a:t>
                      </a:r>
                    </a:p>
                    <a:p>
                      <a:r>
                        <a:rPr lang="tr-TR" sz="1800" u="none" strike="noStrike" kern="1200" baseline="0" dirty="0" smtClean="0"/>
                        <a:t>(</a:t>
                      </a:r>
                      <a:r>
                        <a:rPr lang="tr-TR" sz="1800" u="none" strike="noStrike" kern="1200" baseline="0" dirty="0" err="1" smtClean="0"/>
                        <a:t>intramuscular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fat</a:t>
                      </a:r>
                      <a:r>
                        <a:rPr lang="tr-TR" sz="1800" u="none" strike="noStrike" kern="1200" baseline="0" dirty="0" smtClean="0"/>
                        <a:t>)</a:t>
                      </a:r>
                    </a:p>
                    <a:p>
                      <a:r>
                        <a:rPr lang="en-US" sz="1800" u="none" strike="noStrike" kern="1200" baseline="0" dirty="0" err="1" smtClean="0"/>
                        <a:t>Colour</a:t>
                      </a:r>
                      <a:r>
                        <a:rPr lang="en-US" sz="1800" u="none" strike="noStrike" kern="1200" baseline="0" dirty="0" smtClean="0"/>
                        <a:t> and WHC of lean</a:t>
                      </a:r>
                    </a:p>
                    <a:p>
                      <a:r>
                        <a:rPr lang="tr-TR" sz="1800" u="none" strike="noStrike" kern="1200" baseline="0" dirty="0" err="1" smtClean="0"/>
                        <a:t>Chemical</a:t>
                      </a:r>
                      <a:r>
                        <a:rPr lang="tr-TR" sz="1800" u="none" strike="noStrike" kern="1200" baseline="0" dirty="0" smtClean="0"/>
                        <a:t> </a:t>
                      </a:r>
                      <a:r>
                        <a:rPr lang="tr-TR" sz="1800" u="none" strike="noStrike" kern="1200" baseline="0" dirty="0" err="1" smtClean="0"/>
                        <a:t>composition</a:t>
                      </a:r>
                      <a:r>
                        <a:rPr lang="tr-TR" sz="1800" u="none" strike="noStrike" kern="1200" baseline="0" dirty="0" smtClean="0"/>
                        <a:t> of </a:t>
                      </a:r>
                      <a:r>
                        <a:rPr lang="tr-TR" sz="1800" u="none" strike="noStrike" kern="1200" baseline="0" dirty="0" err="1" smtClean="0"/>
                        <a:t>lean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252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Palatability: Texture and tenderness</a:t>
                      </a:r>
                    </a:p>
                    <a:p>
                      <a:r>
                        <a:rPr lang="en-US" smtClean="0"/>
                        <a:t>Juiciness</a:t>
                      </a:r>
                    </a:p>
                    <a:p>
                      <a:r>
                        <a:rPr lang="en-US" smtClean="0"/>
                        <a:t>Flavour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Palatability: Texture and tenderness</a:t>
                      </a:r>
                    </a:p>
                    <a:p>
                      <a:r>
                        <a:rPr lang="en-US" dirty="0" smtClean="0"/>
                        <a:t>Juiciness</a:t>
                      </a:r>
                    </a:p>
                    <a:p>
                      <a:r>
                        <a:rPr lang="en-US" dirty="0" err="1" smtClean="0"/>
                        <a:t>Flavour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732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Wholesomeness: Nutritional quality</a:t>
                      </a:r>
                    </a:p>
                    <a:p>
                      <a:r>
                        <a:rPr lang="en-US" smtClean="0"/>
                        <a:t>Chemical safety</a:t>
                      </a:r>
                    </a:p>
                    <a:p>
                      <a:r>
                        <a:rPr lang="en-US" smtClean="0"/>
                        <a:t>Microbiological safety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Wholesomeness: Nutritional quality</a:t>
                      </a:r>
                    </a:p>
                    <a:p>
                      <a:r>
                        <a:rPr lang="en-US" dirty="0" smtClean="0"/>
                        <a:t>Chemical safety</a:t>
                      </a:r>
                    </a:p>
                    <a:p>
                      <a:r>
                        <a:rPr lang="en-US" dirty="0" smtClean="0"/>
                        <a:t>Microbiological safety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970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Ethical quality: Acceptable husbandry of animals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Ethical quality: Acceptable husbandry of animals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893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017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/>
              <a:t>Yield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composition</a:t>
            </a:r>
            <a:r>
              <a:rPr lang="tr-TR" i="1" dirty="0"/>
              <a:t/>
            </a:r>
            <a:br>
              <a:rPr lang="tr-TR" i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yield of product is important because it determines how much </a:t>
            </a:r>
            <a:r>
              <a:rPr lang="en-US" dirty="0" smtClean="0"/>
              <a:t>you</a:t>
            </a:r>
            <a:r>
              <a:rPr lang="tr-TR" dirty="0" smtClean="0"/>
              <a:t> </a:t>
            </a:r>
            <a:r>
              <a:rPr lang="en-US" dirty="0" smtClean="0"/>
              <a:t>have </a:t>
            </a:r>
            <a:r>
              <a:rPr lang="en-US" dirty="0"/>
              <a:t>to sell. Higher yields mean more product and potentially </a:t>
            </a:r>
            <a:r>
              <a:rPr lang="en-US" dirty="0" smtClean="0"/>
              <a:t>greater</a:t>
            </a:r>
            <a:r>
              <a:rPr lang="tr-TR" dirty="0" smtClean="0"/>
              <a:t> </a:t>
            </a:r>
            <a:r>
              <a:rPr lang="en-US" dirty="0" smtClean="0"/>
              <a:t>profit</a:t>
            </a:r>
            <a:r>
              <a:rPr lang="en-US" dirty="0"/>
              <a:t>. In meat terms this could mean a higher proportion of </a:t>
            </a:r>
            <a:r>
              <a:rPr lang="en-US" dirty="0" smtClean="0"/>
              <a:t>carcass</a:t>
            </a:r>
            <a:r>
              <a:rPr lang="tr-TR" dirty="0" smtClean="0"/>
              <a:t> </a:t>
            </a:r>
            <a:r>
              <a:rPr lang="en-US" dirty="0" smtClean="0"/>
              <a:t>relative </a:t>
            </a:r>
            <a:r>
              <a:rPr lang="en-US" dirty="0"/>
              <a:t>to the weight of the live animal (a higher killing-out </a:t>
            </a:r>
            <a:r>
              <a:rPr lang="en-US" dirty="0" smtClean="0"/>
              <a:t>percentage)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a higher yield of saleable lean and fat to non-saleable </a:t>
            </a:r>
            <a:r>
              <a:rPr lang="en-US" dirty="0" err="1" smtClean="0"/>
              <a:t>wastebone</a:t>
            </a:r>
            <a:r>
              <a:rPr lang="en-US" dirty="0"/>
              <a:t>. As well as the absolute yield of lean and fat, the relative </a:t>
            </a:r>
            <a:r>
              <a:rPr lang="en-US" dirty="0" smtClean="0"/>
              <a:t>amount</a:t>
            </a:r>
            <a:r>
              <a:rPr lang="tr-TR" dirty="0" smtClean="0"/>
              <a:t> of </a:t>
            </a:r>
            <a:r>
              <a:rPr lang="tr-TR" dirty="0" err="1"/>
              <a:t>lean</a:t>
            </a:r>
            <a:r>
              <a:rPr lang="tr-TR" dirty="0"/>
              <a:t> is </a:t>
            </a:r>
            <a:r>
              <a:rPr lang="tr-TR" dirty="0" err="1"/>
              <a:t>important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7715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365760"/>
            <a:ext cx="7886700" cy="581120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Appearance and technological characteristics</a:t>
            </a:r>
          </a:p>
          <a:p>
            <a:pPr marL="0" indent="0">
              <a:buNone/>
            </a:pPr>
            <a:r>
              <a:rPr lang="en-US" dirty="0"/>
              <a:t>Appearance of the lean and its technological characteristics are often</a:t>
            </a:r>
          </a:p>
          <a:p>
            <a:pPr marL="0" indent="0">
              <a:buNone/>
            </a:pPr>
            <a:r>
              <a:rPr lang="en-US" dirty="0"/>
              <a:t>related. This is because factors that influence the microstructure of the</a:t>
            </a:r>
          </a:p>
          <a:p>
            <a:pPr marL="0" indent="0">
              <a:buNone/>
            </a:pPr>
            <a:r>
              <a:rPr lang="en-US" dirty="0"/>
              <a:t>muscle post mortem affect both aspects of </a:t>
            </a:r>
            <a:r>
              <a:rPr lang="en-US" dirty="0" err="1"/>
              <a:t>colour</a:t>
            </a:r>
            <a:r>
              <a:rPr lang="en-US" dirty="0"/>
              <a:t> and also </a:t>
            </a:r>
            <a:r>
              <a:rPr lang="en-US" dirty="0" err="1"/>
              <a:t>waterholding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capacity (WHC). </a:t>
            </a:r>
            <a:r>
              <a:rPr lang="en-US" dirty="0" err="1"/>
              <a:t>Colour</a:t>
            </a:r>
            <a:r>
              <a:rPr lang="en-US" dirty="0"/>
              <a:t> is a major determinant of appearance</a:t>
            </a:r>
          </a:p>
          <a:p>
            <a:pPr marL="0" indent="0">
              <a:buNone/>
            </a:pPr>
            <a:r>
              <a:rPr lang="en-US" dirty="0"/>
              <a:t>and WHC of technological value. Appearance is important because it is</a:t>
            </a:r>
          </a:p>
          <a:p>
            <a:pPr marL="0" indent="0">
              <a:buNone/>
            </a:pPr>
            <a:r>
              <a:rPr lang="en-US" dirty="0"/>
              <a:t>practically the only criterion the consumer can use to judge the acceptability</a:t>
            </a:r>
          </a:p>
          <a:p>
            <a:pPr marL="0" indent="0">
              <a:buNone/>
            </a:pPr>
            <a:r>
              <a:rPr lang="en-US" dirty="0"/>
              <a:t>of most meat at purchase. This presupposes that spoilage has</a:t>
            </a:r>
          </a:p>
          <a:p>
            <a:pPr marL="0" indent="0">
              <a:buNone/>
            </a:pPr>
            <a:r>
              <a:rPr lang="en-US" dirty="0"/>
              <a:t>not resulted in an unpleasant </a:t>
            </a:r>
            <a:r>
              <a:rPr lang="en-US" dirty="0" err="1"/>
              <a:t>odour</a:t>
            </a:r>
            <a:r>
              <a:rPr lang="en-US" dirty="0"/>
              <a:t> as it can in fish that is not fresh.</a:t>
            </a:r>
          </a:p>
          <a:p>
            <a:pPr marL="0" indent="0">
              <a:buNone/>
            </a:pPr>
            <a:r>
              <a:rPr lang="en-US" dirty="0"/>
              <a:t>Unlike, for example, many fruits, where the firmness or texture of the</a:t>
            </a:r>
          </a:p>
          <a:p>
            <a:pPr marL="0" indent="0">
              <a:buNone/>
            </a:pPr>
            <a:r>
              <a:rPr lang="en-US" dirty="0" smtClean="0"/>
              <a:t>raw product is a good index of ripeness, the texture of raw meat</a:t>
            </a:r>
            <a:r>
              <a:rPr lang="tr-TR" dirty="0" smtClean="0"/>
              <a:t> </a:t>
            </a:r>
            <a:r>
              <a:rPr lang="en-US" dirty="0" smtClean="0"/>
              <a:t>usually tells little or nothing about that of the cooked material</a:t>
            </a:r>
            <a:r>
              <a:rPr lang="tr-TR" dirty="0" smtClean="0"/>
              <a:t> </a:t>
            </a:r>
            <a:r>
              <a:rPr lang="en-US" dirty="0"/>
              <a:t>The</a:t>
            </a:r>
          </a:p>
          <a:p>
            <a:pPr marL="0" indent="0">
              <a:buNone/>
            </a:pPr>
            <a:r>
              <a:rPr lang="en-US" dirty="0"/>
              <a:t>lean has a characteristic </a:t>
            </a:r>
            <a:r>
              <a:rPr lang="en-US" dirty="0" err="1"/>
              <a:t>colour</a:t>
            </a:r>
            <a:r>
              <a:rPr lang="en-US" dirty="0"/>
              <a:t> appropriate for each species and</a:t>
            </a:r>
          </a:p>
          <a:p>
            <a:pPr marL="0" indent="0">
              <a:buNone/>
            </a:pPr>
            <a:r>
              <a:rPr lang="en-US" dirty="0"/>
              <a:t>muscle but in general it should be bright in </a:t>
            </a:r>
            <a:r>
              <a:rPr lang="en-US" dirty="0" err="1"/>
              <a:t>colour</a:t>
            </a:r>
            <a:r>
              <a:rPr lang="en-US" dirty="0"/>
              <a:t>, and red or pink</a:t>
            </a:r>
          </a:p>
          <a:p>
            <a:pPr marL="0" indent="0">
              <a:buNone/>
            </a:pPr>
            <a:r>
              <a:rPr lang="en-US" dirty="0"/>
              <a:t>rather than brown, purple or grey. Moreover this </a:t>
            </a:r>
            <a:r>
              <a:rPr lang="en-US" dirty="0" err="1"/>
              <a:t>colour</a:t>
            </a:r>
            <a:r>
              <a:rPr lang="en-US" dirty="0"/>
              <a:t> should be</a:t>
            </a:r>
          </a:p>
          <a:p>
            <a:pPr marL="0" indent="0">
              <a:buNone/>
            </a:pPr>
            <a:r>
              <a:rPr lang="en-US" dirty="0"/>
              <a:t>stable to give the product a long shelf life.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7946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490451"/>
            <a:ext cx="7886700" cy="56865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There are three main reasons why </a:t>
            </a:r>
            <a:r>
              <a:rPr lang="en-US" dirty="0" err="1"/>
              <a:t>waterholding</a:t>
            </a:r>
            <a:r>
              <a:rPr lang="en-US" dirty="0"/>
              <a:t> capacity is</a:t>
            </a:r>
          </a:p>
          <a:p>
            <a:pPr marL="0" indent="0">
              <a:buNone/>
            </a:pPr>
            <a:r>
              <a:rPr lang="en-US" dirty="0"/>
              <a:t>important. First, the drip or exudate that results from poor WHC</a:t>
            </a:r>
          </a:p>
          <a:p>
            <a:pPr marL="0" indent="0">
              <a:buNone/>
            </a:pPr>
            <a:r>
              <a:rPr lang="en-US" dirty="0"/>
              <a:t>detracts from the appearance of the meat. This is especially so in</a:t>
            </a:r>
          </a:p>
          <a:p>
            <a:pPr marL="0" indent="0">
              <a:buNone/>
            </a:pPr>
            <a:r>
              <a:rPr lang="en-US" dirty="0"/>
              <a:t>modern retail packs where drip tends to collect, rather than draining</a:t>
            </a:r>
          </a:p>
          <a:p>
            <a:pPr marL="0" indent="0">
              <a:buNone/>
            </a:pPr>
            <a:r>
              <a:rPr lang="en-US" dirty="0"/>
              <a:t>away, and despite the frequent inclusion of absorbent pads in the</a:t>
            </a:r>
          </a:p>
          <a:p>
            <a:pPr marL="0" indent="0">
              <a:buNone/>
            </a:pPr>
            <a:r>
              <a:rPr lang="en-US" dirty="0"/>
              <a:t>bottom of trays to soak up the liquid. Second, loss of drip leads to</a:t>
            </a:r>
          </a:p>
          <a:p>
            <a:pPr marL="0" indent="0">
              <a:buNone/>
            </a:pPr>
            <a:r>
              <a:rPr lang="en-US" dirty="0"/>
              <a:t>weight loss in fresh meat, and in processed meats poor WHC may</a:t>
            </a:r>
          </a:p>
          <a:p>
            <a:pPr marL="0" indent="0">
              <a:buNone/>
            </a:pPr>
            <a:r>
              <a:rPr lang="en-US" dirty="0"/>
              <a:t>reduce water retention and therefore yield of product. Third, WHC is</a:t>
            </a:r>
          </a:p>
          <a:p>
            <a:pPr marL="0" indent="0">
              <a:buNone/>
            </a:pPr>
            <a:r>
              <a:rPr lang="en-US" dirty="0"/>
              <a:t>thought to influence the perceived juiciness of fresh meat after cooking.</a:t>
            </a:r>
          </a:p>
          <a:p>
            <a:pPr marL="0" indent="0">
              <a:buNone/>
            </a:pPr>
            <a:r>
              <a:rPr lang="en-US" dirty="0"/>
              <a:t>Meat with low WHC loses a lot of fluid in cooking and may taste</a:t>
            </a:r>
          </a:p>
          <a:p>
            <a:pPr marL="0" indent="0">
              <a:buNone/>
            </a:pPr>
            <a:r>
              <a:rPr lang="en-US" dirty="0"/>
              <a:t>dry and lack succulence. Problems with the </a:t>
            </a:r>
            <a:r>
              <a:rPr lang="en-US" dirty="0" err="1"/>
              <a:t>colour</a:t>
            </a:r>
            <a:r>
              <a:rPr lang="en-US" dirty="0"/>
              <a:t> and WHC of the</a:t>
            </a:r>
          </a:p>
          <a:p>
            <a:pPr marL="0" indent="0">
              <a:buNone/>
            </a:pPr>
            <a:r>
              <a:rPr lang="en-US" dirty="0"/>
              <a:t>lean are exemplified by the extreme conditions referred to as PSE (pale,</a:t>
            </a:r>
          </a:p>
          <a:p>
            <a:pPr marL="0" indent="0">
              <a:buNone/>
            </a:pPr>
            <a:r>
              <a:rPr lang="en-US" dirty="0"/>
              <a:t>soft, exudative) and DFD (dark, firm, dry) meat and which will be</a:t>
            </a:r>
          </a:p>
          <a:p>
            <a:pPr marL="0" indent="0">
              <a:buNone/>
            </a:pPr>
            <a:r>
              <a:rPr lang="en-US" dirty="0"/>
              <a:t>described later. The chemical composition of the lean, in particular its</a:t>
            </a:r>
          </a:p>
          <a:p>
            <a:pPr marL="0" indent="0">
              <a:buNone/>
            </a:pPr>
            <a:r>
              <a:rPr lang="en-US" dirty="0"/>
              <a:t>protein content may be important in determining the yield and quality</a:t>
            </a:r>
          </a:p>
          <a:p>
            <a:pPr marL="0" indent="0">
              <a:buNone/>
            </a:pPr>
            <a:r>
              <a:rPr lang="tr-TR" dirty="0"/>
              <a:t>of </a:t>
            </a:r>
            <a:r>
              <a:rPr lang="tr-TR" dirty="0" err="1"/>
              <a:t>processed</a:t>
            </a:r>
            <a:r>
              <a:rPr lang="tr-TR" dirty="0"/>
              <a:t> </a:t>
            </a:r>
            <a:r>
              <a:rPr lang="tr-TR" dirty="0" err="1"/>
              <a:t>products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085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440575"/>
            <a:ext cx="7886700" cy="57363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err="1"/>
              <a:t>colour</a:t>
            </a:r>
            <a:r>
              <a:rPr lang="en-US" dirty="0"/>
              <a:t> and chemical composition of the fat associated with the</a:t>
            </a:r>
          </a:p>
          <a:p>
            <a:pPr marL="0" indent="0">
              <a:buNone/>
            </a:pPr>
            <a:r>
              <a:rPr lang="en-US" dirty="0"/>
              <a:t>lean are important. Generally, the preference is for white or very pale</a:t>
            </a:r>
          </a:p>
          <a:p>
            <a:pPr marL="0" indent="0">
              <a:buNone/>
            </a:pPr>
            <a:r>
              <a:rPr lang="en-US" dirty="0"/>
              <a:t>pink fat over yellow pigmentation although the latter is accepted in</a:t>
            </a:r>
          </a:p>
          <a:p>
            <a:pPr marL="0" indent="0">
              <a:buNone/>
            </a:pPr>
            <a:r>
              <a:rPr lang="en-US" dirty="0"/>
              <a:t>certain cattle such as the Channel Island breeds, for example the Jersey.</a:t>
            </a:r>
          </a:p>
          <a:p>
            <a:pPr marL="0" indent="0">
              <a:buNone/>
            </a:pPr>
            <a:r>
              <a:rPr lang="en-US" dirty="0"/>
              <a:t>The yellow </a:t>
            </a:r>
            <a:r>
              <a:rPr lang="en-US" dirty="0" err="1"/>
              <a:t>colour</a:t>
            </a:r>
            <a:r>
              <a:rPr lang="en-US" dirty="0"/>
              <a:t> is caused by carotenes derived from green plants. It</a:t>
            </a:r>
          </a:p>
          <a:p>
            <a:pPr marL="0" indent="0">
              <a:buNone/>
            </a:pPr>
            <a:r>
              <a:rPr lang="en-US" dirty="0"/>
              <a:t>is therefore commoner in older animals and those that are grass-fed.</a:t>
            </a:r>
          </a:p>
          <a:p>
            <a:pPr marL="0" indent="0">
              <a:buNone/>
            </a:pPr>
            <a:r>
              <a:rPr lang="en-US" dirty="0"/>
              <a:t>The pigments are fat-soluble and the propensity to lay them down in</a:t>
            </a:r>
          </a:p>
          <a:p>
            <a:pPr marL="0" indent="0">
              <a:buNone/>
            </a:pPr>
            <a:r>
              <a:rPr lang="en-US" dirty="0"/>
              <a:t>the fat is genetically determined. Normally, firm fat is preferred over</a:t>
            </a:r>
          </a:p>
          <a:p>
            <a:pPr marL="0" indent="0">
              <a:buNone/>
            </a:pPr>
            <a:r>
              <a:rPr lang="en-US" dirty="0"/>
              <a:t>softer, oilier unsaturated fat. Soft fat may in fact be a problem in some</a:t>
            </a:r>
          </a:p>
          <a:p>
            <a:pPr marL="0" indent="0">
              <a:buNone/>
            </a:pPr>
            <a:r>
              <a:rPr lang="en-US" dirty="0"/>
              <a:t>modern very lean pigs but is beneficial in the Spanish breed of pig used</a:t>
            </a:r>
          </a:p>
          <a:p>
            <a:pPr marL="0" indent="0">
              <a:buNone/>
            </a:pPr>
            <a:r>
              <a:rPr lang="en-US" dirty="0"/>
              <a:t>to make Iberian hams. The pigs are fed on acorns from the locally</a:t>
            </a:r>
          </a:p>
          <a:p>
            <a:pPr marL="0" indent="0">
              <a:buNone/>
            </a:pPr>
            <a:r>
              <a:rPr lang="en-US" dirty="0"/>
              <a:t>grown cork oak trees and the pigs’ fat is therefore unsaturated and soft.</a:t>
            </a:r>
          </a:p>
          <a:p>
            <a:pPr marL="0" indent="0">
              <a:buNone/>
            </a:pPr>
            <a:r>
              <a:rPr lang="en-US" dirty="0"/>
              <a:t>In the preparation of the hams this is taken advantage of, the subcutaneous</a:t>
            </a:r>
          </a:p>
          <a:p>
            <a:pPr marL="0" indent="0">
              <a:buNone/>
            </a:pPr>
            <a:r>
              <a:rPr lang="en-US" dirty="0"/>
              <a:t>fat covering being carefully smoothed over the ham surface.</a:t>
            </a:r>
          </a:p>
          <a:p>
            <a:pPr marL="0" indent="0">
              <a:buNone/>
            </a:pPr>
            <a:r>
              <a:rPr lang="en-US" dirty="0"/>
              <a:t>The fat characteristics may also contribute to the desirable distinctive</a:t>
            </a:r>
          </a:p>
          <a:p>
            <a:pPr marL="0" indent="0">
              <a:buNone/>
            </a:pPr>
            <a:r>
              <a:rPr lang="tr-TR" dirty="0" err="1"/>
              <a:t>flavour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product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6609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1601</Words>
  <Application>Microsoft Office PowerPoint</Application>
  <PresentationFormat>Ekran Gösterisi (4:3)</PresentationFormat>
  <Paragraphs>145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MEAT QUALITY</vt:lpstr>
      <vt:lpstr>What Meat Quality Means</vt:lpstr>
      <vt:lpstr>PowerPoint Sunusu</vt:lpstr>
      <vt:lpstr>PowerPoint Sunusu</vt:lpstr>
      <vt:lpstr>The major components of quality</vt:lpstr>
      <vt:lpstr>Yield and composition </vt:lpstr>
      <vt:lpstr>PowerPoint Sunusu</vt:lpstr>
      <vt:lpstr>PowerPoint Sunusu</vt:lpstr>
      <vt:lpstr>PowerPoint Sunusu</vt:lpstr>
      <vt:lpstr>Palatability </vt:lpstr>
      <vt:lpstr>PowerPoint Sunusu</vt:lpstr>
      <vt:lpstr>Wholesomeness </vt:lpstr>
      <vt:lpstr>PowerPoint Sunusu</vt:lpstr>
      <vt:lpstr>Ethical quality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MEAT QUALITY</dc:title>
  <dc:creator>Güzin</dc:creator>
  <cp:lastModifiedBy>Güzin</cp:lastModifiedBy>
  <cp:revision>2</cp:revision>
  <dcterms:created xsi:type="dcterms:W3CDTF">2019-05-02T15:30:34Z</dcterms:created>
  <dcterms:modified xsi:type="dcterms:W3CDTF">2019-05-02T15:40:13Z</dcterms:modified>
</cp:coreProperties>
</file>