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4" r:id="rId4"/>
    <p:sldId id="281" r:id="rId5"/>
    <p:sldId id="28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676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419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191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434609"/>
            <a:ext cx="374904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0" y="2551176"/>
            <a:ext cx="3749040" cy="3145536"/>
          </a:xfrm>
        </p:spPr>
        <p:txBody>
          <a:bodyPr vert="horz" lIns="91440" tIns="45720" rIns="91440" bIns="45720" rtlCol="0">
            <a:normAutofit/>
          </a:bodyPr>
          <a:lstStyle>
            <a:lvl1pPr marL="0" indent="0">
              <a:spcAft>
                <a:spcPts val="10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798020" y="538594"/>
            <a:ext cx="1808485" cy="516710"/>
          </a:xfrm>
          <a:prstGeom prst="rect">
            <a:avLst/>
          </a:prstGeom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150174">
            <a:off x="4827538" y="836203"/>
            <a:ext cx="3657600" cy="493776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55093">
            <a:off x="2359666" y="458370"/>
            <a:ext cx="4424669" cy="3079124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2 Pictures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11" name="Picture 10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6835967" y="278688"/>
            <a:ext cx="1695954" cy="48455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924825"/>
            <a:ext cx="8001000" cy="1709928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000" b="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1500" y="4800600"/>
            <a:ext cx="8001000" cy="12192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hortRul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4225" y="466612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3" name="Picture 12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20785255">
            <a:off x="2866028" y="3182426"/>
            <a:ext cx="1695954" cy="484558"/>
          </a:xfrm>
          <a:prstGeom prst="rect">
            <a:avLst/>
          </a:prstGeom>
        </p:spPr>
      </p:pic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150321">
            <a:off x="4329929" y="546774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317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380673">
            <a:off x="699762" y="451178"/>
            <a:ext cx="4163077" cy="2961146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3480" y="4800600"/>
            <a:ext cx="3246120" cy="1188720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415567" y="369110"/>
            <a:ext cx="3794703" cy="272976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0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0973137">
            <a:off x="530124" y="631160"/>
            <a:ext cx="3837559" cy="2604282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 rot="470783">
            <a:off x="708565" y="3070624"/>
            <a:ext cx="3918749" cy="2827517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114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 rot="21240000">
            <a:off x="4717562" y="3396154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4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4876800"/>
            <a:ext cx="3048000" cy="118872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Aft>
                <a:spcPts val="300"/>
              </a:spcAft>
              <a:buNone/>
              <a:defRPr sz="20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5" name="Picture 14" descr="parAvion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308222">
            <a:off x="7428515" y="2619243"/>
            <a:ext cx="1580737" cy="451639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6339646" y="604321"/>
            <a:ext cx="1610332" cy="2025115"/>
          </a:xfrm>
          <a:prstGeom prst="rect">
            <a:avLst/>
          </a:prstGeom>
        </p:spPr>
      </p:pic>
      <p:pic>
        <p:nvPicPr>
          <p:cNvPr id="13" name="Picture 12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322260">
            <a:off x="4891846" y="985321"/>
            <a:ext cx="1610332" cy="2025115"/>
          </a:xfrm>
          <a:prstGeom prst="rect">
            <a:avLst/>
          </a:prstGeom>
        </p:spPr>
      </p:pic>
      <p:sp>
        <p:nvSpPr>
          <p:cNvPr id="16" name="Picture Placeholder 2"/>
          <p:cNvSpPr>
            <a:spLocks noGrp="1"/>
          </p:cNvSpPr>
          <p:nvPr>
            <p:ph type="pic" idx="14"/>
          </p:nvPr>
        </p:nvSpPr>
        <p:spPr>
          <a:xfrm rot="247118">
            <a:off x="5075220" y="1165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7" name="Picture Placeholder 2"/>
          <p:cNvSpPr>
            <a:spLocks noGrp="1"/>
          </p:cNvSpPr>
          <p:nvPr>
            <p:ph type="pic" idx="15"/>
          </p:nvPr>
        </p:nvSpPr>
        <p:spPr>
          <a:xfrm rot="271248">
            <a:off x="6523020" y="784774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 rot="253865">
            <a:off x="4519045" y="2873698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6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 algn="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1193488">
            <a:off x="610678" y="450635"/>
            <a:ext cx="3931920" cy="2834640"/>
          </a:xfrm>
          <a:solidFill>
            <a:srgbClr val="FFFFFF">
              <a:shade val="85000"/>
            </a:srgbClr>
          </a:solidFill>
          <a:ln w="31750" cap="sq">
            <a:solidFill>
              <a:srgbClr val="FDFDFD"/>
            </a:solidFill>
            <a:miter lim="800000"/>
          </a:ln>
          <a:effectLst>
            <a:outerShdw blurRad="88900" dist="44450" dir="90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 rot="21240000">
            <a:off x="455724" y="3551615"/>
            <a:ext cx="3474720" cy="1097280"/>
          </a:xfrm>
        </p:spPr>
        <p:txBody>
          <a:bodyPr vert="horz" lIns="91440" tIns="45720" rIns="91440" bIns="45720" rtlCol="0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spcAft>
                <a:spcPts val="300"/>
              </a:spcAft>
              <a:buNone/>
              <a:defRPr sz="2800" kern="1200">
                <a:solidFill>
                  <a:schemeClr val="tx1"/>
                </a:solidFill>
                <a:latin typeface="Mistral" pitchFamily="66" charset="0"/>
                <a:ea typeface="+mn-ea"/>
                <a:cs typeface="+mn-cs"/>
              </a:defRPr>
            </a:lvl1pPr>
          </a:lstStyle>
          <a:p>
            <a:pPr marL="0" lvl="0" indent="0" algn="ctr" defTabSz="914400" rtl="0" eaLnBrk="1" latinLnBrk="0" hangingPunct="1">
              <a:spcBef>
                <a:spcPts val="0"/>
              </a:spcBef>
              <a:spcAft>
                <a:spcPts val="1800"/>
              </a:spcAft>
              <a:buFont typeface="Wingdings 2" pitchFamily="18" charset="2"/>
              <a:buNone/>
            </a:pPr>
            <a:r>
              <a:rPr lang="tr-TR" smtClean="0"/>
              <a:t>Click to edit Master title style</a:t>
            </a:r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2286000" indent="-457200">
              <a:defRPr/>
            </a:lvl6pPr>
            <a:lvl7pPr marL="2286000" indent="-457200">
              <a:defRPr/>
            </a:lvl7pPr>
            <a:lvl8pPr marL="2286000" indent="-457200">
              <a:defRPr/>
            </a:lvl8pPr>
            <a:lvl9pPr marL="2286000" indent="-457200">
              <a:defRPr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96634" y="577849"/>
            <a:ext cx="1882589" cy="5461001"/>
          </a:xfrm>
        </p:spPr>
        <p:txBody>
          <a:bodyPr vert="eaVert"/>
          <a:lstStyle>
            <a:lvl1pPr>
              <a:defRPr sz="440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8224" y="577849"/>
            <a:ext cx="5768788" cy="5461001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vertical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2859" y="1562100"/>
            <a:ext cx="152400" cy="37338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3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TitlePageOverla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2057401"/>
            <a:ext cx="8001000" cy="2424766"/>
          </a:xfrm>
        </p:spPr>
        <p:txBody>
          <a:bodyPr anchor="b" anchorCtr="0">
            <a:noAutofit/>
          </a:bodyPr>
          <a:lstStyle>
            <a:lvl1pPr>
              <a:defRPr sz="560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1500" y="4800600"/>
            <a:ext cx="8001000" cy="1219200"/>
          </a:xfrm>
        </p:spPr>
        <p:txBody>
          <a:bodyPr/>
          <a:lstStyle>
            <a:lvl1pPr marL="0" indent="0" algn="ctr">
              <a:spcAft>
                <a:spcPts val="0"/>
              </a:spcAft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05100" y="4572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66660">
            <a:off x="5138374" y="599839"/>
            <a:ext cx="1610332" cy="2025115"/>
          </a:xfrm>
          <a:prstGeom prst="rect">
            <a:avLst/>
          </a:prstGeom>
        </p:spPr>
      </p:pic>
      <p:pic>
        <p:nvPicPr>
          <p:cNvPr id="11" name="Picture 10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329776">
            <a:off x="2072772" y="555386"/>
            <a:ext cx="1610332" cy="2025115"/>
          </a:xfrm>
          <a:prstGeom prst="rect">
            <a:avLst/>
          </a:prstGeom>
        </p:spPr>
      </p:pic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 rot="21254634">
            <a:off x="2256146" y="735839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sp>
        <p:nvSpPr>
          <p:cNvPr id="13" name="Picture Placeholder 2"/>
          <p:cNvSpPr>
            <a:spLocks noGrp="1"/>
          </p:cNvSpPr>
          <p:nvPr>
            <p:ph type="pic" idx="15"/>
          </p:nvPr>
        </p:nvSpPr>
        <p:spPr>
          <a:xfrm rot="21315648">
            <a:off x="5321748" y="780292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  <p:pic>
        <p:nvPicPr>
          <p:cNvPr id="14" name="Picture 13" descr="pictureStamp-Fram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51790">
            <a:off x="3591963" y="936015"/>
            <a:ext cx="1610332" cy="2025115"/>
          </a:xfrm>
          <a:prstGeom prst="rect">
            <a:avLst/>
          </a:prstGeom>
        </p:spPr>
      </p:pic>
      <p:sp>
        <p:nvSpPr>
          <p:cNvPr id="17" name="Picture Placeholder 2"/>
          <p:cNvSpPr>
            <a:spLocks noGrp="1"/>
          </p:cNvSpPr>
          <p:nvPr>
            <p:ph type="pic" idx="17"/>
          </p:nvPr>
        </p:nvSpPr>
        <p:spPr>
          <a:xfrm rot="100778">
            <a:off x="3775337" y="1116468"/>
            <a:ext cx="1243584" cy="1664208"/>
          </a:xfrm>
          <a:solidFill>
            <a:srgbClr val="FFFFFF">
              <a:shade val="85000"/>
            </a:srgbClr>
          </a:solidFill>
          <a:ln w="114300" cap="sq">
            <a:noFill/>
            <a:miter lim="800000"/>
          </a:ln>
          <a:effectLst/>
          <a:scene3d>
            <a:camera prst="perspectiveRelaxed">
              <a:rot lat="0" lon="0" rev="0"/>
            </a:camera>
            <a:lightRig rig="twoPt" dir="t">
              <a:rot lat="0" lon="0" rev="7200000"/>
            </a:lightRig>
          </a:scene3d>
          <a:sp3d prstMaterial="matte">
            <a:contourClr>
              <a:srgbClr val="FFFFFF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1282700"/>
            <a:ext cx="8001000" cy="1917700"/>
          </a:xfrm>
        </p:spPr>
        <p:txBody>
          <a:bodyPr anchor="b" anchorCtr="0">
            <a:noAutofit/>
          </a:bodyPr>
          <a:lstStyle>
            <a:lvl1pPr algn="ctr">
              <a:defRPr sz="5600" b="0" cap="none" baseline="0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3644153"/>
            <a:ext cx="8001000" cy="833718"/>
          </a:xfrm>
        </p:spPr>
        <p:txBody>
          <a:bodyPr anchor="t" anchorCtr="0"/>
          <a:lstStyle>
            <a:lvl1pPr marL="0" indent="0" algn="ctr">
              <a:spcAft>
                <a:spcPts val="0"/>
              </a:spcAft>
              <a:buNone/>
              <a:defRPr sz="20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33528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150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23460" y="1936751"/>
            <a:ext cx="3749040" cy="4102100"/>
          </a:xfrm>
        </p:spPr>
        <p:txBody>
          <a:bodyPr>
            <a:normAutofit/>
          </a:bodyPr>
          <a:lstStyle>
            <a:lvl1pPr>
              <a:spcAft>
                <a:spcPts val="1600"/>
              </a:spcAft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150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3460" y="1874838"/>
            <a:ext cx="3749040" cy="639762"/>
          </a:xfrm>
        </p:spPr>
        <p:txBody>
          <a:bodyPr anchor="ctr" anchorCtr="0">
            <a:noAutofit/>
          </a:bodyPr>
          <a:lstStyle>
            <a:lvl1pPr marL="0" indent="0" algn="ctr">
              <a:spcAft>
                <a:spcPts val="0"/>
              </a:spcAft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3460" y="2590800"/>
            <a:ext cx="3749040" cy="3448050"/>
          </a:xfrm>
        </p:spPr>
        <p:txBody>
          <a:bodyPr>
            <a:normAutofit/>
          </a:bodyPr>
          <a:lstStyle>
            <a:lvl1pPr>
              <a:spcAft>
                <a:spcPts val="1400"/>
              </a:spcAft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1800"/>
            </a:lvl6pPr>
            <a:lvl7pPr marL="2290763" indent="-461963">
              <a:defRPr sz="1800"/>
            </a:lvl7pPr>
            <a:lvl8pPr marL="2290763" indent="-461963">
              <a:defRPr sz="1800"/>
            </a:lvl8pPr>
            <a:lvl9pPr marL="2290763" indent="-461963"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11" name="Picture 10" descr="standard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5100" y="1524000"/>
            <a:ext cx="3733800" cy="15240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6153" y="443752"/>
            <a:ext cx="3749040" cy="1707777"/>
          </a:xfrm>
        </p:spPr>
        <p:txBody>
          <a:bodyPr anchor="b">
            <a:noAutofit/>
          </a:bodyPr>
          <a:lstStyle>
            <a:lvl1pPr algn="ctr">
              <a:defRPr sz="3600" b="0"/>
            </a:lvl1pPr>
          </a:lstStyle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27494" y="430306"/>
            <a:ext cx="3749040" cy="5608544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290763" indent="-461963">
              <a:defRPr sz="2000"/>
            </a:lvl6pPr>
            <a:lvl7pPr marL="2290763" indent="-461963">
              <a:defRPr sz="2000"/>
            </a:lvl7pPr>
            <a:lvl8pPr marL="2290763" indent="-461963">
              <a:defRPr sz="2000"/>
            </a:lvl8pPr>
            <a:lvl9pPr marL="2290763" indent="-461963"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6153" y="2554940"/>
            <a:ext cx="3749040" cy="3146613"/>
          </a:xfrm>
        </p:spPr>
        <p:txBody>
          <a:bodyPr>
            <a:normAutofit/>
          </a:bodyPr>
          <a:lstStyle>
            <a:lvl1pPr marL="0" indent="0" algn="ctr">
              <a:spcAft>
                <a:spcPts val="1000"/>
              </a:spcAft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pic>
        <p:nvPicPr>
          <p:cNvPr id="9" name="Picture 8" descr="shortRul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98" y="2305609"/>
            <a:ext cx="2495550" cy="95250"/>
          </a:xfrm>
          <a:prstGeom prst="rect">
            <a:avLst/>
          </a:prstGeom>
          <a:effectLst>
            <a:outerShdw blurRad="25400" sx="101000" sy="101000" algn="ctr" rotWithShape="0">
              <a:prstClr val="black">
                <a:alpha val="40000"/>
              </a:prstClr>
            </a:outerShdw>
          </a:effectLst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TextPageOverlay.png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715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1500" y="274638"/>
            <a:ext cx="8001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tr-TR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1500" y="1905000"/>
            <a:ext cx="80010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72100" y="6158753"/>
            <a:ext cx="3200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fld id="{A4A6734C-E115-4BC5-9FB0-F9BF6FABFDA0}" type="datetimeFigureOut">
              <a:rPr lang="en-US" smtClean="0"/>
              <a:t>11/29/2019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46220" y="6158753"/>
            <a:ext cx="10515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</a:defRPr>
            </a:lvl1pPr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0"/>
        </a:spcBef>
        <a:spcAft>
          <a:spcPts val="2000"/>
        </a:spcAft>
        <a:buFont typeface="Wingdings 2" pitchFamily="18" charset="2"/>
        <a:buChar char="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00" indent="-457200" algn="l" defTabSz="914400" rtl="0" eaLnBrk="1" latinLnBrk="0" hangingPunct="1">
        <a:spcBef>
          <a:spcPts val="0"/>
        </a:spcBef>
        <a:spcAft>
          <a:spcPts val="1000"/>
        </a:spcAft>
        <a:buClr>
          <a:schemeClr val="bg2"/>
        </a:buClr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286000" indent="-457200" algn="l" defTabSz="914400" rtl="0" eaLnBrk="1" latinLnBrk="0" hangingPunct="1">
        <a:spcBef>
          <a:spcPts val="0"/>
        </a:spcBef>
        <a:spcAft>
          <a:spcPts val="1000"/>
        </a:spcAft>
        <a:buFont typeface="Wingdings 2" pitchFamily="18" charset="2"/>
        <a:buChar char="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32051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7pPr>
      <a:lvl8pPr marL="3657600" indent="-461963" algn="l" defTabSz="914400" rtl="0" eaLnBrk="1" latinLnBrk="0" hangingPunct="1">
        <a:spcBef>
          <a:spcPts val="0"/>
        </a:spcBef>
        <a:spcAft>
          <a:spcPts val="600"/>
        </a:spcAft>
        <a:buClr>
          <a:schemeClr val="bg2"/>
        </a:buClr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8pPr>
      <a:lvl9pPr marL="4119563" indent="-461963" algn="l" defTabSz="914400" rtl="0" eaLnBrk="1" latinLnBrk="0" hangingPunct="1">
        <a:spcBef>
          <a:spcPts val="0"/>
        </a:spcBef>
        <a:spcAft>
          <a:spcPts val="600"/>
        </a:spcAft>
        <a:buFont typeface="Wingdings 2" pitchFamily="18" charset="2"/>
        <a:buChar char="ò"/>
        <a:defRPr lang="en-US" sz="1800" kern="1200" dirty="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ÇEVRE</a:t>
            </a:r>
            <a:r>
              <a:rPr lang="tr-TR" dirty="0" smtClean="0"/>
              <a:t> FELSEFESİ</a:t>
            </a:r>
            <a:r>
              <a:rPr lang="en-US" dirty="0" smtClean="0"/>
              <a:t> VE ÇEVRE ETİĞİ</a:t>
            </a:r>
            <a:r>
              <a:rPr lang="tr-TR" dirty="0" smtClean="0"/>
              <a:t> YAKLAŞIMLARI</a:t>
            </a:r>
            <a:r>
              <a:rPr lang="tr-TR" smtClean="0"/>
              <a:t/>
            </a:r>
            <a:br>
              <a:rPr lang="tr-TR" smtClean="0"/>
            </a:br>
            <a:r>
              <a:rPr lang="tr-TR" smtClean="0"/>
              <a:t>12.Hafta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Prof.Dr.Kıvılcım</a:t>
            </a:r>
            <a:r>
              <a:rPr lang="tr-TR" dirty="0" smtClean="0"/>
              <a:t> ERTAN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70186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b="1" dirty="0"/>
              <a:t>Politika kararlarının, gelecek kuşakları, kuşaklararası eşitliği ve adaleti etkileyen felaket niteliğinde ya da geri çevrilemez sonuçları olabilir. İklim değişikliği, nüfus artışı, biyolojik çeşitlilik kaybı, nükleer atıkların </a:t>
            </a:r>
            <a:r>
              <a:rPr lang="tr-TR" b="1" dirty="0" err="1"/>
              <a:t>bertarafı</a:t>
            </a:r>
            <a:r>
              <a:rPr lang="tr-TR" b="1" dirty="0"/>
              <a:t> gibi.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9605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68263" indent="0"/>
            <a:r>
              <a:rPr lang="tr-TR" sz="2800" dirty="0"/>
              <a:t>Çevre politikası, yönetimlerin çevre sorunları hakkında ne yaptıkları ya da yapmadıklarıdır.</a:t>
            </a:r>
          </a:p>
          <a:p>
            <a:pPr marL="68263" indent="0"/>
            <a:r>
              <a:rPr lang="tr-TR" sz="2800" dirty="0"/>
              <a:t>Tanımlarındaki çeşitliliğe rağmen sürdürülebilirlik, insan nüfusunun taleplerini karşılayacak bir ekosistem kapasitesinin sürdürülmesini kapsamaktadır.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576049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Çevre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Türk Çevre politikası da ağırlıklı olarak insan-merkezciliği ön planda tutmakla birlikte son dönemde canlı-merkezciliğe doğru bir yönelim içine girmektedir.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482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Ataöv</a:t>
            </a:r>
            <a:r>
              <a:rPr lang="tr-TR" dirty="0"/>
              <a:t>, </a:t>
            </a:r>
            <a:r>
              <a:rPr lang="tr-TR" dirty="0" err="1"/>
              <a:t>Türkkaya</a:t>
            </a:r>
            <a:r>
              <a:rPr lang="tr-TR" dirty="0"/>
              <a:t> (2009), Kapitalizm ve Çevre, İleri Yayınları, 1. Baskı, İstanbul.</a:t>
            </a:r>
          </a:p>
          <a:p>
            <a:r>
              <a:rPr lang="tr-TR" dirty="0"/>
              <a:t>Cevizci, Ahmet (2013), Uygulamalı Etik, Say Yayınları, İstanbul.</a:t>
            </a:r>
          </a:p>
          <a:p>
            <a:r>
              <a:rPr lang="tr-TR" dirty="0" err="1"/>
              <a:t>Des</a:t>
            </a:r>
            <a:r>
              <a:rPr lang="tr-TR" dirty="0"/>
              <a:t> </a:t>
            </a:r>
            <a:r>
              <a:rPr lang="tr-TR" dirty="0" err="1"/>
              <a:t>Jardins</a:t>
            </a:r>
            <a:r>
              <a:rPr lang="tr-TR" dirty="0"/>
              <a:t>, Joseph R. (2006), Çevre Etiği, İmge Kitabevi Yayınları, Ankara</a:t>
            </a:r>
            <a:r>
              <a:rPr lang="tr-TR" dirty="0" smtClean="0"/>
              <a:t>.</a:t>
            </a:r>
          </a:p>
          <a:p>
            <a:r>
              <a:rPr lang="tr-TR" dirty="0"/>
              <a:t>Michael Kraft (2007), </a:t>
            </a:r>
            <a:r>
              <a:rPr lang="tr-TR" dirty="0" err="1"/>
              <a:t>Environmental</a:t>
            </a:r>
            <a:r>
              <a:rPr lang="tr-TR" dirty="0"/>
              <a:t> </a:t>
            </a:r>
            <a:r>
              <a:rPr lang="tr-TR" dirty="0" err="1"/>
              <a:t>Policy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Politics</a:t>
            </a:r>
            <a:r>
              <a:rPr lang="tr-TR" dirty="0"/>
              <a:t>, </a:t>
            </a:r>
            <a:r>
              <a:rPr lang="tr-TR" dirty="0" err="1"/>
              <a:t>Pearson</a:t>
            </a:r>
            <a:r>
              <a:rPr lang="tr-TR" dirty="0"/>
              <a:t> </a:t>
            </a:r>
            <a:r>
              <a:rPr lang="tr-TR" dirty="0" err="1"/>
              <a:t>Education</a:t>
            </a:r>
            <a:r>
              <a:rPr lang="tr-TR" dirty="0"/>
              <a:t>, </a:t>
            </a:r>
            <a:r>
              <a:rPr lang="tr-TR" dirty="0" err="1"/>
              <a:t>Inc</a:t>
            </a:r>
            <a:r>
              <a:rPr lang="tr-TR" dirty="0"/>
              <a:t>.</a:t>
            </a:r>
            <a:endParaRPr lang="tr-TR" sz="2200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588258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avelogue">
  <a:themeElements>
    <a:clrScheme name="Travelogue">
      <a:dk1>
        <a:sysClr val="windowText" lastClr="000000"/>
      </a:dk1>
      <a:lt1>
        <a:srgbClr val="EAC968"/>
      </a:lt1>
      <a:dk2>
        <a:srgbClr val="2A2515"/>
      </a:dk2>
      <a:lt2>
        <a:srgbClr val="82682C"/>
      </a:lt2>
      <a:accent1>
        <a:srgbClr val="B74D21"/>
      </a:accent1>
      <a:accent2>
        <a:srgbClr val="A32323"/>
      </a:accent2>
      <a:accent3>
        <a:srgbClr val="4576A3"/>
      </a:accent3>
      <a:accent4>
        <a:srgbClr val="615D9A"/>
      </a:accent4>
      <a:accent5>
        <a:srgbClr val="67924B"/>
      </a:accent5>
      <a:accent6>
        <a:srgbClr val="BF7B1B"/>
      </a:accent6>
      <a:hlink>
        <a:srgbClr val="99350B"/>
      </a:hlink>
      <a:folHlink>
        <a:srgbClr val="785140"/>
      </a:folHlink>
    </a:clrScheme>
    <a:fontScheme name="Travelogue">
      <a:majorFont>
        <a:latin typeface="Calisto MT"/>
        <a:ea typeface=""/>
        <a:cs typeface=""/>
        <a:font script="Jpan" typeface="ＭＳ 明朝"/>
        <a:font script="Hans" typeface="宋体"/>
        <a:font script="Hant" typeface="新細明體"/>
      </a:majorFont>
      <a:minorFont>
        <a:latin typeface="Calisto MT"/>
        <a:ea typeface=""/>
        <a:cs typeface=""/>
        <a:font script="Jpan" typeface="ＭＳ 明朝"/>
        <a:font script="Hans" typeface="宋体"/>
        <a:font script="Hant" typeface="新細明體"/>
      </a:minorFont>
    </a:fontScheme>
    <a:fmtScheme name="Travelogu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20000"/>
                <a:satMod val="130000"/>
              </a:schemeClr>
              <a:schemeClr val="phClr">
                <a:tint val="80000"/>
                <a:satMod val="150000"/>
              </a:schemeClr>
            </a:duotone>
          </a:blip>
          <a:tile tx="0" ty="0" sx="50000" sy="5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6600000" sx="102000" sy="102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88900" dist="63500" dir="2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sunset" dir="t">
              <a:rot lat="0" lon="0" rev="4200000"/>
            </a:lightRig>
          </a:scene3d>
          <a:sp3d>
            <a:bevelT w="635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0000"/>
                <a:hueMod val="85000"/>
                <a:satMod val="300000"/>
                <a:lumMod val="100000"/>
              </a:schemeClr>
            </a:gs>
            <a:gs pos="40000">
              <a:schemeClr val="phClr">
                <a:tint val="45000"/>
                <a:shade val="99000"/>
                <a:hueMod val="95000"/>
                <a:satMod val="300000"/>
                <a:lumMod val="100000"/>
              </a:schemeClr>
            </a:gs>
            <a:gs pos="100000">
              <a:schemeClr val="phClr">
                <a:shade val="20000"/>
                <a:hueMod val="95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70000"/>
                <a:satMod val="2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Travelogue.thmx</Template>
  <TotalTime>83</TotalTime>
  <Words>161</Words>
  <Application>Microsoft Office PowerPoint</Application>
  <PresentationFormat>Ekran Gösterisi (4:3)</PresentationFormat>
  <Paragraphs>14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Calisto MT</vt:lpstr>
      <vt:lpstr>Mistral</vt:lpstr>
      <vt:lpstr>Wingdings 2</vt:lpstr>
      <vt:lpstr>Travelogue</vt:lpstr>
      <vt:lpstr>ÇEVRE FELSEFESİ VE ÇEVRE ETİĞİ YAKLAŞIMLARI 12.Hafta</vt:lpstr>
      <vt:lpstr>ÇEVRE</vt:lpstr>
      <vt:lpstr>Çevre</vt:lpstr>
      <vt:lpstr>Çevre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KENT VE YURTTAŞLIK</dc:title>
  <dc:creator>Apple</dc:creator>
  <cp:lastModifiedBy>KIVILCIM ERTAN</cp:lastModifiedBy>
  <cp:revision>21</cp:revision>
  <dcterms:created xsi:type="dcterms:W3CDTF">2014-03-19T06:29:54Z</dcterms:created>
  <dcterms:modified xsi:type="dcterms:W3CDTF">2019-11-29T10:44:17Z</dcterms:modified>
</cp:coreProperties>
</file>