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handoutMasterIdLst>
    <p:handoutMasterId r:id="rId41"/>
  </p:handoutMasterIdLst>
  <p:sldIdLst>
    <p:sldId id="256" r:id="rId2"/>
    <p:sldId id="257" r:id="rId3"/>
    <p:sldId id="365" r:id="rId4"/>
    <p:sldId id="355" r:id="rId5"/>
    <p:sldId id="357" r:id="rId6"/>
    <p:sldId id="358" r:id="rId7"/>
    <p:sldId id="359" r:id="rId8"/>
    <p:sldId id="360" r:id="rId9"/>
    <p:sldId id="361" r:id="rId10"/>
    <p:sldId id="362" r:id="rId11"/>
    <p:sldId id="356" r:id="rId12"/>
    <p:sldId id="354" r:id="rId13"/>
    <p:sldId id="364" r:id="rId14"/>
    <p:sldId id="363" r:id="rId15"/>
    <p:sldId id="299" r:id="rId16"/>
    <p:sldId id="329" r:id="rId17"/>
    <p:sldId id="315" r:id="rId18"/>
    <p:sldId id="331" r:id="rId19"/>
    <p:sldId id="340" r:id="rId20"/>
    <p:sldId id="302" r:id="rId21"/>
    <p:sldId id="330" r:id="rId22"/>
    <p:sldId id="346" r:id="rId23"/>
    <p:sldId id="347" r:id="rId24"/>
    <p:sldId id="367" r:id="rId25"/>
    <p:sldId id="350" r:id="rId26"/>
    <p:sldId id="351" r:id="rId27"/>
    <p:sldId id="352" r:id="rId28"/>
    <p:sldId id="353" r:id="rId29"/>
    <p:sldId id="306" r:id="rId30"/>
    <p:sldId id="308" r:id="rId31"/>
    <p:sldId id="307" r:id="rId32"/>
    <p:sldId id="313" r:id="rId33"/>
    <p:sldId id="345" r:id="rId34"/>
    <p:sldId id="314" r:id="rId35"/>
    <p:sldId id="310" r:id="rId36"/>
    <p:sldId id="312" r:id="rId37"/>
    <p:sldId id="366" r:id="rId38"/>
    <p:sldId id="341" r:id="rId3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sorterViewPr>
    <p:cViewPr varScale="1">
      <p:scale>
        <a:sx n="100" d="100"/>
        <a:sy n="100" d="100"/>
      </p:scale>
      <p:origin x="0" y="-36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6083BA-6416-4D66-8786-28468FABA499}" type="datetimeFigureOut">
              <a:rPr lang="tr-TR" smtClean="0"/>
              <a:t>05/11/2018</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902791-4633-4C56-A7A7-7D1DAE3D8B7B}" type="slidenum">
              <a:rPr lang="tr-TR" smtClean="0"/>
              <a:t>‹#›</a:t>
            </a:fld>
            <a:endParaRPr lang="tr-TR"/>
          </a:p>
        </p:txBody>
      </p:sp>
    </p:spTree>
    <p:extLst>
      <p:ext uri="{BB962C8B-B14F-4D97-AF65-F5344CB8AC3E}">
        <p14:creationId xmlns:p14="http://schemas.microsoft.com/office/powerpoint/2010/main" val="325940811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606A-3035-4A2B-8FF6-87B8F5EB492F}" type="datetimeFigureOut">
              <a:rPr lang="tr-TR" smtClean="0"/>
              <a:t>05/11/2018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6BF1E-BF37-4091-A76E-FF88E9E75D8D}" type="slidenum">
              <a:rPr lang="tr-TR" smtClean="0"/>
              <a:t>‹#›</a:t>
            </a:fld>
            <a:endParaRPr lang="tr-TR"/>
          </a:p>
        </p:txBody>
      </p:sp>
    </p:spTree>
    <p:extLst>
      <p:ext uri="{BB962C8B-B14F-4D97-AF65-F5344CB8AC3E}">
        <p14:creationId xmlns:p14="http://schemas.microsoft.com/office/powerpoint/2010/main" val="367076661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Altbilgi Yer Tutucusu 3"/>
          <p:cNvSpPr>
            <a:spLocks noGrp="1"/>
          </p:cNvSpPr>
          <p:nvPr>
            <p:ph type="ftr" sz="quarter" idx="10"/>
          </p:nvPr>
        </p:nvSpPr>
        <p:spPr/>
        <p:txBody>
          <a:bodyPr/>
          <a:lstStyle/>
          <a:p>
            <a:r>
              <a:rPr lang="tr-TR" smtClean="0"/>
              <a:t>S.K. 2018</a:t>
            </a:r>
            <a:endParaRPr lang="tr-TR"/>
          </a:p>
        </p:txBody>
      </p:sp>
      <p:sp>
        <p:nvSpPr>
          <p:cNvPr id="5" name="Slayt Numarası Yer Tutucusu 4"/>
          <p:cNvSpPr>
            <a:spLocks noGrp="1"/>
          </p:cNvSpPr>
          <p:nvPr>
            <p:ph type="sldNum" sz="quarter" idx="11"/>
          </p:nvPr>
        </p:nvSpPr>
        <p:spPr/>
        <p:txBody>
          <a:bodyPr/>
          <a:lstStyle/>
          <a:p>
            <a:fld id="{2BE6BF1E-BF37-4091-A76E-FF88E9E75D8D}" type="slidenum">
              <a:rPr lang="tr-TR" smtClean="0"/>
              <a:t>1</a:t>
            </a:fld>
            <a:endParaRPr lang="tr-TR"/>
          </a:p>
        </p:txBody>
      </p:sp>
    </p:spTree>
    <p:extLst>
      <p:ext uri="{BB962C8B-B14F-4D97-AF65-F5344CB8AC3E}">
        <p14:creationId xmlns:p14="http://schemas.microsoft.com/office/powerpoint/2010/main" val="105496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BE6BF1E-BF37-4091-A76E-FF88E9E75D8D}" type="slidenum">
              <a:rPr lang="tr-TR" smtClean="0"/>
              <a:t>2</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4561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7CF229-7D11-4535-B1AB-FCC88B640AA3}" type="datetime1">
              <a:rPr lang="tr-TR" smtClean="0"/>
              <a:t>05/11/2018</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8175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369949-56BC-4B84-9C3D-894925EB0F56}" type="datetime1">
              <a:rPr lang="tr-TR" smtClean="0"/>
              <a:t>05/11/2018</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4390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8D4B6-AF03-42CE-B446-09F96DA2FDF4}" type="datetime1">
              <a:rPr lang="tr-TR" smtClean="0"/>
              <a:t>05/11/2018</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8091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9B3A90-DEC4-4E71-8338-BFB8D0B7DC46}" type="datetime1">
              <a:rPr lang="tr-TR" smtClean="0"/>
              <a:t>05/11/2018</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401077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C53077-050F-4635-9672-7DBC00FE1B07}" type="datetime1">
              <a:rPr lang="tr-TR" smtClean="0"/>
              <a:t>05/11/2018</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148791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549692-DBE7-4A03-8B0C-E3F84CE9D731}" type="datetime1">
              <a:rPr lang="tr-TR" smtClean="0"/>
              <a:t>05/11/2018</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14989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4D4BFC-E98B-45C3-9E03-7216646DEA51}" type="datetime1">
              <a:rPr lang="tr-TR" smtClean="0"/>
              <a:t>05/11/2018</a:t>
            </a:fld>
            <a:endParaRPr lang="tr-TR"/>
          </a:p>
        </p:txBody>
      </p:sp>
      <p:sp>
        <p:nvSpPr>
          <p:cNvPr id="8" name="Altbilgi Yer Tutucusu 7"/>
          <p:cNvSpPr>
            <a:spLocks noGrp="1"/>
          </p:cNvSpPr>
          <p:nvPr>
            <p:ph type="ftr" sz="quarter" idx="11"/>
          </p:nvPr>
        </p:nvSpPr>
        <p:spPr/>
        <p:txBody>
          <a:bodyPr/>
          <a:lstStyle/>
          <a:p>
            <a:r>
              <a:rPr lang="tr-TR" smtClean="0"/>
              <a:t>S.K. 2018</a:t>
            </a:r>
            <a:endParaRPr lang="tr-TR"/>
          </a:p>
        </p:txBody>
      </p:sp>
      <p:sp>
        <p:nvSpPr>
          <p:cNvPr id="9" name="Slayt Numarası Yer Tutucusu 8"/>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56599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51520C-A269-47F8-9202-68DC21DD37ED}" type="datetime1">
              <a:rPr lang="tr-TR" smtClean="0"/>
              <a:t>05/11/2018</a:t>
            </a:fld>
            <a:endParaRPr lang="tr-T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5" name="Slayt Numarası Yer Tutucusu 4"/>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402898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A6AB062-525E-4BE8-B105-1DD2EADCA539}" type="datetime1">
              <a:rPr lang="tr-TR" smtClean="0"/>
              <a:t>05/11/2018</a:t>
            </a:fld>
            <a:endParaRPr lang="tr-TR"/>
          </a:p>
        </p:txBody>
      </p:sp>
      <p:sp>
        <p:nvSpPr>
          <p:cNvPr id="3" name="Altbilgi Yer Tutucusu 2"/>
          <p:cNvSpPr>
            <a:spLocks noGrp="1"/>
          </p:cNvSpPr>
          <p:nvPr>
            <p:ph type="ftr" sz="quarter" idx="11"/>
          </p:nvPr>
        </p:nvSpPr>
        <p:spPr/>
        <p:txBody>
          <a:bodyPr/>
          <a:lstStyle/>
          <a:p>
            <a:r>
              <a:rPr lang="tr-TR" smtClean="0"/>
              <a:t>S.K. 2018</a:t>
            </a:r>
            <a:endParaRPr lang="tr-TR"/>
          </a:p>
        </p:txBody>
      </p:sp>
      <p:sp>
        <p:nvSpPr>
          <p:cNvPr id="4" name="Slayt Numarası Yer Tutucusu 3"/>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05238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6D8DE1-7C5B-490F-BD83-ED48AE82A565}" type="datetime1">
              <a:rPr lang="tr-TR" smtClean="0"/>
              <a:t>05/11/2018</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39310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674CD6-9EC2-454A-B4FA-B4B3781E1D68}" type="datetime1">
              <a:rPr lang="tr-TR" smtClean="0"/>
              <a:t>05/11/2018</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7046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24266-7EF0-4B66-8D98-4143F87ECBF5}" type="datetime1">
              <a:rPr lang="tr-TR" smtClean="0"/>
              <a:t>05/11/2018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S.K. 2018</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56E82-09FC-489F-B3F6-9A3DE619A02E}" type="slidenum">
              <a:rPr lang="tr-TR" smtClean="0"/>
              <a:t>‹#›</a:t>
            </a:fld>
            <a:endParaRPr lang="tr-TR"/>
          </a:p>
        </p:txBody>
      </p:sp>
    </p:spTree>
    <p:extLst>
      <p:ext uri="{BB962C8B-B14F-4D97-AF65-F5344CB8AC3E}">
        <p14:creationId xmlns:p14="http://schemas.microsoft.com/office/powerpoint/2010/main" val="370782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dirty="0" smtClean="0"/>
              <a:t>EBELİK ve RUH SAĞLIĞI DERSİ</a:t>
            </a:r>
            <a:endParaRPr lang="tr-TR" dirty="0"/>
          </a:p>
        </p:txBody>
      </p:sp>
      <p:sp>
        <p:nvSpPr>
          <p:cNvPr id="5" name="Alt Başlık 4"/>
          <p:cNvSpPr>
            <a:spLocks noGrp="1"/>
          </p:cNvSpPr>
          <p:nvPr>
            <p:ph type="subTitle" idx="1"/>
          </p:nvPr>
        </p:nvSpPr>
        <p:spPr>
          <a:xfrm>
            <a:off x="1524000" y="3602038"/>
            <a:ext cx="9144000" cy="2063266"/>
          </a:xfrm>
        </p:spPr>
        <p:txBody>
          <a:bodyPr>
            <a:normAutofit lnSpcReduction="10000"/>
          </a:bodyPr>
          <a:lstStyle/>
          <a:p>
            <a:r>
              <a:rPr lang="tr-TR" dirty="0" smtClean="0"/>
              <a:t>Dr. Songül KAMIŞLI</a:t>
            </a:r>
          </a:p>
          <a:p>
            <a:r>
              <a:rPr lang="tr-TR" dirty="0" smtClean="0"/>
              <a:t>Hacettepe Üniversitesi Kanser Enstitüsü</a:t>
            </a:r>
          </a:p>
          <a:p>
            <a:r>
              <a:rPr lang="tr-TR" dirty="0" err="1" smtClean="0"/>
              <a:t>Prevantif</a:t>
            </a:r>
            <a:r>
              <a:rPr lang="tr-TR" dirty="0" smtClean="0"/>
              <a:t> Onkoloji ABD</a:t>
            </a:r>
          </a:p>
          <a:p>
            <a:r>
              <a:rPr lang="tr-TR" dirty="0" err="1" smtClean="0"/>
              <a:t>Psikososyal</a:t>
            </a:r>
            <a:r>
              <a:rPr lang="tr-TR" dirty="0" smtClean="0"/>
              <a:t> Destek Birimi</a:t>
            </a:r>
          </a:p>
          <a:p>
            <a:r>
              <a:rPr lang="tr-TR" dirty="0" smtClean="0"/>
              <a:t>2018</a:t>
            </a:r>
          </a:p>
          <a:p>
            <a:endParaRPr lang="tr-TR" dirty="0"/>
          </a:p>
        </p:txBody>
      </p:sp>
    </p:spTree>
    <p:extLst>
      <p:ext uri="{BB962C8B-B14F-4D97-AF65-F5344CB8AC3E}">
        <p14:creationId xmlns:p14="http://schemas.microsoft.com/office/powerpoint/2010/main" val="2953758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DEPRESYONA NEDEN OLAN GELİŞİMSEL DURUMLAR</a:t>
            </a:r>
          </a:p>
        </p:txBody>
      </p:sp>
      <p:sp>
        <p:nvSpPr>
          <p:cNvPr id="3" name="İçerik Yer Tutucusu 2"/>
          <p:cNvSpPr>
            <a:spLocks noGrp="1"/>
          </p:cNvSpPr>
          <p:nvPr>
            <p:ph idx="1"/>
          </p:nvPr>
        </p:nvSpPr>
        <p:spPr/>
        <p:txBody>
          <a:bodyPr/>
          <a:lstStyle/>
          <a:p>
            <a:pPr marL="0" indent="0">
              <a:buNone/>
            </a:pPr>
            <a:r>
              <a:rPr lang="tr-TR" b="1" dirty="0"/>
              <a:t>Düşük ve </a:t>
            </a:r>
            <a:r>
              <a:rPr lang="tr-TR" b="1" dirty="0" err="1"/>
              <a:t>İnfertilite</a:t>
            </a:r>
            <a:endParaRPr lang="tr-TR" dirty="0"/>
          </a:p>
          <a:p>
            <a:r>
              <a:rPr lang="tr-TR" dirty="0"/>
              <a:t>Kontrol kaybını da içeren düşük, </a:t>
            </a:r>
            <a:r>
              <a:rPr lang="tr-TR" dirty="0" err="1" smtClean="0"/>
              <a:t>infertilite</a:t>
            </a:r>
            <a:r>
              <a:rPr lang="tr-TR" dirty="0"/>
              <a:t> </a:t>
            </a:r>
            <a:r>
              <a:rPr lang="tr-TR" dirty="0" smtClean="0"/>
              <a:t>ve</a:t>
            </a:r>
            <a:r>
              <a:rPr lang="tr-TR" dirty="0" smtClean="0"/>
              <a:t> </a:t>
            </a:r>
            <a:r>
              <a:rPr lang="tr-TR" dirty="0"/>
              <a:t>cinsel sorunlar,  depresyon riskini artırmaktadır. </a:t>
            </a:r>
          </a:p>
          <a:p>
            <a:r>
              <a:rPr lang="tr-TR" dirty="0"/>
              <a:t>Düşük, üzüntü ve kayıp duygusunu artırmaktadır. Özellikle tekrarlayan düşükler </a:t>
            </a:r>
            <a:r>
              <a:rPr lang="tr-TR" dirty="0" err="1"/>
              <a:t>travmatik</a:t>
            </a:r>
            <a:r>
              <a:rPr lang="tr-TR" dirty="0"/>
              <a:t> olabilmektedir. </a:t>
            </a:r>
            <a:endParaRPr lang="tr-TR" dirty="0" smtClean="0"/>
          </a:p>
          <a:p>
            <a:r>
              <a:rPr lang="tr-TR" dirty="0" smtClean="0"/>
              <a:t>Etiketlenme </a:t>
            </a:r>
            <a:r>
              <a:rPr lang="tr-TR" dirty="0"/>
              <a:t>nedeni ile de eşler kendilerini kötü hissetmektedir</a:t>
            </a:r>
            <a:r>
              <a:rPr lang="tr-TR" dirty="0" smtClean="0"/>
              <a:t>. Bu </a:t>
            </a:r>
            <a:r>
              <a:rPr lang="tr-TR" dirty="0"/>
              <a:t>nedenle sosyal izolasyon yaşanmaktadır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5685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S.K. 2018</a:t>
            </a:r>
            <a:endParaRPr lang="tr-TR"/>
          </a:p>
        </p:txBody>
      </p:sp>
      <p:graphicFrame>
        <p:nvGraphicFramePr>
          <p:cNvPr id="5" name="Tablo 4"/>
          <p:cNvGraphicFramePr>
            <a:graphicFrameLocks noGrp="1"/>
          </p:cNvGraphicFramePr>
          <p:nvPr>
            <p:extLst>
              <p:ext uri="{D42A27DB-BD31-4B8C-83A1-F6EECF244321}">
                <p14:modId xmlns:p14="http://schemas.microsoft.com/office/powerpoint/2010/main" val="2358080271"/>
              </p:ext>
            </p:extLst>
          </p:nvPr>
        </p:nvGraphicFramePr>
        <p:xfrm>
          <a:off x="285008" y="0"/>
          <a:ext cx="11732821" cy="7315200"/>
        </p:xfrm>
        <a:graphic>
          <a:graphicData uri="http://schemas.openxmlformats.org/drawingml/2006/table">
            <a:tbl>
              <a:tblPr firstRow="1" firstCol="1" bandRow="1">
                <a:tableStyleId>{5C22544A-7EE6-4342-B048-85BDC9FD1C3A}</a:tableStyleId>
              </a:tblPr>
              <a:tblGrid>
                <a:gridCol w="11732821">
                  <a:extLst>
                    <a:ext uri="{9D8B030D-6E8A-4147-A177-3AD203B41FA5}">
                      <a16:colId xmlns:a16="http://schemas.microsoft.com/office/drawing/2014/main" val="20000"/>
                    </a:ext>
                  </a:extLst>
                </a:gridCol>
              </a:tblGrid>
              <a:tr h="635634">
                <a:tc>
                  <a:txBody>
                    <a:bodyPr/>
                    <a:lstStyle/>
                    <a:p>
                      <a:pPr algn="just">
                        <a:lnSpc>
                          <a:spcPct val="150000"/>
                        </a:lnSpc>
                        <a:spcAft>
                          <a:spcPts val="0"/>
                        </a:spcAft>
                      </a:pPr>
                      <a:r>
                        <a:rPr lang="tr-TR" sz="2800" dirty="0">
                          <a:effectLst/>
                        </a:rPr>
                        <a:t>Aşağıdaki belirtilerden en az beş tanesini iki hafta boyunca yaşadınız mı? Bu belirtiler günlük işlevlerinizi bozdu mu?</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720716">
                <a:tc>
                  <a:txBody>
                    <a:bodyPr/>
                    <a:lstStyle/>
                    <a:p>
                      <a:pPr marL="342900" lvl="0" indent="-342900" algn="just">
                        <a:lnSpc>
                          <a:spcPct val="150000"/>
                        </a:lnSpc>
                        <a:spcAft>
                          <a:spcPts val="0"/>
                        </a:spcAft>
                        <a:buFont typeface="Symbol" panose="05050102010706020507" pitchFamily="18" charset="2"/>
                        <a:buChar char=""/>
                      </a:pPr>
                      <a:r>
                        <a:rPr lang="tr-TR" sz="2400" dirty="0">
                          <a:effectLst/>
                        </a:rPr>
                        <a:t>Hemen her gün çökkün bir ruh hali</a:t>
                      </a:r>
                    </a:p>
                    <a:p>
                      <a:pPr marL="342900" lvl="0" indent="-342900" algn="just">
                        <a:lnSpc>
                          <a:spcPct val="150000"/>
                        </a:lnSpc>
                        <a:spcAft>
                          <a:spcPts val="0"/>
                        </a:spcAft>
                        <a:buFont typeface="Symbol" panose="05050102010706020507" pitchFamily="18" charset="2"/>
                        <a:buChar char=""/>
                      </a:pPr>
                      <a:r>
                        <a:rPr lang="tr-TR" sz="2400" dirty="0">
                          <a:effectLst/>
                        </a:rPr>
                        <a:t>Çoğu günde veya hemen her gün ilgi duyulan tüm günlük aktivitelere belirgin bir ilgi kaybı</a:t>
                      </a:r>
                    </a:p>
                    <a:p>
                      <a:pPr marL="342900" lvl="0" indent="-342900" algn="just">
                        <a:lnSpc>
                          <a:spcPct val="150000"/>
                        </a:lnSpc>
                        <a:spcAft>
                          <a:spcPts val="0"/>
                        </a:spcAft>
                        <a:buFont typeface="Symbol" panose="05050102010706020507" pitchFamily="18" charset="2"/>
                        <a:buChar char=""/>
                      </a:pPr>
                      <a:r>
                        <a:rPr lang="tr-TR" sz="2400" dirty="0">
                          <a:effectLst/>
                        </a:rPr>
                        <a:t>Diyet yapmadan belirgin kilo alma ya da verme (vücut ağırlığının % 5 dinden fazla) veya hemen her gün iştahta artma veya azalma</a:t>
                      </a:r>
                    </a:p>
                    <a:p>
                      <a:pPr marL="342900" lvl="0" indent="-342900" algn="just">
                        <a:lnSpc>
                          <a:spcPct val="150000"/>
                        </a:lnSpc>
                        <a:spcAft>
                          <a:spcPts val="0"/>
                        </a:spcAft>
                        <a:buFont typeface="Symbol" panose="05050102010706020507" pitchFamily="18" charset="2"/>
                        <a:buChar char=""/>
                      </a:pPr>
                      <a:r>
                        <a:rPr lang="tr-TR" sz="2400" dirty="0">
                          <a:effectLst/>
                        </a:rPr>
                        <a:t>Hemen her gün aşırı uyuma veya uykusuzluk</a:t>
                      </a:r>
                    </a:p>
                    <a:p>
                      <a:pPr marL="342900" lvl="0" indent="-342900" algn="just">
                        <a:lnSpc>
                          <a:spcPct val="150000"/>
                        </a:lnSpc>
                        <a:spcAft>
                          <a:spcPts val="0"/>
                        </a:spcAft>
                        <a:buFont typeface="Symbol" panose="05050102010706020507" pitchFamily="18" charset="2"/>
                        <a:buChar char=""/>
                      </a:pPr>
                      <a:r>
                        <a:rPr lang="tr-TR" sz="2400" dirty="0">
                          <a:effectLst/>
                        </a:rPr>
                        <a:t>Hemen her gün </a:t>
                      </a:r>
                      <a:r>
                        <a:rPr lang="tr-TR" sz="2400" dirty="0" err="1">
                          <a:effectLst/>
                        </a:rPr>
                        <a:t>psikomotor</a:t>
                      </a:r>
                      <a:r>
                        <a:rPr lang="tr-TR" sz="2400" dirty="0">
                          <a:effectLst/>
                        </a:rPr>
                        <a:t> ajitasyon veya </a:t>
                      </a:r>
                      <a:r>
                        <a:rPr lang="tr-TR" sz="2400" dirty="0" err="1">
                          <a:effectLst/>
                        </a:rPr>
                        <a:t>retardasyon</a:t>
                      </a:r>
                      <a:endParaRPr lang="tr-TR" sz="2400" dirty="0">
                        <a:effectLst/>
                      </a:endParaRPr>
                    </a:p>
                    <a:p>
                      <a:pPr marL="342900" lvl="0" indent="-342900" algn="just">
                        <a:lnSpc>
                          <a:spcPct val="150000"/>
                        </a:lnSpc>
                        <a:spcAft>
                          <a:spcPts val="0"/>
                        </a:spcAft>
                        <a:buFont typeface="Symbol" panose="05050102010706020507" pitchFamily="18" charset="2"/>
                        <a:buChar char=""/>
                      </a:pPr>
                      <a:r>
                        <a:rPr lang="tr-TR" sz="2400" dirty="0">
                          <a:effectLst/>
                        </a:rPr>
                        <a:t>Hemen her gün yorgunluk ve enerji kaybı</a:t>
                      </a:r>
                    </a:p>
                    <a:p>
                      <a:pPr marL="342900" lvl="0" indent="-342900" algn="just">
                        <a:lnSpc>
                          <a:spcPct val="150000"/>
                        </a:lnSpc>
                        <a:spcAft>
                          <a:spcPts val="0"/>
                        </a:spcAft>
                        <a:buFont typeface="Symbol" panose="05050102010706020507" pitchFamily="18" charset="2"/>
                        <a:buChar char=""/>
                      </a:pPr>
                      <a:r>
                        <a:rPr lang="tr-TR" sz="2400" dirty="0">
                          <a:effectLst/>
                        </a:rPr>
                        <a:t>Hemen her gün aşırı derecede ve uygunsuz suçluluk ve değersizlik duygusu</a:t>
                      </a:r>
                    </a:p>
                    <a:p>
                      <a:pPr marL="342900" lvl="0" indent="-342900" algn="just">
                        <a:lnSpc>
                          <a:spcPct val="150000"/>
                        </a:lnSpc>
                        <a:spcAft>
                          <a:spcPts val="0"/>
                        </a:spcAft>
                        <a:buFont typeface="Symbol" panose="05050102010706020507" pitchFamily="18" charset="2"/>
                        <a:buChar char=""/>
                      </a:pPr>
                      <a:r>
                        <a:rPr lang="tr-TR" sz="2400" dirty="0">
                          <a:effectLst/>
                        </a:rPr>
                        <a:t>Dikkati toplama ve odaklanmada </a:t>
                      </a:r>
                    </a:p>
                    <a:p>
                      <a:pPr marL="342900" lvl="0" indent="-342900" algn="just">
                        <a:lnSpc>
                          <a:spcPct val="150000"/>
                        </a:lnSpc>
                        <a:spcAft>
                          <a:spcPts val="0"/>
                        </a:spcAft>
                        <a:buFont typeface="Symbol" panose="05050102010706020507" pitchFamily="18" charset="2"/>
                        <a:buChar char=""/>
                      </a:pPr>
                      <a:r>
                        <a:rPr lang="tr-TR" sz="2400" dirty="0">
                          <a:effectLst/>
                        </a:rPr>
                        <a:t>Tekrarlayıcı ölüm düşünceleri, intihar planı veya intiharı düşünme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93829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Depresyonun Tedavisi</a:t>
            </a:r>
            <a:endParaRPr lang="tr-TR" dirty="0"/>
          </a:p>
        </p:txBody>
      </p:sp>
      <p:sp>
        <p:nvSpPr>
          <p:cNvPr id="6" name="İçerik Yer Tutucusu 5"/>
          <p:cNvSpPr>
            <a:spLocks noGrp="1"/>
          </p:cNvSpPr>
          <p:nvPr>
            <p:ph idx="1"/>
          </p:nvPr>
        </p:nvSpPr>
        <p:spPr/>
        <p:txBody>
          <a:bodyPr/>
          <a:lstStyle/>
          <a:p>
            <a:r>
              <a:rPr lang="tr-TR" dirty="0" smtClean="0"/>
              <a:t>Bireysel, grup ve aile terapileri</a:t>
            </a:r>
          </a:p>
          <a:p>
            <a:r>
              <a:rPr lang="tr-TR" dirty="0" smtClean="0"/>
              <a:t>Aile danışmanlığı</a:t>
            </a:r>
          </a:p>
          <a:p>
            <a:r>
              <a:rPr lang="tr-TR" dirty="0" smtClean="0"/>
              <a:t>Bilişsel Davranışçı Tedaviler</a:t>
            </a:r>
          </a:p>
          <a:p>
            <a:r>
              <a:rPr lang="tr-TR" dirty="0" err="1" smtClean="0"/>
              <a:t>Psikofarmakalolojik</a:t>
            </a:r>
            <a:r>
              <a:rPr lang="tr-TR" dirty="0" smtClean="0"/>
              <a:t> </a:t>
            </a:r>
            <a:r>
              <a:rPr lang="tr-TR" dirty="0" smtClean="0"/>
              <a:t>tedaviler</a:t>
            </a:r>
            <a:r>
              <a:rPr lang="tr-TR" dirty="0" smtClean="0"/>
              <a:t>: </a:t>
            </a:r>
            <a:r>
              <a:rPr lang="tr-TR" dirty="0" err="1" smtClean="0"/>
              <a:t>Antidepresanlar</a:t>
            </a:r>
            <a:r>
              <a:rPr lang="tr-TR" dirty="0" smtClean="0"/>
              <a:t>, </a:t>
            </a:r>
            <a:r>
              <a:rPr lang="tr-TR" dirty="0" err="1" smtClean="0"/>
              <a:t>benzodiyazepinler</a:t>
            </a:r>
            <a:endParaRPr lang="tr-TR" dirty="0"/>
          </a:p>
          <a:p>
            <a:r>
              <a:rPr lang="tr-TR" dirty="0"/>
              <a:t>Hamilelik döneminde ilaç kullanımı uygun değildir. Ancak bazı durumlarda doktor kontrolünde kullanılabilir</a:t>
            </a:r>
            <a:r>
              <a:rPr lang="tr-TR" dirty="0" smtClean="0"/>
              <a:t>.</a:t>
            </a:r>
          </a:p>
          <a:p>
            <a:r>
              <a:rPr lang="tr-TR" dirty="0" smtClean="0"/>
              <a:t>EKT</a:t>
            </a:r>
            <a:endParaRPr lang="tr-TR" dirty="0"/>
          </a:p>
          <a:p>
            <a:endParaRPr lang="tr-TR" dirty="0" smtClean="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30986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DEPRESYON TEDAVİSİ</a:t>
            </a:r>
            <a:endParaRPr lang="tr-TR" dirty="0"/>
          </a:p>
        </p:txBody>
      </p:sp>
      <p:sp>
        <p:nvSpPr>
          <p:cNvPr id="3" name="İçerik Yer Tutucusu 2"/>
          <p:cNvSpPr>
            <a:spLocks noGrp="1"/>
          </p:cNvSpPr>
          <p:nvPr>
            <p:ph idx="1"/>
          </p:nvPr>
        </p:nvSpPr>
        <p:spPr/>
        <p:txBody>
          <a:bodyPr/>
          <a:lstStyle/>
          <a:p>
            <a:r>
              <a:rPr lang="tr-TR" dirty="0" err="1"/>
              <a:t>Antidepresanların</a:t>
            </a:r>
            <a:r>
              <a:rPr lang="tr-TR" dirty="0"/>
              <a:t> yan etkisi geçicidir. İlk hafta kullanımının hemen ardından düşer. </a:t>
            </a:r>
            <a:endParaRPr lang="tr-TR" dirty="0" smtClean="0"/>
          </a:p>
          <a:p>
            <a:r>
              <a:rPr lang="tr-TR" dirty="0" err="1" smtClean="0"/>
              <a:t>Antidepresanlar</a:t>
            </a:r>
            <a:r>
              <a:rPr lang="tr-TR" dirty="0" smtClean="0"/>
              <a:t> </a:t>
            </a:r>
            <a:r>
              <a:rPr lang="tr-TR" dirty="0"/>
              <a:t>kaygı gidericilere nazaran bağımlılık yapmazlar. </a:t>
            </a:r>
            <a:r>
              <a:rPr lang="tr-TR" dirty="0" smtClean="0"/>
              <a:t>Çoğunlukla </a:t>
            </a:r>
            <a:r>
              <a:rPr lang="tr-TR" dirty="0"/>
              <a:t>optimal dozda tek bir ilaç tercih edilir.</a:t>
            </a:r>
          </a:p>
          <a:p>
            <a:r>
              <a:rPr lang="tr-TR" dirty="0"/>
              <a:t>Özellikle </a:t>
            </a:r>
            <a:r>
              <a:rPr lang="tr-TR" dirty="0" err="1"/>
              <a:t>prozac</a:t>
            </a:r>
            <a:r>
              <a:rPr lang="tr-TR" dirty="0"/>
              <a:t>, </a:t>
            </a:r>
            <a:r>
              <a:rPr lang="tr-TR" dirty="0" err="1"/>
              <a:t>faverin</a:t>
            </a:r>
            <a:r>
              <a:rPr lang="tr-TR" dirty="0"/>
              <a:t>, </a:t>
            </a:r>
            <a:r>
              <a:rPr lang="tr-TR" dirty="0" err="1"/>
              <a:t>seroxat</a:t>
            </a:r>
            <a:r>
              <a:rPr lang="tr-TR" dirty="0"/>
              <a:t>, </a:t>
            </a:r>
            <a:r>
              <a:rPr lang="tr-TR" dirty="0" err="1"/>
              <a:t>lustral</a:t>
            </a:r>
            <a:r>
              <a:rPr lang="tr-TR" dirty="0"/>
              <a:t>, </a:t>
            </a:r>
            <a:r>
              <a:rPr lang="tr-TR" dirty="0" err="1"/>
              <a:t>cipram</a:t>
            </a:r>
            <a:r>
              <a:rPr lang="tr-TR" dirty="0"/>
              <a:t> ve </a:t>
            </a:r>
            <a:r>
              <a:rPr lang="tr-TR" dirty="0" err="1"/>
              <a:t>efexor</a:t>
            </a:r>
            <a:r>
              <a:rPr lang="tr-TR" dirty="0"/>
              <a:t> en çok tercih edilenidir. </a:t>
            </a:r>
            <a:endParaRPr lang="tr-TR" dirty="0" smtClean="0"/>
          </a:p>
          <a:p>
            <a:r>
              <a:rPr lang="tr-TR" dirty="0" smtClean="0"/>
              <a:t>İlaç </a:t>
            </a:r>
            <a:r>
              <a:rPr lang="tr-TR" dirty="0"/>
              <a:t>tedavisinden yaklaşık bir ay </a:t>
            </a:r>
            <a:r>
              <a:rPr lang="tr-TR" dirty="0" smtClean="0"/>
              <a:t>sonra uyum/uyumsuzluk durumu değerlendirilip, tedavi </a:t>
            </a:r>
            <a:r>
              <a:rPr lang="tr-TR" dirty="0"/>
              <a:t>dozuna geçilir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021948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Depresyonu Değerlendirme</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Depresyon </a:t>
            </a:r>
            <a:r>
              <a:rPr lang="tr-TR" dirty="0"/>
              <a:t>tanısı almış her kadın intihar riski yönünden değerlendirilmelidir. </a:t>
            </a:r>
            <a:endParaRPr lang="tr-TR" dirty="0" smtClean="0"/>
          </a:p>
          <a:p>
            <a:r>
              <a:rPr lang="tr-TR" dirty="0" smtClean="0"/>
              <a:t>Depresyon değerlendirmesini bir </a:t>
            </a:r>
            <a:r>
              <a:rPr lang="tr-TR" dirty="0"/>
              <a:t>ruh sağlığı uzmanı yapmalı ve yatış gerekip gerekmediğine karar vermeli. </a:t>
            </a:r>
            <a:endParaRPr lang="tr-TR" dirty="0" smtClean="0"/>
          </a:p>
          <a:p>
            <a:r>
              <a:rPr lang="tr-TR" dirty="0" err="1"/>
              <a:t>P</a:t>
            </a:r>
            <a:r>
              <a:rPr lang="tr-TR" dirty="0" err="1" smtClean="0"/>
              <a:t>ospartum</a:t>
            </a:r>
            <a:r>
              <a:rPr lang="tr-TR" dirty="0" smtClean="0"/>
              <a:t> </a:t>
            </a:r>
            <a:r>
              <a:rPr lang="tr-TR" dirty="0"/>
              <a:t>depresyonda </a:t>
            </a:r>
            <a:r>
              <a:rPr lang="tr-TR" dirty="0" smtClean="0"/>
              <a:t>doğrudan psikiyatriye </a:t>
            </a:r>
            <a:r>
              <a:rPr lang="tr-TR" dirty="0"/>
              <a:t>yönlendirilmeli.</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50785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ANKSİYETE/BUNALTI BOZUKLUKLARI</a:t>
            </a:r>
            <a:endParaRPr lang="tr-TR" b="1"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1. Yaygın </a:t>
            </a:r>
            <a:r>
              <a:rPr lang="tr-TR" b="1" dirty="0" err="1"/>
              <a:t>Anksiyete</a:t>
            </a:r>
            <a:r>
              <a:rPr lang="tr-TR" b="1" dirty="0"/>
              <a:t> Bozukluğu</a:t>
            </a:r>
          </a:p>
          <a:p>
            <a:pPr marL="0" indent="0">
              <a:buNone/>
            </a:pPr>
            <a:r>
              <a:rPr lang="tr-TR" dirty="0"/>
              <a:t>2. Panik Bozukluk- Agorafobi ile birlikte -Agorafobi ile birlikte olmayan</a:t>
            </a:r>
          </a:p>
          <a:p>
            <a:pPr marL="0" indent="0">
              <a:buNone/>
            </a:pPr>
            <a:r>
              <a:rPr lang="tr-TR" dirty="0"/>
              <a:t>3. Özgül Fobi</a:t>
            </a:r>
          </a:p>
          <a:p>
            <a:pPr marL="0" indent="0">
              <a:buNone/>
            </a:pPr>
            <a:r>
              <a:rPr lang="tr-TR" dirty="0"/>
              <a:t>4. Sosyal Fobi</a:t>
            </a:r>
          </a:p>
          <a:p>
            <a:pPr marL="0" indent="0">
              <a:buNone/>
            </a:pPr>
            <a:r>
              <a:rPr lang="tr-TR" b="1" dirty="0"/>
              <a:t>5. Obsesif-</a:t>
            </a:r>
            <a:r>
              <a:rPr lang="tr-TR" b="1" dirty="0" err="1"/>
              <a:t>Kompulsif</a:t>
            </a:r>
            <a:r>
              <a:rPr lang="tr-TR" b="1" dirty="0"/>
              <a:t> Bozukluk</a:t>
            </a:r>
          </a:p>
          <a:p>
            <a:pPr marL="0" indent="0">
              <a:buNone/>
            </a:pPr>
            <a:r>
              <a:rPr lang="tr-TR" dirty="0"/>
              <a:t>6. </a:t>
            </a:r>
            <a:r>
              <a:rPr lang="tr-TR" dirty="0" smtClean="0"/>
              <a:t>Post-</a:t>
            </a:r>
            <a:r>
              <a:rPr lang="tr-TR" dirty="0" err="1" smtClean="0"/>
              <a:t>travmatik</a:t>
            </a:r>
            <a:r>
              <a:rPr lang="tr-TR" dirty="0" smtClean="0"/>
              <a:t> </a:t>
            </a:r>
            <a:r>
              <a:rPr lang="tr-TR" dirty="0"/>
              <a:t>Stres Bozukluğu</a:t>
            </a:r>
          </a:p>
          <a:p>
            <a:pPr marL="0" indent="0">
              <a:buNone/>
            </a:pPr>
            <a:r>
              <a:rPr lang="tr-TR" dirty="0"/>
              <a:t>7. Akut Stres Bozukluğu</a:t>
            </a:r>
          </a:p>
          <a:p>
            <a:pPr marL="0" indent="0">
              <a:buNone/>
            </a:pPr>
            <a:r>
              <a:rPr lang="tr-TR" dirty="0"/>
              <a:t>8. Genel Tıbbi Duruma Bağlı </a:t>
            </a:r>
            <a:r>
              <a:rPr lang="tr-TR" dirty="0" err="1"/>
              <a:t>Anksiyete</a:t>
            </a:r>
            <a:r>
              <a:rPr lang="tr-TR" dirty="0"/>
              <a:t> Bozukluğu</a:t>
            </a:r>
          </a:p>
          <a:p>
            <a:pPr marL="0" indent="0">
              <a:buNone/>
            </a:pPr>
            <a:r>
              <a:rPr lang="tr-TR" dirty="0"/>
              <a:t>9. Madde Kullanımına Bağlı </a:t>
            </a:r>
            <a:r>
              <a:rPr lang="tr-TR" dirty="0" err="1"/>
              <a:t>Anksiyete</a:t>
            </a:r>
            <a:r>
              <a:rPr lang="tr-TR" dirty="0"/>
              <a:t> Bozukluğu</a:t>
            </a:r>
          </a:p>
          <a:p>
            <a:pPr marL="0" indent="0">
              <a:buNone/>
            </a:pPr>
            <a:r>
              <a:rPr lang="tr-TR" dirty="0"/>
              <a:t>10. Başka Türlü Adlandırılamayan </a:t>
            </a:r>
            <a:r>
              <a:rPr lang="tr-TR" dirty="0" err="1"/>
              <a:t>Anksiyete</a:t>
            </a:r>
            <a:r>
              <a:rPr lang="tr-TR" dirty="0"/>
              <a:t> Bozukluğu</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37587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ANKSİYETENİN ÖZELLİKLERİ</a:t>
            </a:r>
            <a:br>
              <a:rPr lang="tr-TR" b="1" dirty="0"/>
            </a:br>
            <a:endParaRPr lang="tr-TR" dirty="0"/>
          </a:p>
        </p:txBody>
      </p:sp>
      <p:sp>
        <p:nvSpPr>
          <p:cNvPr id="3" name="İçerik Yer Tutucusu 2"/>
          <p:cNvSpPr>
            <a:spLocks noGrp="1"/>
          </p:cNvSpPr>
          <p:nvPr>
            <p:ph idx="1"/>
          </p:nvPr>
        </p:nvSpPr>
        <p:spPr/>
        <p:txBody>
          <a:bodyPr>
            <a:normAutofit lnSpcReduction="10000"/>
          </a:bodyPr>
          <a:lstStyle/>
          <a:p>
            <a:pPr lvl="0"/>
            <a:r>
              <a:rPr lang="tr-TR" dirty="0" err="1" smtClean="0"/>
              <a:t>Anksiyete</a:t>
            </a:r>
            <a:r>
              <a:rPr lang="tr-TR" dirty="0" smtClean="0"/>
              <a:t> </a:t>
            </a:r>
            <a:r>
              <a:rPr lang="tr-TR" dirty="0"/>
              <a:t>normaldir evrenseldir.</a:t>
            </a:r>
          </a:p>
          <a:p>
            <a:pPr lvl="0"/>
            <a:r>
              <a:rPr lang="tr-TR" dirty="0"/>
              <a:t>Genellikle tehlike habercisi, tehdide karşı uyarıcı ve koruyucudur.</a:t>
            </a:r>
          </a:p>
          <a:p>
            <a:pPr lvl="0"/>
            <a:r>
              <a:rPr lang="tr-TR" dirty="0" err="1"/>
              <a:t>Anksiyete</a:t>
            </a:r>
            <a:r>
              <a:rPr lang="tr-TR" dirty="0"/>
              <a:t> bilinmeyeni bulma çabasıdır.</a:t>
            </a:r>
          </a:p>
          <a:p>
            <a:pPr lvl="0"/>
            <a:r>
              <a:rPr lang="tr-TR" dirty="0" smtClean="0"/>
              <a:t>Belirgin </a:t>
            </a:r>
            <a:r>
              <a:rPr lang="tr-TR" dirty="0"/>
              <a:t>olmayan bir tehdide tepki olarak otonom sinir sisteminin faaliyete geçmesi ile birlikte bireyin kendisini endişeli ve gergin hissetmesidir.</a:t>
            </a:r>
          </a:p>
          <a:p>
            <a:pPr lvl="0"/>
            <a:r>
              <a:rPr lang="tr-TR" dirty="0"/>
              <a:t>Bireyin benliğine bir tehdit olduğunda hissedilir. Bu yüzden bireyde sinirlilik ve huzursuzluğa neden olur. Tehdit bilinçli ya da bilinçsiz olabilir. </a:t>
            </a:r>
          </a:p>
          <a:p>
            <a:pPr marL="0" indent="0">
              <a:buNone/>
            </a:pPr>
            <a:r>
              <a:rPr lang="tr-TR" b="1" dirty="0"/>
              <a:t> </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449787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Anksiyete</a:t>
            </a:r>
            <a:r>
              <a:rPr lang="tr-TR" dirty="0" smtClean="0"/>
              <a:t> Bozukluğu</a:t>
            </a:r>
            <a:endParaRPr lang="tr-TR" dirty="0"/>
          </a:p>
        </p:txBody>
      </p:sp>
      <p:sp>
        <p:nvSpPr>
          <p:cNvPr id="3" name="İçerik Yer Tutucusu 2"/>
          <p:cNvSpPr>
            <a:spLocks noGrp="1"/>
          </p:cNvSpPr>
          <p:nvPr>
            <p:ph idx="1"/>
          </p:nvPr>
        </p:nvSpPr>
        <p:spPr>
          <a:xfrm>
            <a:off x="838200" y="1825624"/>
            <a:ext cx="10515600" cy="4530725"/>
          </a:xfrm>
        </p:spPr>
        <p:txBody>
          <a:bodyPr>
            <a:normAutofit fontScale="92500"/>
          </a:bodyPr>
          <a:lstStyle/>
          <a:p>
            <a:pPr>
              <a:lnSpc>
                <a:spcPct val="150000"/>
              </a:lnSpc>
            </a:pPr>
            <a:r>
              <a:rPr lang="tr-TR" dirty="0" smtClean="0"/>
              <a:t>Genellikle depresyonla birlikte görülür.</a:t>
            </a:r>
          </a:p>
          <a:p>
            <a:pPr>
              <a:lnSpc>
                <a:spcPct val="150000"/>
              </a:lnSpc>
            </a:pPr>
            <a:r>
              <a:rPr lang="tr-TR" dirty="0" smtClean="0"/>
              <a:t>Kadınlarda erkeklere göre iki kat fazladır.</a:t>
            </a:r>
          </a:p>
          <a:p>
            <a:pPr>
              <a:lnSpc>
                <a:spcPct val="150000"/>
              </a:lnSpc>
            </a:pPr>
            <a:r>
              <a:rPr lang="tr-TR" dirty="0" smtClean="0"/>
              <a:t>Tedavi edilmezse bizim gibi toplumlarda </a:t>
            </a:r>
            <a:r>
              <a:rPr lang="tr-TR" dirty="0" err="1" smtClean="0"/>
              <a:t>somatoform</a:t>
            </a:r>
            <a:r>
              <a:rPr lang="tr-TR" dirty="0" smtClean="0"/>
              <a:t> bozukluklarla (</a:t>
            </a:r>
            <a:r>
              <a:rPr lang="tr-TR" dirty="0" err="1" smtClean="0"/>
              <a:t>konversiyon</a:t>
            </a:r>
            <a:r>
              <a:rPr lang="tr-TR" dirty="0" smtClean="0"/>
              <a:t>, </a:t>
            </a:r>
            <a:r>
              <a:rPr lang="tr-TR" dirty="0" err="1" smtClean="0"/>
              <a:t>hipokondriazis</a:t>
            </a:r>
            <a:r>
              <a:rPr lang="tr-TR" dirty="0" smtClean="0"/>
              <a:t> </a:t>
            </a:r>
            <a:r>
              <a:rPr lang="tr-TR" dirty="0" err="1" smtClean="0"/>
              <a:t>vs</a:t>
            </a:r>
            <a:r>
              <a:rPr lang="tr-TR" dirty="0" smtClean="0"/>
              <a:t>) ya da depresyonla kendini gösterir.</a:t>
            </a:r>
          </a:p>
          <a:p>
            <a:pPr>
              <a:lnSpc>
                <a:spcPct val="150000"/>
              </a:lnSpc>
            </a:pPr>
            <a:r>
              <a:rPr lang="tr-TR" dirty="0" smtClean="0"/>
              <a:t>Hastalar zaman zaman hafifleyen ya da sönen fakat ağır uyum bozukluğuna yol açmayan bunaltıyı/</a:t>
            </a:r>
            <a:r>
              <a:rPr lang="tr-TR" dirty="0" err="1" smtClean="0"/>
              <a:t>anksiyeteyi</a:t>
            </a:r>
            <a:r>
              <a:rPr lang="tr-TR" dirty="0" smtClean="0"/>
              <a:t> aylarca yıllarca çekebilirler.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559083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Anksiyete</a:t>
            </a:r>
            <a:r>
              <a:rPr lang="tr-TR" dirty="0" smtClean="0"/>
              <a:t> Bozukluğu Tanısı</a:t>
            </a:r>
            <a:endParaRPr lang="tr-TR" dirty="0"/>
          </a:p>
        </p:txBody>
      </p:sp>
      <p:sp>
        <p:nvSpPr>
          <p:cNvPr id="3" name="İçerik Yer Tutucusu 2"/>
          <p:cNvSpPr>
            <a:spLocks noGrp="1"/>
          </p:cNvSpPr>
          <p:nvPr>
            <p:ph idx="1"/>
          </p:nvPr>
        </p:nvSpPr>
        <p:spPr/>
        <p:txBody>
          <a:bodyPr>
            <a:normAutofit/>
          </a:bodyPr>
          <a:lstStyle/>
          <a:p>
            <a:pPr>
              <a:lnSpc>
                <a:spcPct val="150000"/>
              </a:lnSpc>
            </a:pPr>
            <a:r>
              <a:rPr lang="tr-TR" b="1" dirty="0" smtClean="0"/>
              <a:t>Endişe-kaygı halinin, </a:t>
            </a:r>
            <a:r>
              <a:rPr lang="tr-TR" b="1" dirty="0"/>
              <a:t>diğer belirtilerle birlikte en az 6 ay sürmesi ve hastanın yaşamını ve işlev düzeyini etkilemesi gerekmektedir. </a:t>
            </a:r>
            <a:endParaRPr lang="tr-TR" b="1" dirty="0" smtClean="0"/>
          </a:p>
          <a:p>
            <a:pPr>
              <a:lnSpc>
                <a:spcPct val="150000"/>
              </a:lnSpc>
            </a:pPr>
            <a:r>
              <a:rPr lang="tr-TR" dirty="0" smtClean="0"/>
              <a:t>Bu </a:t>
            </a:r>
            <a:r>
              <a:rPr lang="tr-TR" dirty="0"/>
              <a:t>hastalar yaşadıkları ruh halini çoğunlukla “Sürekli gergin, sinirli, kaygılı bir haldeyim. Niye olduğunu da anlamıyorum. Aklıma gelen her şey için kaygılanacak bir neden buluyorum” şeklinde ifade ederler. </a:t>
            </a:r>
            <a:endParaRPr lang="tr-TR" dirty="0" smtClean="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34801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Bozukluğu Tanısı</a:t>
            </a:r>
            <a:endParaRPr lang="tr-TR" b="1" dirty="0"/>
          </a:p>
        </p:txBody>
      </p:sp>
      <p:sp>
        <p:nvSpPr>
          <p:cNvPr id="3" name="İçerik Yer Tutucusu 2"/>
          <p:cNvSpPr>
            <a:spLocks noGrp="1"/>
          </p:cNvSpPr>
          <p:nvPr>
            <p:ph idx="1"/>
          </p:nvPr>
        </p:nvSpPr>
        <p:spPr/>
        <p:txBody>
          <a:bodyPr>
            <a:normAutofit/>
          </a:bodyPr>
          <a:lstStyle/>
          <a:p>
            <a:pPr>
              <a:lnSpc>
                <a:spcPct val="150000"/>
              </a:lnSpc>
            </a:pPr>
            <a:r>
              <a:rPr lang="tr-TR" dirty="0" smtClean="0"/>
              <a:t>Sorulduğunda </a:t>
            </a:r>
            <a:r>
              <a:rPr lang="tr-TR" dirty="0"/>
              <a:t>veya kendiliğinden </a:t>
            </a:r>
            <a:r>
              <a:rPr lang="tr-TR" b="1" dirty="0"/>
              <a:t>“Kötü bir haber alacak gibi hissediyorum.” </a:t>
            </a:r>
            <a:r>
              <a:rPr lang="tr-TR" dirty="0"/>
              <a:t>dile gelen sık yakınmalardan biridir. </a:t>
            </a:r>
            <a:endParaRPr lang="tr-TR" dirty="0" smtClean="0"/>
          </a:p>
          <a:p>
            <a:pPr>
              <a:lnSpc>
                <a:spcPct val="150000"/>
              </a:lnSpc>
            </a:pPr>
            <a:r>
              <a:rPr lang="tr-TR" dirty="0" smtClean="0"/>
              <a:t>Bu </a:t>
            </a:r>
            <a:r>
              <a:rPr lang="tr-TR" dirty="0"/>
              <a:t>hastalarda uyku bozukluğu, ishal, çarpıntı, hava açlığı, geğirme, karın ağrısı, baş ağrısı veya göğüs ağrısı, göğüste yanma hissi bedensel belirti profilini oluştururlar. Bu bedensel belirtilerin biri veya birkaçı çoğunlukla ruhsal belirtilere eşlik eder.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4479476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9651" y="365126"/>
            <a:ext cx="10984149" cy="695190"/>
          </a:xfrm>
        </p:spPr>
        <p:txBody>
          <a:bodyPr/>
          <a:lstStyle/>
          <a:p>
            <a:pPr algn="ctr"/>
            <a:r>
              <a:rPr lang="tr-TR" b="1" dirty="0" smtClean="0"/>
              <a:t>KONULAR</a:t>
            </a:r>
            <a:endParaRPr lang="tr-TR" b="1" dirty="0"/>
          </a:p>
        </p:txBody>
      </p:sp>
      <p:sp>
        <p:nvSpPr>
          <p:cNvPr id="5" name="İçerik Yer Tutucusu 4"/>
          <p:cNvSpPr>
            <a:spLocks noGrp="1"/>
          </p:cNvSpPr>
          <p:nvPr>
            <p:ph idx="1"/>
          </p:nvPr>
        </p:nvSpPr>
        <p:spPr>
          <a:xfrm>
            <a:off x="605641" y="1325393"/>
            <a:ext cx="11198431" cy="4773850"/>
          </a:xfrm>
        </p:spPr>
        <p:txBody>
          <a:bodyPr>
            <a:normAutofit fontScale="92500" lnSpcReduction="20000"/>
          </a:bodyPr>
          <a:lstStyle/>
          <a:p>
            <a:pPr marL="0" indent="0">
              <a:buNone/>
            </a:pPr>
            <a:endParaRPr lang="tr-TR" dirty="0" smtClean="0"/>
          </a:p>
          <a:p>
            <a:pPr marL="0" indent="0">
              <a:buNone/>
            </a:pPr>
            <a:endParaRPr lang="tr-TR" dirty="0"/>
          </a:p>
          <a:p>
            <a:pPr marL="0" indent="0">
              <a:lnSpc>
                <a:spcPct val="150000"/>
              </a:lnSpc>
              <a:buNone/>
            </a:pPr>
            <a:r>
              <a:rPr lang="tr-TR" dirty="0" smtClean="0"/>
              <a:t>DOĞUM SONU GÖRÜLEN RUHSAL HASTALIKLAR</a:t>
            </a:r>
          </a:p>
          <a:p>
            <a:pPr marL="0" indent="0">
              <a:lnSpc>
                <a:spcPct val="150000"/>
              </a:lnSpc>
              <a:buNone/>
            </a:pPr>
            <a:r>
              <a:rPr lang="tr-TR" dirty="0" smtClean="0"/>
              <a:t>PSİKOZ</a:t>
            </a:r>
          </a:p>
          <a:p>
            <a:pPr marL="0" indent="0">
              <a:lnSpc>
                <a:spcPct val="150000"/>
              </a:lnSpc>
              <a:buNone/>
            </a:pPr>
            <a:r>
              <a:rPr lang="tr-TR" dirty="0" smtClean="0"/>
              <a:t>DEPRESYON</a:t>
            </a:r>
            <a:endParaRPr lang="tr-TR" dirty="0" smtClean="0"/>
          </a:p>
          <a:p>
            <a:pPr marL="0" indent="0">
              <a:lnSpc>
                <a:spcPct val="150000"/>
              </a:lnSpc>
              <a:buNone/>
            </a:pPr>
            <a:r>
              <a:rPr lang="tr-TR" dirty="0" smtClean="0"/>
              <a:t>ANKSİYETE BOZUKLUKLARI</a:t>
            </a:r>
          </a:p>
          <a:p>
            <a:pPr marL="0" indent="0">
              <a:lnSpc>
                <a:spcPct val="150000"/>
              </a:lnSpc>
              <a:buNone/>
            </a:pPr>
            <a:r>
              <a:rPr lang="tr-TR" dirty="0"/>
              <a:t>OKB</a:t>
            </a:r>
          </a:p>
          <a:p>
            <a:pPr marL="0" indent="0">
              <a:lnSpc>
                <a:spcPct val="150000"/>
              </a:lnSpc>
              <a:buNone/>
            </a:pPr>
            <a:r>
              <a:rPr lang="tr-TR" dirty="0" smtClean="0"/>
              <a:t>SOMATOFORM BOZUKLUKLAR</a:t>
            </a:r>
          </a:p>
        </p:txBody>
      </p:sp>
      <p:sp>
        <p:nvSpPr>
          <p:cNvPr id="2" name="Altbilgi Yer Tutucusu 1"/>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9915177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Bozukluğunun Genel Özellikleri</a:t>
            </a:r>
            <a:endParaRPr lang="tr-TR" b="1" dirty="0"/>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dirty="0"/>
              <a:t>Bu hastalarda genelde yaşam olayları karşısında ve ilişkilerde çabuk kaygılanma, meraklanma, gerginlik, tedirginlik, aşırı terlemeler, sıcak soğuk basmaları, çabuk irkilme, dikkat dağınıklığı, uyku bozukluğu, </a:t>
            </a:r>
            <a:r>
              <a:rPr lang="tr-TR" dirty="0" smtClean="0"/>
              <a:t>kas gerginliği, rahatlayamama, çabuk </a:t>
            </a:r>
            <a:r>
              <a:rPr lang="tr-TR" dirty="0"/>
              <a:t>kızma ve huysuzluk görülür</a:t>
            </a:r>
            <a:r>
              <a:rPr lang="tr-TR" dirty="0" smtClean="0"/>
              <a:t>.</a:t>
            </a:r>
          </a:p>
          <a:p>
            <a:pPr algn="just">
              <a:lnSpc>
                <a:spcPct val="150000"/>
              </a:lnSpc>
            </a:pPr>
            <a:r>
              <a:rPr lang="tr-TR" dirty="0" smtClean="0"/>
              <a:t>Altı </a:t>
            </a:r>
            <a:r>
              <a:rPr lang="tr-TR" dirty="0"/>
              <a:t>aydan daha kısa bir </a:t>
            </a:r>
            <a:r>
              <a:rPr lang="tr-TR" dirty="0" smtClean="0"/>
              <a:t>süre, </a:t>
            </a:r>
            <a:r>
              <a:rPr lang="tr-TR" dirty="0"/>
              <a:t>kaygılı ve dirençli endişe hali olabilir. </a:t>
            </a:r>
            <a:endParaRPr lang="tr-TR" dirty="0" smtClean="0"/>
          </a:p>
          <a:p>
            <a:pPr algn="just">
              <a:lnSpc>
                <a:spcPct val="150000"/>
              </a:lnSpc>
            </a:pPr>
            <a:r>
              <a:rPr lang="tr-TR" dirty="0" smtClean="0"/>
              <a:t>Bu </a:t>
            </a:r>
            <a:r>
              <a:rPr lang="tr-TR" dirty="0"/>
              <a:t>hastaların yaşadığı endişeler onların panik atak yaşamasına neden olabilir.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653387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p:cNvGraphicFramePr>
            <a:graphicFrameLocks noGrp="1"/>
          </p:cNvGraphicFramePr>
          <p:nvPr>
            <p:ph idx="1"/>
            <p:extLst>
              <p:ext uri="{D42A27DB-BD31-4B8C-83A1-F6EECF244321}">
                <p14:modId xmlns:p14="http://schemas.microsoft.com/office/powerpoint/2010/main" val="2395411807"/>
              </p:ext>
            </p:extLst>
          </p:nvPr>
        </p:nvGraphicFramePr>
        <p:xfrm>
          <a:off x="498759" y="106878"/>
          <a:ext cx="11495318" cy="6583680"/>
        </p:xfrm>
        <a:graphic>
          <a:graphicData uri="http://schemas.openxmlformats.org/drawingml/2006/table">
            <a:tbl>
              <a:tblPr>
                <a:tableStyleId>{5C22544A-7EE6-4342-B048-85BDC9FD1C3A}</a:tableStyleId>
              </a:tblPr>
              <a:tblGrid>
                <a:gridCol w="5747659">
                  <a:extLst>
                    <a:ext uri="{9D8B030D-6E8A-4147-A177-3AD203B41FA5}">
                      <a16:colId xmlns:a16="http://schemas.microsoft.com/office/drawing/2014/main" val="3791068859"/>
                    </a:ext>
                  </a:extLst>
                </a:gridCol>
                <a:gridCol w="5747659">
                  <a:extLst>
                    <a:ext uri="{9D8B030D-6E8A-4147-A177-3AD203B41FA5}">
                      <a16:colId xmlns:a16="http://schemas.microsoft.com/office/drawing/2014/main" val="1353805513"/>
                    </a:ext>
                  </a:extLst>
                </a:gridCol>
              </a:tblGrid>
              <a:tr h="225631">
                <a:tc>
                  <a:txBody>
                    <a:bodyPr/>
                    <a:lstStyle/>
                    <a:p>
                      <a:pPr algn="just">
                        <a:lnSpc>
                          <a:spcPct val="150000"/>
                        </a:lnSpc>
                        <a:spcAft>
                          <a:spcPts val="0"/>
                        </a:spcAft>
                      </a:pPr>
                      <a:r>
                        <a:rPr lang="tr-TR" sz="1600" dirty="0" smtClean="0">
                          <a:effectLst/>
                        </a:rPr>
                        <a:t>ANKSİYETENİN</a:t>
                      </a:r>
                      <a:r>
                        <a:rPr lang="tr-TR" sz="1600" baseline="0" dirty="0" smtClean="0">
                          <a:effectLst/>
                        </a:rPr>
                        <a:t> RUHSAL BELİRTİLERİ</a:t>
                      </a:r>
                      <a:r>
                        <a:rPr lang="tr-TR" sz="1600" dirty="0" smtClean="0">
                          <a:effectLst/>
                        </a:rPr>
                        <a:t>                      </a:t>
                      </a:r>
                      <a:endParaRPr lang="tr-TR" sz="1600" dirty="0">
                        <a:effectLst/>
                        <a:latin typeface="Times New Roman" panose="02020603050405020304" pitchFamily="18" charset="0"/>
                        <a:ea typeface="Times New Roman" panose="02020603050405020304" pitchFamily="18" charset="0"/>
                      </a:endParaRPr>
                    </a:p>
                  </a:txBody>
                  <a:tcPr marL="35254" marR="35254" marT="0" marB="0"/>
                </a:tc>
                <a:tc>
                  <a:txBody>
                    <a:bodyPr/>
                    <a:lstStyle/>
                    <a:p>
                      <a:pPr algn="just">
                        <a:lnSpc>
                          <a:spcPct val="150000"/>
                        </a:lnSpc>
                        <a:spcAft>
                          <a:spcPts val="0"/>
                        </a:spcAft>
                      </a:pPr>
                      <a:r>
                        <a:rPr lang="tr-TR" sz="1600" dirty="0" smtClean="0">
                          <a:effectLst/>
                        </a:rPr>
                        <a:t>ANKSİYETENİN BEDENSEL BELİRTİLERİ</a:t>
                      </a:r>
                      <a:endParaRPr lang="tr-TR" sz="1600" dirty="0">
                        <a:effectLst/>
                        <a:latin typeface="Times New Roman" panose="02020603050405020304" pitchFamily="18" charset="0"/>
                        <a:ea typeface="Times New Roman" panose="02020603050405020304" pitchFamily="18" charset="0"/>
                      </a:endParaRPr>
                    </a:p>
                  </a:txBody>
                  <a:tcPr marL="35254" marR="35254" marT="0" marB="0"/>
                </a:tc>
                <a:extLst>
                  <a:ext uri="{0D108BD9-81ED-4DB2-BD59-A6C34878D82A}">
                    <a16:rowId xmlns:a16="http://schemas.microsoft.com/office/drawing/2014/main" val="3790325010"/>
                  </a:ext>
                </a:extLst>
              </a:tr>
              <a:tr h="5439075">
                <a:tc>
                  <a:txBody>
                    <a:bodyPr/>
                    <a:lstStyle/>
                    <a:p>
                      <a:pPr algn="just">
                        <a:lnSpc>
                          <a:spcPct val="150000"/>
                        </a:lnSpc>
                        <a:spcAft>
                          <a:spcPts val="0"/>
                        </a:spcAft>
                      </a:pPr>
                      <a:r>
                        <a:rPr lang="tr-TR" sz="1600" dirty="0">
                          <a:effectLst/>
                        </a:rPr>
                        <a:t>Endişe, kaygı, tasa </a:t>
                      </a:r>
                    </a:p>
                    <a:p>
                      <a:pPr algn="just">
                        <a:lnSpc>
                          <a:spcPct val="150000"/>
                        </a:lnSpc>
                        <a:spcAft>
                          <a:spcPts val="0"/>
                        </a:spcAft>
                      </a:pPr>
                      <a:r>
                        <a:rPr lang="tr-TR" sz="1600" dirty="0">
                          <a:effectLst/>
                        </a:rPr>
                        <a:t>Konsantrasyonda bozulma </a:t>
                      </a:r>
                    </a:p>
                    <a:p>
                      <a:pPr algn="just">
                        <a:lnSpc>
                          <a:spcPct val="150000"/>
                        </a:lnSpc>
                        <a:spcAft>
                          <a:spcPts val="0"/>
                        </a:spcAft>
                      </a:pPr>
                      <a:r>
                        <a:rPr lang="tr-TR" sz="1600" dirty="0">
                          <a:effectLst/>
                        </a:rPr>
                        <a:t>Sinirlilik, huzursuzluk </a:t>
                      </a:r>
                    </a:p>
                    <a:p>
                      <a:pPr algn="just">
                        <a:lnSpc>
                          <a:spcPct val="150000"/>
                        </a:lnSpc>
                        <a:spcAft>
                          <a:spcPts val="0"/>
                        </a:spcAft>
                      </a:pPr>
                      <a:r>
                        <a:rPr lang="tr-TR" sz="1600" dirty="0">
                          <a:effectLst/>
                        </a:rPr>
                        <a:t>Tahammülsüzlük </a:t>
                      </a:r>
                    </a:p>
                    <a:p>
                      <a:pPr algn="just">
                        <a:lnSpc>
                          <a:spcPct val="150000"/>
                        </a:lnSpc>
                        <a:spcAft>
                          <a:spcPts val="0"/>
                        </a:spcAft>
                      </a:pPr>
                      <a:r>
                        <a:rPr lang="tr-TR" sz="1600" dirty="0">
                          <a:effectLst/>
                        </a:rPr>
                        <a:t>Heyecan </a:t>
                      </a:r>
                    </a:p>
                    <a:p>
                      <a:pPr algn="just">
                        <a:lnSpc>
                          <a:spcPct val="150000"/>
                        </a:lnSpc>
                        <a:spcAft>
                          <a:spcPts val="0"/>
                        </a:spcAft>
                      </a:pPr>
                      <a:r>
                        <a:rPr lang="tr-TR" sz="1600" dirty="0">
                          <a:effectLst/>
                        </a:rPr>
                        <a:t>Kötü bir haber alacağı beklentisi </a:t>
                      </a:r>
                    </a:p>
                    <a:p>
                      <a:pPr algn="just">
                        <a:lnSpc>
                          <a:spcPct val="150000"/>
                        </a:lnSpc>
                        <a:spcAft>
                          <a:spcPts val="0"/>
                        </a:spcAft>
                      </a:pPr>
                      <a:r>
                        <a:rPr lang="tr-TR" sz="1600" dirty="0">
                          <a:effectLst/>
                        </a:rPr>
                        <a:t>Çabuk irkilme </a:t>
                      </a:r>
                    </a:p>
                    <a:p>
                      <a:pPr algn="just">
                        <a:lnSpc>
                          <a:spcPct val="150000"/>
                        </a:lnSpc>
                        <a:spcAft>
                          <a:spcPts val="0"/>
                        </a:spcAft>
                      </a:pPr>
                      <a:r>
                        <a:rPr lang="tr-TR" sz="1600" dirty="0">
                          <a:effectLst/>
                        </a:rPr>
                        <a:t>Kolay yorulma </a:t>
                      </a:r>
                    </a:p>
                    <a:p>
                      <a:pPr algn="just">
                        <a:lnSpc>
                          <a:spcPct val="150000"/>
                        </a:lnSpc>
                        <a:spcAft>
                          <a:spcPts val="0"/>
                        </a:spcAft>
                      </a:pPr>
                      <a:r>
                        <a:rPr lang="tr-TR" sz="1600" dirty="0" err="1">
                          <a:effectLst/>
                        </a:rPr>
                        <a:t>Derealizasyon</a:t>
                      </a:r>
                      <a:r>
                        <a:rPr lang="tr-TR" sz="1600" dirty="0">
                          <a:effectLst/>
                        </a:rPr>
                        <a:t> (</a:t>
                      </a:r>
                      <a:r>
                        <a:rPr lang="tr-TR" sz="1600" dirty="0" err="1">
                          <a:effectLst/>
                        </a:rPr>
                        <a:t>gerçekdışılık</a:t>
                      </a:r>
                      <a:r>
                        <a:rPr lang="tr-TR" sz="1600" dirty="0">
                          <a:effectLst/>
                        </a:rPr>
                        <a:t> hissi, dış</a:t>
                      </a:r>
                    </a:p>
                    <a:p>
                      <a:pPr algn="just">
                        <a:lnSpc>
                          <a:spcPct val="150000"/>
                        </a:lnSpc>
                        <a:spcAft>
                          <a:spcPts val="0"/>
                        </a:spcAft>
                      </a:pPr>
                      <a:r>
                        <a:rPr lang="tr-TR" sz="1600" dirty="0">
                          <a:effectLst/>
                        </a:rPr>
                        <a:t>dünyaya yabancılık duygusu)</a:t>
                      </a:r>
                    </a:p>
                    <a:p>
                      <a:pPr algn="just">
                        <a:lnSpc>
                          <a:spcPct val="150000"/>
                        </a:lnSpc>
                        <a:spcAft>
                          <a:spcPts val="0"/>
                        </a:spcAft>
                      </a:pPr>
                      <a:r>
                        <a:rPr lang="tr-TR" sz="1600" dirty="0" err="1">
                          <a:effectLst/>
                        </a:rPr>
                        <a:t>Depersonalizasyon</a:t>
                      </a:r>
                      <a:r>
                        <a:rPr lang="tr-TR" sz="1600" dirty="0">
                          <a:effectLst/>
                        </a:rPr>
                        <a:t> (kişinin bedenine veya bedeninin bir parçasına yabancılık yaşaması, </a:t>
                      </a:r>
                      <a:r>
                        <a:rPr lang="tr-TR" sz="1600" dirty="0" err="1">
                          <a:effectLst/>
                        </a:rPr>
                        <a:t>Örn</a:t>
                      </a:r>
                      <a:r>
                        <a:rPr lang="tr-TR" sz="1600" dirty="0">
                          <a:effectLst/>
                        </a:rPr>
                        <a:t>. kolunu bir odun parçası gibi hissetmesi, kolunu kendine ait gibi hissetmemesi, elinin veya kafasının büyüdüğünü hissetmesi gibi)</a:t>
                      </a:r>
                    </a:p>
                    <a:p>
                      <a:pPr algn="just">
                        <a:lnSpc>
                          <a:spcPct val="150000"/>
                        </a:lnSpc>
                        <a:spcAft>
                          <a:spcPts val="0"/>
                        </a:spcAft>
                      </a:pPr>
                      <a:r>
                        <a:rPr lang="tr-TR" sz="1600" dirty="0">
                          <a:effectLst/>
                        </a:rPr>
                        <a:t>Kontrolünü yitirme hissi </a:t>
                      </a:r>
                    </a:p>
                    <a:p>
                      <a:pPr algn="just">
                        <a:lnSpc>
                          <a:spcPct val="150000"/>
                        </a:lnSpc>
                        <a:spcAft>
                          <a:spcPts val="0"/>
                        </a:spcAft>
                      </a:pPr>
                      <a:r>
                        <a:rPr lang="tr-TR" sz="1600" dirty="0">
                          <a:effectLst/>
                        </a:rPr>
                        <a:t>Çıldırma hissi </a:t>
                      </a:r>
                    </a:p>
                    <a:p>
                      <a:pPr algn="just">
                        <a:lnSpc>
                          <a:spcPct val="150000"/>
                        </a:lnSpc>
                        <a:spcAft>
                          <a:spcPts val="0"/>
                        </a:spcAft>
                      </a:pPr>
                      <a:r>
                        <a:rPr lang="tr-TR" sz="1600" dirty="0">
                          <a:effectLst/>
                        </a:rPr>
                        <a:t>Ölüm korkusu </a:t>
                      </a:r>
                      <a:endParaRPr lang="tr-TR" sz="1600" dirty="0">
                        <a:effectLst/>
                        <a:latin typeface="Times New Roman" panose="02020603050405020304" pitchFamily="18" charset="0"/>
                        <a:ea typeface="Times New Roman" panose="02020603050405020304" pitchFamily="18" charset="0"/>
                      </a:endParaRPr>
                    </a:p>
                  </a:txBody>
                  <a:tcPr marL="35254" marR="35254" marT="0" marB="0"/>
                </a:tc>
                <a:tc>
                  <a:txBody>
                    <a:bodyPr/>
                    <a:lstStyle/>
                    <a:p>
                      <a:pPr algn="just">
                        <a:lnSpc>
                          <a:spcPct val="150000"/>
                        </a:lnSpc>
                        <a:spcAft>
                          <a:spcPts val="0"/>
                        </a:spcAft>
                      </a:pPr>
                      <a:r>
                        <a:rPr lang="tr-TR" sz="1600" dirty="0">
                          <a:effectLst/>
                        </a:rPr>
                        <a:t>Çarpıntı hissi veya kalp atım hızında artma </a:t>
                      </a:r>
                    </a:p>
                    <a:p>
                      <a:pPr algn="just">
                        <a:lnSpc>
                          <a:spcPct val="150000"/>
                        </a:lnSpc>
                        <a:spcAft>
                          <a:spcPts val="0"/>
                        </a:spcAft>
                      </a:pPr>
                      <a:r>
                        <a:rPr lang="tr-TR" sz="1600" dirty="0">
                          <a:effectLst/>
                        </a:rPr>
                        <a:t>Terleme</a:t>
                      </a:r>
                    </a:p>
                    <a:p>
                      <a:pPr algn="just">
                        <a:lnSpc>
                          <a:spcPct val="150000"/>
                        </a:lnSpc>
                        <a:spcAft>
                          <a:spcPts val="0"/>
                        </a:spcAft>
                      </a:pPr>
                      <a:r>
                        <a:rPr lang="tr-TR" sz="1600" dirty="0">
                          <a:effectLst/>
                        </a:rPr>
                        <a:t>Titreme veya sarsılma </a:t>
                      </a:r>
                    </a:p>
                    <a:p>
                      <a:pPr algn="just">
                        <a:lnSpc>
                          <a:spcPct val="150000"/>
                        </a:lnSpc>
                        <a:spcAft>
                          <a:spcPts val="0"/>
                        </a:spcAft>
                      </a:pPr>
                      <a:r>
                        <a:rPr lang="tr-TR" sz="1600" dirty="0">
                          <a:effectLst/>
                        </a:rPr>
                        <a:t>Ağız kuruluğu </a:t>
                      </a:r>
                    </a:p>
                    <a:p>
                      <a:pPr algn="just">
                        <a:lnSpc>
                          <a:spcPct val="150000"/>
                        </a:lnSpc>
                        <a:spcAft>
                          <a:spcPts val="0"/>
                        </a:spcAft>
                      </a:pPr>
                      <a:r>
                        <a:rPr lang="tr-TR" sz="1600" dirty="0">
                          <a:effectLst/>
                        </a:rPr>
                        <a:t>Nefes almakta güçlük </a:t>
                      </a:r>
                    </a:p>
                    <a:p>
                      <a:pPr algn="just">
                        <a:lnSpc>
                          <a:spcPct val="150000"/>
                        </a:lnSpc>
                        <a:spcAft>
                          <a:spcPts val="0"/>
                        </a:spcAft>
                      </a:pPr>
                      <a:r>
                        <a:rPr lang="tr-TR" sz="1600" dirty="0">
                          <a:effectLst/>
                        </a:rPr>
                        <a:t>Boğulma hissi veya hava açlığı </a:t>
                      </a:r>
                    </a:p>
                    <a:p>
                      <a:pPr algn="just">
                        <a:lnSpc>
                          <a:spcPct val="150000"/>
                        </a:lnSpc>
                        <a:spcAft>
                          <a:spcPts val="0"/>
                        </a:spcAft>
                      </a:pPr>
                      <a:r>
                        <a:rPr lang="tr-TR" sz="1600" dirty="0">
                          <a:effectLst/>
                        </a:rPr>
                        <a:t>Göğüste ağrı veya rahatsızlık hissi Bulantı veya karın bölgesinde rahatsızlık Yüzde kızarma </a:t>
                      </a:r>
                    </a:p>
                    <a:p>
                      <a:pPr algn="just">
                        <a:lnSpc>
                          <a:spcPct val="150000"/>
                        </a:lnSpc>
                        <a:spcAft>
                          <a:spcPts val="0"/>
                        </a:spcAft>
                      </a:pPr>
                      <a:r>
                        <a:rPr lang="tr-TR" sz="1600" dirty="0">
                          <a:effectLst/>
                        </a:rPr>
                        <a:t>Baş dönmesi </a:t>
                      </a:r>
                    </a:p>
                    <a:p>
                      <a:pPr algn="just">
                        <a:lnSpc>
                          <a:spcPct val="150000"/>
                        </a:lnSpc>
                        <a:spcAft>
                          <a:spcPts val="0"/>
                        </a:spcAft>
                      </a:pPr>
                      <a:r>
                        <a:rPr lang="tr-TR" sz="1600" dirty="0">
                          <a:effectLst/>
                        </a:rPr>
                        <a:t>Kulak çınlaması </a:t>
                      </a:r>
                    </a:p>
                    <a:p>
                      <a:pPr algn="just">
                        <a:lnSpc>
                          <a:spcPct val="150000"/>
                        </a:lnSpc>
                        <a:spcAft>
                          <a:spcPts val="0"/>
                        </a:spcAft>
                      </a:pPr>
                      <a:r>
                        <a:rPr lang="tr-TR" sz="1600" dirty="0">
                          <a:effectLst/>
                        </a:rPr>
                        <a:t>Sıcak veya soğuk basması (titreme) Yerinde duramama veya gevşeyememe</a:t>
                      </a:r>
                    </a:p>
                    <a:p>
                      <a:pPr algn="just">
                        <a:lnSpc>
                          <a:spcPct val="150000"/>
                        </a:lnSpc>
                        <a:spcAft>
                          <a:spcPts val="0"/>
                        </a:spcAft>
                      </a:pPr>
                      <a:r>
                        <a:rPr lang="tr-TR" sz="1600" dirty="0">
                          <a:effectLst/>
                        </a:rPr>
                        <a:t>Uyuşma ya da ürperme hissi</a:t>
                      </a:r>
                    </a:p>
                    <a:p>
                      <a:pPr algn="just">
                        <a:lnSpc>
                          <a:spcPct val="150000"/>
                        </a:lnSpc>
                        <a:spcAft>
                          <a:spcPts val="0"/>
                        </a:spcAft>
                      </a:pPr>
                      <a:r>
                        <a:rPr lang="tr-TR" sz="1600" dirty="0">
                          <a:effectLst/>
                        </a:rPr>
                        <a:t>Boğazda düğümlenme hissi veya yutma güçlüğü</a:t>
                      </a:r>
                    </a:p>
                    <a:p>
                      <a:pPr algn="just">
                        <a:lnSpc>
                          <a:spcPct val="150000"/>
                        </a:lnSpc>
                        <a:spcAft>
                          <a:spcPts val="0"/>
                        </a:spcAft>
                      </a:pPr>
                      <a:r>
                        <a:rPr lang="tr-TR" sz="1600" dirty="0">
                          <a:effectLst/>
                        </a:rPr>
                        <a:t>Uyku bozuklukları</a:t>
                      </a:r>
                    </a:p>
                    <a:p>
                      <a:pPr algn="just">
                        <a:lnSpc>
                          <a:spcPct val="150000"/>
                        </a:lnSpc>
                        <a:spcAft>
                          <a:spcPts val="0"/>
                        </a:spcAft>
                      </a:pPr>
                      <a:r>
                        <a:rPr lang="tr-TR" sz="1600" dirty="0">
                          <a:effectLst/>
                        </a:rPr>
                        <a:t>Kaslarda gerginlik ve ağrılar</a:t>
                      </a:r>
                    </a:p>
                    <a:p>
                      <a:pPr algn="just">
                        <a:lnSpc>
                          <a:spcPct val="150000"/>
                        </a:lnSpc>
                        <a:spcAft>
                          <a:spcPts val="0"/>
                        </a:spcAft>
                      </a:pPr>
                      <a:r>
                        <a:rPr lang="tr-TR" sz="1600" dirty="0">
                          <a:effectLst/>
                        </a:rPr>
                        <a:t>Kolay yorulma</a:t>
                      </a:r>
                      <a:endParaRPr lang="tr-TR" sz="1600" dirty="0">
                        <a:effectLst/>
                        <a:latin typeface="Times New Roman" panose="02020603050405020304" pitchFamily="18" charset="0"/>
                        <a:ea typeface="Times New Roman" panose="02020603050405020304" pitchFamily="18" charset="0"/>
                      </a:endParaRPr>
                    </a:p>
                  </a:txBody>
                  <a:tcPr marL="35254" marR="35254" marT="0" marB="0"/>
                </a:tc>
                <a:extLst>
                  <a:ext uri="{0D108BD9-81ED-4DB2-BD59-A6C34878D82A}">
                    <a16:rowId xmlns:a16="http://schemas.microsoft.com/office/drawing/2014/main" val="3016171719"/>
                  </a:ext>
                </a:extLst>
              </a:tr>
            </a:tbl>
          </a:graphicData>
        </a:graphic>
      </p:graphicFrame>
      <p:sp>
        <p:nvSpPr>
          <p:cNvPr id="4" name="Altbilgi Yer Tutucusu 3"/>
          <p:cNvSpPr>
            <a:spLocks noGrp="1"/>
          </p:cNvSpPr>
          <p:nvPr>
            <p:ph type="ftr" sz="quarter" idx="11"/>
          </p:nvPr>
        </p:nvSpPr>
        <p:spPr/>
        <p:txBody>
          <a:bodyPr/>
          <a:lstStyle/>
          <a:p>
            <a:r>
              <a:rPr lang="tr-TR" dirty="0" smtClean="0"/>
              <a:t>S.K. 2018</a:t>
            </a:r>
            <a:endParaRPr lang="tr-TR" dirty="0"/>
          </a:p>
        </p:txBody>
      </p:sp>
    </p:spTree>
    <p:extLst>
      <p:ext uri="{BB962C8B-B14F-4D97-AF65-F5344CB8AC3E}">
        <p14:creationId xmlns:p14="http://schemas.microsoft.com/office/powerpoint/2010/main" val="2133433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Obsesif </a:t>
            </a:r>
            <a:r>
              <a:rPr lang="tr-TR" dirty="0" err="1" smtClean="0"/>
              <a:t>Kompülsif</a:t>
            </a:r>
            <a:r>
              <a:rPr lang="tr-TR" dirty="0" smtClean="0"/>
              <a:t> Bozukluk (OKB-Saplantı-</a:t>
            </a:r>
            <a:r>
              <a:rPr lang="tr-TR" dirty="0" err="1" smtClean="0"/>
              <a:t>Zorlantı</a:t>
            </a:r>
            <a:r>
              <a:rPr lang="tr-TR" dirty="0" smtClean="0"/>
              <a:t> Bozukluğu)</a:t>
            </a:r>
            <a:endParaRPr lang="tr-TR" dirty="0"/>
          </a:p>
        </p:txBody>
      </p:sp>
      <p:sp>
        <p:nvSpPr>
          <p:cNvPr id="3" name="İçerik Yer Tutucusu 2"/>
          <p:cNvSpPr>
            <a:spLocks noGrp="1"/>
          </p:cNvSpPr>
          <p:nvPr>
            <p:ph idx="1"/>
          </p:nvPr>
        </p:nvSpPr>
        <p:spPr/>
        <p:txBody>
          <a:bodyPr/>
          <a:lstStyle/>
          <a:p>
            <a:r>
              <a:rPr lang="tr-TR" dirty="0" smtClean="0"/>
              <a:t>Obsesyon-saplantı: İrade dışı gelen, bireyi tedirgin eden, benliğe yabancı, bilinçli çaba ile kovulamayan, inatçı bir biçimde yineleyen düşüncelerdir.</a:t>
            </a:r>
          </a:p>
          <a:p>
            <a:r>
              <a:rPr lang="tr-TR" dirty="0" err="1" smtClean="0"/>
              <a:t>Zorlantı</a:t>
            </a:r>
            <a:r>
              <a:rPr lang="tr-TR" dirty="0" smtClean="0"/>
              <a:t>: Saplantılı düşünceleri kovmak için yapılan, istem dışı yinelenen hareketlerdir.</a:t>
            </a:r>
          </a:p>
          <a:p>
            <a:r>
              <a:rPr lang="tr-TR" dirty="0" smtClean="0"/>
              <a:t>Örnek: Temiz olduğunu bildiği halde, herhangi bir şeye dokunduğunda elinin kirlendiğini düşünerek, kişinin bir çok kez el yıkaması</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99238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OKB</a:t>
            </a:r>
            <a:endParaRPr lang="tr-TR" dirty="0"/>
          </a:p>
        </p:txBody>
      </p:sp>
      <p:sp>
        <p:nvSpPr>
          <p:cNvPr id="3" name="İçerik Yer Tutucusu 2"/>
          <p:cNvSpPr>
            <a:spLocks noGrp="1"/>
          </p:cNvSpPr>
          <p:nvPr>
            <p:ph idx="1"/>
          </p:nvPr>
        </p:nvSpPr>
        <p:spPr/>
        <p:txBody>
          <a:bodyPr>
            <a:normAutofit/>
          </a:bodyPr>
          <a:lstStyle/>
          <a:p>
            <a:r>
              <a:rPr lang="tr-TR" dirty="0" err="1" smtClean="0"/>
              <a:t>Pospartum</a:t>
            </a:r>
            <a:r>
              <a:rPr lang="tr-TR" dirty="0" smtClean="0"/>
              <a:t> </a:t>
            </a:r>
            <a:r>
              <a:rPr lang="tr-TR" dirty="0"/>
              <a:t>dönemde </a:t>
            </a:r>
            <a:r>
              <a:rPr lang="tr-TR" dirty="0" smtClean="0"/>
              <a:t>başladıysa, </a:t>
            </a:r>
            <a:r>
              <a:rPr lang="tr-TR" dirty="0"/>
              <a:t>bu dönem boyunca devam eder. Örneğin bebeğe kötü bir şey olacağı düşüncesi takıntılı bir şekilde kadının zihnini meşgul edebilir. Bu düşünceleri kontrol edemez. Bu düşünce başladığında da giderek artar ve bununla birlikte kaygı da artar. </a:t>
            </a:r>
            <a:endParaRPr lang="tr-TR" dirty="0" smtClean="0"/>
          </a:p>
          <a:p>
            <a:r>
              <a:rPr lang="tr-TR" dirty="0" smtClean="0"/>
              <a:t>Kadının </a:t>
            </a:r>
            <a:r>
              <a:rPr lang="tr-TR" dirty="0"/>
              <a:t>bu düşünceleri destekleyen davranışlardan kaçınması için desteklenmesi çok önemlidir. Kaygının artması depresyonu da tetikleyebilir.</a:t>
            </a:r>
          </a:p>
          <a:p>
            <a:r>
              <a:rPr lang="tr-TR" dirty="0"/>
              <a:t>Bu rahatsızlık durumu bir psikoz değildir. </a:t>
            </a:r>
            <a:endParaRPr lang="tr-TR" dirty="0" smtClean="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65710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OKB</a:t>
            </a:r>
            <a:endParaRPr lang="tr-TR" dirty="0"/>
          </a:p>
        </p:txBody>
      </p:sp>
      <p:sp>
        <p:nvSpPr>
          <p:cNvPr id="3" name="İçerik Yer Tutucusu 2"/>
          <p:cNvSpPr>
            <a:spLocks noGrp="1"/>
          </p:cNvSpPr>
          <p:nvPr>
            <p:ph idx="1"/>
          </p:nvPr>
        </p:nvSpPr>
        <p:spPr/>
        <p:txBody>
          <a:bodyPr/>
          <a:lstStyle/>
          <a:p>
            <a:r>
              <a:rPr lang="tr-TR" dirty="0"/>
              <a:t>Aslında kadın düşüncelerinin saçma ve tuhaf olduğunun farkındadır. </a:t>
            </a:r>
          </a:p>
          <a:p>
            <a:r>
              <a:rPr lang="tr-TR" dirty="0" err="1"/>
              <a:t>OKB’nin</a:t>
            </a:r>
            <a:r>
              <a:rPr lang="tr-TR" dirty="0"/>
              <a:t> nedeni tam olarak bilinmemekte, biyolojik ve </a:t>
            </a:r>
            <a:r>
              <a:rPr lang="tr-TR" dirty="0" err="1"/>
              <a:t>psikososyal</a:t>
            </a:r>
            <a:r>
              <a:rPr lang="tr-TR" dirty="0"/>
              <a:t> nedenlerden bahsedilmektedir. </a:t>
            </a:r>
          </a:p>
          <a:p>
            <a:r>
              <a:rPr lang="tr-TR" dirty="0"/>
              <a:t>Gebelik ve </a:t>
            </a:r>
            <a:r>
              <a:rPr lang="tr-TR" dirty="0" err="1"/>
              <a:t>pospartum</a:t>
            </a:r>
            <a:r>
              <a:rPr lang="tr-TR" dirty="0"/>
              <a:t> dönemi için, beyinde </a:t>
            </a:r>
            <a:r>
              <a:rPr lang="tr-TR" dirty="0" err="1"/>
              <a:t>oksitosin</a:t>
            </a:r>
            <a:r>
              <a:rPr lang="tr-TR" dirty="0"/>
              <a:t> ve östrojendeki hızlı azalmanın etkileyen faktörlerden biri olduğu düşünülmektedir. </a:t>
            </a:r>
          </a:p>
          <a:p>
            <a:r>
              <a:rPr lang="tr-TR" dirty="0"/>
              <a:t>Tedavide </a:t>
            </a:r>
            <a:r>
              <a:rPr lang="tr-TR" dirty="0" err="1"/>
              <a:t>antidepresanlar</a:t>
            </a:r>
            <a:r>
              <a:rPr lang="tr-TR" dirty="0"/>
              <a:t> ve bilişsel davranışçı tedaviler birlikte kullanıldığında işe yaramaktadır.</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50091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Bozukluklarının Tedavisi</a:t>
            </a:r>
            <a:endParaRPr lang="tr-TR" b="1" dirty="0"/>
          </a:p>
        </p:txBody>
      </p:sp>
      <p:sp>
        <p:nvSpPr>
          <p:cNvPr id="3" name="İçerik Yer Tutucusu 2"/>
          <p:cNvSpPr>
            <a:spLocks noGrp="1"/>
          </p:cNvSpPr>
          <p:nvPr>
            <p:ph idx="1"/>
          </p:nvPr>
        </p:nvSpPr>
        <p:spPr/>
        <p:txBody>
          <a:bodyPr>
            <a:normAutofit fontScale="92500" lnSpcReduction="10000"/>
          </a:bodyPr>
          <a:lstStyle/>
          <a:p>
            <a:r>
              <a:rPr lang="tr-TR" dirty="0"/>
              <a:t>Bu hastalıkların tedavisinde </a:t>
            </a:r>
            <a:r>
              <a:rPr lang="tr-TR" dirty="0" smtClean="0"/>
              <a:t>de, diğerlerinde </a:t>
            </a:r>
            <a:r>
              <a:rPr lang="tr-TR" dirty="0"/>
              <a:t>olduğu gibi iyi bir değerlendirme </a:t>
            </a:r>
            <a:r>
              <a:rPr lang="tr-TR" dirty="0" smtClean="0"/>
              <a:t>yapılması gerekir</a:t>
            </a:r>
          </a:p>
          <a:p>
            <a:r>
              <a:rPr lang="tr-TR" dirty="0" smtClean="0"/>
              <a:t>Hasta </a:t>
            </a:r>
            <a:r>
              <a:rPr lang="tr-TR" dirty="0"/>
              <a:t>ile iyi bir </a:t>
            </a:r>
            <a:r>
              <a:rPr lang="tr-TR" dirty="0" smtClean="0"/>
              <a:t>iletişim kurulması </a:t>
            </a:r>
            <a:r>
              <a:rPr lang="tr-TR" dirty="0"/>
              <a:t>ve sürdürülmesi, </a:t>
            </a:r>
            <a:endParaRPr lang="tr-TR" dirty="0" smtClean="0"/>
          </a:p>
          <a:p>
            <a:r>
              <a:rPr lang="tr-TR" dirty="0" smtClean="0"/>
              <a:t>Hastaya </a:t>
            </a:r>
            <a:r>
              <a:rPr lang="tr-TR" dirty="0"/>
              <a:t>tedavi ve hastalıkla ilgili yeterli bilgi verilmesi </a:t>
            </a:r>
            <a:r>
              <a:rPr lang="tr-TR" dirty="0" smtClean="0"/>
              <a:t>ilk ele alınması gereken konulardır.</a:t>
            </a:r>
          </a:p>
          <a:p>
            <a:r>
              <a:rPr lang="tr-TR" dirty="0" smtClean="0"/>
              <a:t>Bir psikiyatr tarafından tanı konulduktan sonra ilaç ve psikoterapilerle tedavi yaklaşımları kullanılır.</a:t>
            </a:r>
          </a:p>
          <a:p>
            <a:r>
              <a:rPr lang="tr-TR" dirty="0"/>
              <a:t>Orta düzey </a:t>
            </a:r>
            <a:r>
              <a:rPr lang="tr-TR" dirty="0" err="1"/>
              <a:t>anksiyete</a:t>
            </a:r>
            <a:r>
              <a:rPr lang="tr-TR" dirty="0"/>
              <a:t> durumlarında başlangıç için farmakolojik olmayan </a:t>
            </a:r>
            <a:r>
              <a:rPr lang="tr-TR" dirty="0" smtClean="0"/>
              <a:t>tedavi düşünülür. </a:t>
            </a:r>
            <a:endParaRPr lang="tr-TR" dirty="0"/>
          </a:p>
          <a:p>
            <a:r>
              <a:rPr lang="tr-TR" dirty="0" smtClean="0"/>
              <a:t>Gevşeme ve </a:t>
            </a:r>
            <a:r>
              <a:rPr lang="tr-TR" dirty="0"/>
              <a:t>biyolojik geri bildirim </a:t>
            </a:r>
            <a:r>
              <a:rPr lang="tr-TR" dirty="0" smtClean="0"/>
              <a:t>teknikleri, </a:t>
            </a:r>
            <a:r>
              <a:rPr lang="tr-TR" dirty="0"/>
              <a:t>psikolojik </a:t>
            </a:r>
            <a:r>
              <a:rPr lang="tr-TR" dirty="0" err="1"/>
              <a:t>uyarılmışlık</a:t>
            </a:r>
            <a:r>
              <a:rPr lang="tr-TR" dirty="0"/>
              <a:t> halini gidermek için kullanılabilir.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419175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i="1" dirty="0"/>
              <a:t> </a:t>
            </a:r>
            <a:r>
              <a:rPr lang="tr-TR" b="1" dirty="0" err="1" smtClean="0"/>
              <a:t>Anksiyete</a:t>
            </a:r>
            <a:r>
              <a:rPr lang="tr-TR" b="1" dirty="0" smtClean="0"/>
              <a:t> Bozukluklarında İlaç tedavisi</a:t>
            </a:r>
            <a:endParaRPr lang="tr-TR" b="1" dirty="0"/>
          </a:p>
        </p:txBody>
      </p:sp>
      <p:sp>
        <p:nvSpPr>
          <p:cNvPr id="3" name="İçerik Yer Tutucusu 2"/>
          <p:cNvSpPr>
            <a:spLocks noGrp="1"/>
          </p:cNvSpPr>
          <p:nvPr>
            <p:ph idx="1"/>
          </p:nvPr>
        </p:nvSpPr>
        <p:spPr/>
        <p:txBody>
          <a:bodyPr/>
          <a:lstStyle/>
          <a:p>
            <a:r>
              <a:rPr lang="tr-TR" dirty="0" err="1" smtClean="0"/>
              <a:t>Benzodiyazepin</a:t>
            </a:r>
            <a:r>
              <a:rPr lang="tr-TR" dirty="0" smtClean="0"/>
              <a:t> </a:t>
            </a:r>
            <a:r>
              <a:rPr lang="tr-TR" dirty="0"/>
              <a:t>(</a:t>
            </a:r>
            <a:r>
              <a:rPr lang="tr-TR" dirty="0" err="1"/>
              <a:t>diazem</a:t>
            </a:r>
            <a:r>
              <a:rPr lang="tr-TR" dirty="0"/>
              <a:t> ,</a:t>
            </a:r>
            <a:r>
              <a:rPr lang="tr-TR" dirty="0" err="1"/>
              <a:t>ativan</a:t>
            </a:r>
            <a:r>
              <a:rPr lang="tr-TR" dirty="0"/>
              <a:t>, </a:t>
            </a:r>
            <a:r>
              <a:rPr lang="tr-TR" dirty="0" err="1"/>
              <a:t>xanax</a:t>
            </a:r>
            <a:r>
              <a:rPr lang="tr-TR" dirty="0"/>
              <a:t>) grubu kaygı gidericiler kullanılır. </a:t>
            </a:r>
            <a:endParaRPr lang="tr-TR" dirty="0" smtClean="0"/>
          </a:p>
          <a:p>
            <a:r>
              <a:rPr lang="tr-TR" dirty="0" err="1" smtClean="0"/>
              <a:t>Benzodiyazepinler</a:t>
            </a:r>
            <a:r>
              <a:rPr lang="tr-TR" dirty="0" smtClean="0"/>
              <a:t>, </a:t>
            </a:r>
            <a:r>
              <a:rPr lang="tr-TR" dirty="0"/>
              <a:t>bağımlılık yaparlar. Bu nedenle uzun süre düzenli kullanımları uygun değildir. </a:t>
            </a:r>
            <a:endParaRPr lang="tr-TR" dirty="0" smtClean="0"/>
          </a:p>
          <a:p>
            <a:r>
              <a:rPr lang="tr-TR" dirty="0" smtClean="0"/>
              <a:t>Bunaltı </a:t>
            </a:r>
            <a:r>
              <a:rPr lang="tr-TR" dirty="0"/>
              <a:t>giderici etkisi olan </a:t>
            </a:r>
            <a:r>
              <a:rPr lang="tr-TR" dirty="0" err="1"/>
              <a:t>antidepresanlar</a:t>
            </a:r>
            <a:r>
              <a:rPr lang="tr-TR" dirty="0"/>
              <a:t> ; </a:t>
            </a:r>
            <a:r>
              <a:rPr lang="tr-TR" dirty="0" err="1"/>
              <a:t>laroxyl</a:t>
            </a:r>
            <a:r>
              <a:rPr lang="tr-TR" dirty="0"/>
              <a:t>, </a:t>
            </a:r>
            <a:r>
              <a:rPr lang="tr-TR" dirty="0" err="1"/>
              <a:t>insidon</a:t>
            </a:r>
            <a:r>
              <a:rPr lang="tr-TR" dirty="0"/>
              <a:t>, </a:t>
            </a:r>
            <a:r>
              <a:rPr lang="tr-TR" dirty="0" err="1"/>
              <a:t>tolvon</a:t>
            </a:r>
            <a:r>
              <a:rPr lang="tr-TR" dirty="0"/>
              <a:t>, </a:t>
            </a:r>
            <a:r>
              <a:rPr lang="tr-TR" dirty="0" err="1"/>
              <a:t>desyrel</a:t>
            </a:r>
            <a:r>
              <a:rPr lang="tr-TR" dirty="0"/>
              <a:t> düşük dozlarda kullanılabilir.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296112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Anksiyete</a:t>
            </a:r>
            <a:r>
              <a:rPr lang="tr-TR" b="1" dirty="0" smtClean="0"/>
              <a:t> Bozukluklarında Bilişsel Davranışçı Tedavi (BDT)</a:t>
            </a:r>
            <a:endParaRPr lang="tr-TR" b="1" dirty="0"/>
          </a:p>
        </p:txBody>
      </p:sp>
      <p:sp>
        <p:nvSpPr>
          <p:cNvPr id="3" name="İçerik Yer Tutucusu 2"/>
          <p:cNvSpPr>
            <a:spLocks noGrp="1"/>
          </p:cNvSpPr>
          <p:nvPr>
            <p:ph idx="1"/>
          </p:nvPr>
        </p:nvSpPr>
        <p:spPr/>
        <p:txBody>
          <a:bodyPr>
            <a:normAutofit/>
          </a:bodyPr>
          <a:lstStyle/>
          <a:p>
            <a:r>
              <a:rPr lang="tr-TR" dirty="0" smtClean="0"/>
              <a:t>Bilişsel-davranışçı </a:t>
            </a:r>
            <a:r>
              <a:rPr lang="tr-TR" dirty="0"/>
              <a:t>psikoterapiler ilaç tedavilerine ek olarak </a:t>
            </a:r>
            <a:r>
              <a:rPr lang="tr-TR" dirty="0" smtClean="0"/>
              <a:t>uygulandıklarında, </a:t>
            </a:r>
            <a:r>
              <a:rPr lang="tr-TR" dirty="0"/>
              <a:t>son derece yüz güldürücü sonuçlar vermektedirler. </a:t>
            </a:r>
            <a:endParaRPr lang="tr-TR" dirty="0" smtClean="0"/>
          </a:p>
          <a:p>
            <a:r>
              <a:rPr lang="tr-TR" dirty="0" smtClean="0"/>
              <a:t>En </a:t>
            </a:r>
            <a:r>
              <a:rPr lang="tr-TR" dirty="0"/>
              <a:t>az 3 ay sürer.  </a:t>
            </a:r>
            <a:endParaRPr lang="tr-TR" dirty="0" smtClean="0"/>
          </a:p>
          <a:p>
            <a:r>
              <a:rPr lang="tr-TR" dirty="0"/>
              <a:t>E</a:t>
            </a:r>
            <a:r>
              <a:rPr lang="tr-TR" dirty="0" smtClean="0"/>
              <a:t>ndişe-kaygı yaratan düşünme biçimleri </a:t>
            </a:r>
            <a:r>
              <a:rPr lang="tr-TR" dirty="0"/>
              <a:t>ve bunların davranışlara yansımalarını düzeltmek için yararlıdır. </a:t>
            </a:r>
            <a:endParaRPr lang="tr-TR" dirty="0" smtClean="0"/>
          </a:p>
          <a:p>
            <a:r>
              <a:rPr lang="tr-TR" dirty="0" smtClean="0"/>
              <a:t>Kaygı belirtilerini yönetmek için düşünce-duygu-davranış bağlantısı üzerinde çalışılır.</a:t>
            </a:r>
          </a:p>
          <a:p>
            <a:r>
              <a:rPr lang="tr-TR" dirty="0" smtClean="0"/>
              <a:t>İlaçlar </a:t>
            </a:r>
            <a:r>
              <a:rPr lang="tr-TR" dirty="0"/>
              <a:t>kadar etkili bir tedavi yöntemidir.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767953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Bilişsel-davranışçı </a:t>
            </a:r>
            <a:r>
              <a:rPr lang="tr-TR" dirty="0"/>
              <a:t>tedavilerde, basitçe, hasta kaygılarını bir kenara kaydeder. </a:t>
            </a:r>
            <a:endParaRPr lang="tr-TR" dirty="0" smtClean="0"/>
          </a:p>
          <a:p>
            <a:r>
              <a:rPr lang="tr-TR" dirty="0" smtClean="0"/>
              <a:t>Hastadan </a:t>
            </a:r>
            <a:r>
              <a:rPr lang="tr-TR" dirty="0"/>
              <a:t>bunları doğrulayan ve </a:t>
            </a:r>
            <a:r>
              <a:rPr lang="tr-TR" dirty="0" err="1"/>
              <a:t>yanlışlayan</a:t>
            </a:r>
            <a:r>
              <a:rPr lang="tr-TR" dirty="0"/>
              <a:t> gerçeklerin listesini yapması istenir. </a:t>
            </a:r>
            <a:endParaRPr lang="tr-TR" dirty="0" smtClean="0"/>
          </a:p>
          <a:p>
            <a:r>
              <a:rPr lang="tr-TR" dirty="0" smtClean="0"/>
              <a:t>Bu </a:t>
            </a:r>
            <a:r>
              <a:rPr lang="tr-TR" dirty="0"/>
              <a:t>gerçekler, </a:t>
            </a:r>
            <a:r>
              <a:rPr lang="tr-TR" dirty="0" smtClean="0"/>
              <a:t>yanlış </a:t>
            </a:r>
            <a:r>
              <a:rPr lang="tr-TR" dirty="0"/>
              <a:t>ve abartılı otomatik </a:t>
            </a:r>
            <a:r>
              <a:rPr lang="tr-TR" dirty="0" smtClean="0"/>
              <a:t>düşüncelerin davranışa </a:t>
            </a:r>
            <a:r>
              <a:rPr lang="tr-TR" dirty="0"/>
              <a:t>yansımaları psikoterapi seansları içerisinde tek tek gözden geçirilir. </a:t>
            </a:r>
            <a:endParaRPr lang="tr-TR" dirty="0" smtClean="0"/>
          </a:p>
          <a:p>
            <a:r>
              <a:rPr lang="tr-TR" dirty="0" smtClean="0"/>
              <a:t>Gerekirse </a:t>
            </a:r>
            <a:r>
              <a:rPr lang="tr-TR" dirty="0"/>
              <a:t>davranış değişikliklerini sağlamaya yönelik ev ödevleri verilir. </a:t>
            </a:r>
            <a:endParaRPr lang="tr-TR" dirty="0" smtClean="0"/>
          </a:p>
          <a:p>
            <a:r>
              <a:rPr lang="tr-TR" dirty="0" smtClean="0"/>
              <a:t>Hasta </a:t>
            </a:r>
            <a:r>
              <a:rPr lang="tr-TR" dirty="0"/>
              <a:t>gerektiğinde ailesi ile birlikte tedaviye alınır. </a:t>
            </a: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6" name="Unvan 1"/>
          <p:cNvSpPr>
            <a:spLocks noGrp="1"/>
          </p:cNvSpPr>
          <p:nvPr>
            <p:ph type="title"/>
          </p:nvPr>
        </p:nvSpPr>
        <p:spPr/>
        <p:txBody>
          <a:bodyPr/>
          <a:lstStyle/>
          <a:p>
            <a:r>
              <a:rPr lang="tr-TR" b="1" dirty="0" err="1" smtClean="0"/>
              <a:t>Anksiyete</a:t>
            </a:r>
            <a:r>
              <a:rPr lang="tr-TR" b="1" dirty="0" smtClean="0"/>
              <a:t> Bozukluklarında Bilişsel Davranışçı Tedavi (BDT)</a:t>
            </a:r>
            <a:endParaRPr lang="tr-TR" b="1" dirty="0"/>
          </a:p>
        </p:txBody>
      </p:sp>
    </p:spTree>
    <p:extLst>
      <p:ext uri="{BB962C8B-B14F-4D97-AF65-F5344CB8AC3E}">
        <p14:creationId xmlns:p14="http://schemas.microsoft.com/office/powerpoint/2010/main" val="1481497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SOMATOFORM BOZUKLUKLAR</a:t>
            </a:r>
            <a:r>
              <a:rPr lang="tr-TR" dirty="0"/>
              <a:t/>
            </a:r>
            <a:br>
              <a:rPr lang="tr-TR" dirty="0"/>
            </a:br>
            <a:endParaRPr lang="tr-TR" dirty="0"/>
          </a:p>
        </p:txBody>
      </p:sp>
      <p:sp>
        <p:nvSpPr>
          <p:cNvPr id="3" name="İçerik Yer Tutucusu 2"/>
          <p:cNvSpPr>
            <a:spLocks noGrp="1"/>
          </p:cNvSpPr>
          <p:nvPr>
            <p:ph idx="1"/>
          </p:nvPr>
        </p:nvSpPr>
        <p:spPr/>
        <p:txBody>
          <a:bodyPr/>
          <a:lstStyle/>
          <a:p>
            <a:pPr>
              <a:lnSpc>
                <a:spcPct val="150000"/>
              </a:lnSpc>
            </a:pPr>
            <a:r>
              <a:rPr lang="tr-TR" dirty="0" smtClean="0"/>
              <a:t>Beden </a:t>
            </a:r>
            <a:r>
              <a:rPr lang="tr-TR" dirty="0" err="1"/>
              <a:t>disformik</a:t>
            </a:r>
            <a:r>
              <a:rPr lang="tr-TR" dirty="0"/>
              <a:t> bozukluğu</a:t>
            </a:r>
          </a:p>
          <a:p>
            <a:pPr>
              <a:lnSpc>
                <a:spcPct val="150000"/>
              </a:lnSpc>
            </a:pPr>
            <a:r>
              <a:rPr lang="tr-TR" b="1" dirty="0" err="1"/>
              <a:t>Konversiyon</a:t>
            </a:r>
            <a:endParaRPr lang="tr-TR" b="1" dirty="0"/>
          </a:p>
          <a:p>
            <a:pPr>
              <a:lnSpc>
                <a:spcPct val="150000"/>
              </a:lnSpc>
            </a:pPr>
            <a:r>
              <a:rPr lang="tr-TR" dirty="0" err="1"/>
              <a:t>Hipokondriyazis</a:t>
            </a:r>
            <a:endParaRPr lang="tr-TR" dirty="0"/>
          </a:p>
          <a:p>
            <a:pPr>
              <a:lnSpc>
                <a:spcPct val="150000"/>
              </a:lnSpc>
            </a:pPr>
            <a:r>
              <a:rPr lang="tr-TR" b="1" dirty="0" err="1" smtClean="0"/>
              <a:t>Somatizasyon</a:t>
            </a:r>
            <a:r>
              <a:rPr lang="tr-TR" b="1" dirty="0" smtClean="0"/>
              <a:t> </a:t>
            </a:r>
            <a:r>
              <a:rPr lang="tr-TR" b="1" dirty="0"/>
              <a:t>b</a:t>
            </a:r>
            <a:r>
              <a:rPr lang="tr-TR" b="1" dirty="0" smtClean="0"/>
              <a:t>ozukluğu</a:t>
            </a:r>
            <a:endParaRPr lang="tr-TR" b="1" dirty="0"/>
          </a:p>
          <a:p>
            <a:pPr>
              <a:lnSpc>
                <a:spcPct val="150000"/>
              </a:lnSpc>
            </a:pPr>
            <a:r>
              <a:rPr lang="tr-TR" dirty="0"/>
              <a:t>Ağrı </a:t>
            </a:r>
            <a:r>
              <a:rPr lang="tr-TR" dirty="0" smtClean="0"/>
              <a:t>bozukluğu</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4290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S.K. 2018</a:t>
            </a:r>
            <a:endParaRPr lang="tr-TR"/>
          </a:p>
        </p:txBody>
      </p:sp>
      <p:pic>
        <p:nvPicPr>
          <p:cNvPr id="5" name="İçerik Yer Tutucusu 4"/>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0" y="0"/>
            <a:ext cx="12564094" cy="6246421"/>
          </a:xfrm>
        </p:spPr>
      </p:pic>
    </p:spTree>
    <p:extLst>
      <p:ext uri="{BB962C8B-B14F-4D97-AF65-F5344CB8AC3E}">
        <p14:creationId xmlns:p14="http://schemas.microsoft.com/office/powerpoint/2010/main" val="29928406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SOMATOFORM BOZUKLUKLAR</a:t>
            </a:r>
            <a:endParaRPr lang="tr-TR" dirty="0"/>
          </a:p>
        </p:txBody>
      </p:sp>
      <p:sp>
        <p:nvSpPr>
          <p:cNvPr id="3" name="İçerik Yer Tutucusu 2"/>
          <p:cNvSpPr>
            <a:spLocks noGrp="1"/>
          </p:cNvSpPr>
          <p:nvPr>
            <p:ph idx="1"/>
          </p:nvPr>
        </p:nvSpPr>
        <p:spPr/>
        <p:txBody>
          <a:bodyPr>
            <a:normAutofit/>
          </a:bodyPr>
          <a:lstStyle/>
          <a:p>
            <a:r>
              <a:rPr lang="tr-TR" dirty="0" err="1" smtClean="0"/>
              <a:t>Somatoform</a:t>
            </a:r>
            <a:r>
              <a:rPr lang="tr-TR" dirty="0" smtClean="0"/>
              <a:t> bozukluklarının </a:t>
            </a:r>
            <a:r>
              <a:rPr lang="tr-TR" dirty="0"/>
              <a:t>temel özelliği, birden fazla bedensel belirti olması ve kronik olmalarıdır. </a:t>
            </a:r>
            <a:endParaRPr lang="tr-TR" dirty="0" smtClean="0"/>
          </a:p>
          <a:p>
            <a:r>
              <a:rPr lang="tr-TR" dirty="0" smtClean="0"/>
              <a:t>Bu hastalıklar genç </a:t>
            </a:r>
            <a:r>
              <a:rPr lang="tr-TR" dirty="0"/>
              <a:t>yaşlarda </a:t>
            </a:r>
            <a:r>
              <a:rPr lang="tr-TR" dirty="0" smtClean="0"/>
              <a:t>başlar.</a:t>
            </a:r>
          </a:p>
          <a:p>
            <a:r>
              <a:rPr lang="tr-TR" dirty="0" smtClean="0"/>
              <a:t>Genetik </a:t>
            </a:r>
            <a:r>
              <a:rPr lang="tr-TR" dirty="0"/>
              <a:t>ve çevresel faktörlerin katkıda bulunduğu belirtilmektedir. </a:t>
            </a:r>
            <a:endParaRPr lang="tr-TR" dirty="0" smtClean="0"/>
          </a:p>
          <a:p>
            <a:r>
              <a:rPr lang="tr-TR" dirty="0"/>
              <a:t>Bu hastalar birinci basamak sağlık hizmetlerini çok kullanırlar. </a:t>
            </a:r>
            <a:endParaRPr lang="tr-TR" dirty="0" smtClean="0"/>
          </a:p>
          <a:p>
            <a:r>
              <a:rPr lang="tr-TR" dirty="0" smtClean="0"/>
              <a:t>Hastalar </a:t>
            </a:r>
            <a:r>
              <a:rPr lang="tr-TR" dirty="0"/>
              <a:t>çok sayıda </a:t>
            </a:r>
            <a:r>
              <a:rPr lang="tr-TR" dirty="0" err="1"/>
              <a:t>psikoaktif</a:t>
            </a:r>
            <a:r>
              <a:rPr lang="tr-TR" dirty="0"/>
              <a:t> </a:t>
            </a:r>
            <a:r>
              <a:rPr lang="tr-TR" dirty="0" smtClean="0"/>
              <a:t>ilaç kullanırlar</a:t>
            </a:r>
          </a:p>
          <a:p>
            <a:r>
              <a:rPr lang="tr-TR" dirty="0" err="1" smtClean="0"/>
              <a:t>Somatizasyon</a:t>
            </a:r>
            <a:r>
              <a:rPr lang="tr-TR" dirty="0" smtClean="0"/>
              <a:t> </a:t>
            </a:r>
            <a:r>
              <a:rPr lang="tr-TR" dirty="0"/>
              <a:t>çok yönlü/etkenli olduğu için spesifik bir ilaç yoktur. Ancak altta yatan nedene göre bir </a:t>
            </a:r>
            <a:r>
              <a:rPr lang="tr-TR" dirty="0" err="1" smtClean="0"/>
              <a:t>antidepresan</a:t>
            </a:r>
            <a:r>
              <a:rPr lang="tr-TR" dirty="0" smtClean="0"/>
              <a:t>/kaygı giderici </a:t>
            </a:r>
            <a:r>
              <a:rPr lang="tr-TR" dirty="0"/>
              <a:t>ilaç verilebilir.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63637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Somatoform</a:t>
            </a:r>
            <a:r>
              <a:rPr lang="tr-TR" dirty="0" smtClean="0"/>
              <a:t> Bozuklukların Belirtileri</a:t>
            </a:r>
            <a:endParaRPr lang="tr-TR" dirty="0"/>
          </a:p>
        </p:txBody>
      </p:sp>
      <p:sp>
        <p:nvSpPr>
          <p:cNvPr id="3" name="İçerik Yer Tutucusu 2"/>
          <p:cNvSpPr>
            <a:spLocks noGrp="1"/>
          </p:cNvSpPr>
          <p:nvPr>
            <p:ph idx="1"/>
          </p:nvPr>
        </p:nvSpPr>
        <p:spPr/>
        <p:txBody>
          <a:bodyPr/>
          <a:lstStyle/>
          <a:p>
            <a:r>
              <a:rPr lang="tr-TR" dirty="0"/>
              <a:t>R</a:t>
            </a:r>
            <a:r>
              <a:rPr lang="tr-TR" dirty="0" smtClean="0"/>
              <a:t>uhsal </a:t>
            </a:r>
            <a:r>
              <a:rPr lang="tr-TR" dirty="0"/>
              <a:t>acının bedensel olarak ifade edilmesidir. </a:t>
            </a:r>
            <a:endParaRPr lang="tr-TR" dirty="0" smtClean="0"/>
          </a:p>
          <a:p>
            <a:r>
              <a:rPr lang="tr-TR" dirty="0" smtClean="0"/>
              <a:t>Bu </a:t>
            </a:r>
            <a:r>
              <a:rPr lang="tr-TR" dirty="0"/>
              <a:t>rahatsızlık çok genç yaşlarda başlar ve fiziksel belirtilerle yıllarca sürer.  </a:t>
            </a:r>
            <a:endParaRPr lang="tr-TR" dirty="0" smtClean="0"/>
          </a:p>
          <a:p>
            <a:r>
              <a:rPr lang="tr-TR" dirty="0" smtClean="0"/>
              <a:t>Bu </a:t>
            </a:r>
            <a:r>
              <a:rPr lang="tr-TR" dirty="0"/>
              <a:t>belirtiler gençlik çağında sık hastalanma, </a:t>
            </a:r>
            <a:r>
              <a:rPr lang="tr-TR" dirty="0" err="1"/>
              <a:t>konversiyon</a:t>
            </a:r>
            <a:r>
              <a:rPr lang="tr-TR" dirty="0"/>
              <a:t> belirtileri </a:t>
            </a:r>
            <a:r>
              <a:rPr lang="tr-TR" dirty="0" smtClean="0"/>
              <a:t>gösterme(ses </a:t>
            </a:r>
            <a:r>
              <a:rPr lang="tr-TR" dirty="0"/>
              <a:t>kısılması, sağırlık, körlük, yutma güçlüğü, felçler ), karın ağrısı, bulantı kusma, öğürme, karın şişmesi, sindirim </a:t>
            </a:r>
            <a:r>
              <a:rPr lang="tr-TR" dirty="0" smtClean="0"/>
              <a:t>sistemi rahatsızlıkları, </a:t>
            </a:r>
            <a:r>
              <a:rPr lang="tr-TR" dirty="0"/>
              <a:t>adet </a:t>
            </a:r>
            <a:r>
              <a:rPr lang="tr-TR" dirty="0" smtClean="0"/>
              <a:t>bozukluğu, adet </a:t>
            </a:r>
            <a:r>
              <a:rPr lang="tr-TR" dirty="0"/>
              <a:t>düzensizlikleri, aşırı kanama, gebelikte aşırı kusma, cinsel isteksizlik, </a:t>
            </a:r>
            <a:r>
              <a:rPr lang="tr-TR" dirty="0" smtClean="0"/>
              <a:t>cinsel soğukluk </a:t>
            </a:r>
            <a:r>
              <a:rPr lang="tr-TR" dirty="0"/>
              <a:t>ya da cinsel ilişki sırasında ağrı</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121408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p:spPr>
        <p:txBody>
          <a:bodyPr/>
          <a:lstStyle/>
          <a:p>
            <a:r>
              <a:rPr lang="tr-TR" dirty="0" err="1" smtClean="0"/>
              <a:t>Somatoform</a:t>
            </a:r>
            <a:r>
              <a:rPr lang="tr-TR" dirty="0" smtClean="0"/>
              <a:t> Bozuklukların Belirtileri</a:t>
            </a:r>
            <a:endParaRPr lang="tr-TR" dirty="0"/>
          </a:p>
        </p:txBody>
      </p:sp>
      <p:sp>
        <p:nvSpPr>
          <p:cNvPr id="3" name="İçerik Yer Tutucusu 2"/>
          <p:cNvSpPr>
            <a:spLocks noGrp="1"/>
          </p:cNvSpPr>
          <p:nvPr>
            <p:ph idx="1"/>
          </p:nvPr>
        </p:nvSpPr>
        <p:spPr/>
        <p:txBody>
          <a:bodyPr>
            <a:normAutofit/>
          </a:bodyPr>
          <a:lstStyle/>
          <a:p>
            <a:r>
              <a:rPr lang="tr-TR" dirty="0"/>
              <a:t>Bu bedensel yakınmalar ve işlevsel bozukluk belirtilerinin temelinde </a:t>
            </a:r>
            <a:r>
              <a:rPr lang="tr-TR" dirty="0" err="1"/>
              <a:t>anksiyete</a:t>
            </a:r>
            <a:r>
              <a:rPr lang="tr-TR" dirty="0"/>
              <a:t> vardır. </a:t>
            </a:r>
          </a:p>
          <a:p>
            <a:r>
              <a:rPr lang="tr-TR" dirty="0"/>
              <a:t>K</a:t>
            </a:r>
            <a:r>
              <a:rPr lang="tr-TR" dirty="0" smtClean="0"/>
              <a:t>linik </a:t>
            </a:r>
            <a:r>
              <a:rPr lang="tr-TR" dirty="0"/>
              <a:t>görünümde </a:t>
            </a:r>
            <a:r>
              <a:rPr lang="tr-TR" dirty="0" smtClean="0"/>
              <a:t>ise </a:t>
            </a:r>
            <a:r>
              <a:rPr lang="tr-TR" dirty="0" err="1" smtClean="0"/>
              <a:t>anksiyete</a:t>
            </a:r>
            <a:r>
              <a:rPr lang="tr-TR" dirty="0" smtClean="0"/>
              <a:t> </a:t>
            </a:r>
            <a:r>
              <a:rPr lang="tr-TR" dirty="0"/>
              <a:t>yerine bedensel belirtiler vardır. </a:t>
            </a:r>
            <a:endParaRPr lang="tr-TR" dirty="0" smtClean="0"/>
          </a:p>
          <a:p>
            <a:r>
              <a:rPr lang="tr-TR" dirty="0" smtClean="0"/>
              <a:t>Gerçekte </a:t>
            </a:r>
            <a:r>
              <a:rPr lang="tr-TR" dirty="0"/>
              <a:t>bu belirtiler hastaların psikolojik sorunlarını ifade etmek için bedenlerini kullanmaları ile oluşur. Genellikle bu sürece </a:t>
            </a:r>
            <a:r>
              <a:rPr lang="tr-TR" dirty="0" smtClean="0"/>
              <a:t>ikincil (</a:t>
            </a:r>
            <a:r>
              <a:rPr lang="tr-TR" dirty="0" err="1" smtClean="0"/>
              <a:t>sekonder</a:t>
            </a:r>
            <a:r>
              <a:rPr lang="tr-TR" dirty="0" smtClean="0"/>
              <a:t>) </a:t>
            </a:r>
            <a:r>
              <a:rPr lang="tr-TR" dirty="0"/>
              <a:t>kazançlar eşlik eder</a:t>
            </a:r>
            <a:r>
              <a:rPr lang="tr-TR" dirty="0" smtClean="0"/>
              <a:t>.</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347400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325563"/>
          </a:xfrm>
        </p:spPr>
        <p:txBody>
          <a:bodyPr/>
          <a:lstStyle/>
          <a:p>
            <a:r>
              <a:rPr lang="tr-TR" dirty="0" err="1" smtClean="0"/>
              <a:t>Somatoform</a:t>
            </a:r>
            <a:r>
              <a:rPr lang="tr-TR" dirty="0" smtClean="0"/>
              <a:t> Bozuklukların Nedenleri</a:t>
            </a:r>
            <a:endParaRPr lang="tr-TR" dirty="0"/>
          </a:p>
        </p:txBody>
      </p:sp>
      <p:sp>
        <p:nvSpPr>
          <p:cNvPr id="3" name="İçerik Yer Tutucusu 2"/>
          <p:cNvSpPr>
            <a:spLocks noGrp="1"/>
          </p:cNvSpPr>
          <p:nvPr>
            <p:ph idx="1"/>
          </p:nvPr>
        </p:nvSpPr>
        <p:spPr/>
        <p:txBody>
          <a:bodyPr>
            <a:normAutofit/>
          </a:bodyPr>
          <a:lstStyle/>
          <a:p>
            <a:pPr marL="0" indent="0">
              <a:buNone/>
            </a:pPr>
            <a:r>
              <a:rPr lang="tr-TR" b="1" dirty="0" err="1" smtClean="0"/>
              <a:t>Psikodinamik</a:t>
            </a:r>
            <a:r>
              <a:rPr lang="tr-TR" b="1" dirty="0" smtClean="0"/>
              <a:t> görüş </a:t>
            </a:r>
          </a:p>
          <a:p>
            <a:r>
              <a:rPr lang="tr-TR" dirty="0" smtClean="0"/>
              <a:t>Yasaklanmış </a:t>
            </a:r>
            <a:r>
              <a:rPr lang="tr-TR" dirty="0"/>
              <a:t>dürtülerin bastırılması ve bu dürtülere eşlik eden duygusal enerjinin bedensel belirtilere döndürülmesi ile ortaya çıkar. </a:t>
            </a:r>
            <a:endParaRPr lang="tr-TR" dirty="0" smtClean="0"/>
          </a:p>
          <a:p>
            <a:r>
              <a:rPr lang="tr-TR" dirty="0" smtClean="0"/>
              <a:t>Böylece </a:t>
            </a:r>
            <a:r>
              <a:rPr lang="tr-TR" dirty="0"/>
              <a:t>çocukluk yıllarından başlayarak yaşanan üzüntülü olaylar, bastırılmış </a:t>
            </a:r>
            <a:r>
              <a:rPr lang="tr-TR" dirty="0" smtClean="0"/>
              <a:t>dürtüler, </a:t>
            </a:r>
            <a:r>
              <a:rPr lang="tr-TR" dirty="0"/>
              <a:t>sembolik olarak fiziksel belirtilere dönüştürülerek </a:t>
            </a:r>
            <a:r>
              <a:rPr lang="tr-TR" dirty="0" err="1"/>
              <a:t>anksiyete</a:t>
            </a:r>
            <a:r>
              <a:rPr lang="tr-TR" dirty="0"/>
              <a:t> yatıştırılır. </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0721160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b="1" dirty="0"/>
              <a:t>Sosyal öğrenme </a:t>
            </a:r>
            <a:r>
              <a:rPr lang="tr-TR" b="1" dirty="0" smtClean="0"/>
              <a:t>kuramı:</a:t>
            </a:r>
            <a:r>
              <a:rPr lang="tr-TR" dirty="0" smtClean="0"/>
              <a:t> Hasta </a:t>
            </a:r>
            <a:r>
              <a:rPr lang="tr-TR" dirty="0"/>
              <a:t>duygularını sözel olarak anlatmak yerine fiziksel yakınmalar ve belirtiler </a:t>
            </a:r>
            <a:r>
              <a:rPr lang="tr-TR" dirty="0" smtClean="0"/>
              <a:t>aracılığıyla </a:t>
            </a:r>
            <a:r>
              <a:rPr lang="tr-TR" dirty="0"/>
              <a:t>anlatmayı ailesinden öğrenmiştir. Bu belirtiler sevilen kişiden bakım ve destek almanın, sıkıntıyı ifade etmenin daha kabul edilebilir yoludur.</a:t>
            </a:r>
          </a:p>
          <a:p>
            <a:r>
              <a:rPr lang="tr-TR" b="1" dirty="0"/>
              <a:t>Genetik ve ailesel </a:t>
            </a:r>
            <a:r>
              <a:rPr lang="tr-TR" b="1" dirty="0" smtClean="0"/>
              <a:t>etkenler: </a:t>
            </a:r>
            <a:r>
              <a:rPr lang="tr-TR" dirty="0" err="1" smtClean="0"/>
              <a:t>Somatizasyon</a:t>
            </a:r>
            <a:r>
              <a:rPr lang="tr-TR" dirty="0" smtClean="0"/>
              <a:t> </a:t>
            </a:r>
            <a:r>
              <a:rPr lang="tr-TR" dirty="0"/>
              <a:t>ve </a:t>
            </a:r>
            <a:r>
              <a:rPr lang="tr-TR" dirty="0" err="1"/>
              <a:t>somatoform</a:t>
            </a:r>
            <a:r>
              <a:rPr lang="tr-TR" dirty="0"/>
              <a:t> ağrı bozukluklarında genetik yatkınlığın olduğunu gösteren araştırmalar vardır. Yakın akrabalarında </a:t>
            </a:r>
            <a:r>
              <a:rPr lang="tr-TR" dirty="0" err="1"/>
              <a:t>antisosyal</a:t>
            </a:r>
            <a:r>
              <a:rPr lang="tr-TR" dirty="0"/>
              <a:t> kişilik bozukluğu, </a:t>
            </a:r>
            <a:r>
              <a:rPr lang="tr-TR" dirty="0" err="1"/>
              <a:t>somatizasyon</a:t>
            </a:r>
            <a:r>
              <a:rPr lang="tr-TR" dirty="0"/>
              <a:t> bozukluğu ve alkol kötü kullanımı yüksek oranda bulunmaktadır</a:t>
            </a: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5" name="Unvan 1"/>
          <p:cNvSpPr>
            <a:spLocks noGrp="1"/>
          </p:cNvSpPr>
          <p:nvPr>
            <p:ph type="title"/>
          </p:nvPr>
        </p:nvSpPr>
        <p:spPr/>
        <p:txBody>
          <a:bodyPr/>
          <a:lstStyle/>
          <a:p>
            <a:r>
              <a:rPr lang="tr-TR" dirty="0" err="1" smtClean="0"/>
              <a:t>Somatoform</a:t>
            </a:r>
            <a:r>
              <a:rPr lang="tr-TR" dirty="0" smtClean="0"/>
              <a:t> Bozuklukların Nedenleri</a:t>
            </a:r>
            <a:endParaRPr lang="tr-TR" dirty="0"/>
          </a:p>
        </p:txBody>
      </p:sp>
    </p:spTree>
    <p:extLst>
      <p:ext uri="{BB962C8B-B14F-4D97-AF65-F5344CB8AC3E}">
        <p14:creationId xmlns:p14="http://schemas.microsoft.com/office/powerpoint/2010/main" val="28336454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SOMATOFORM BOZUKLUKLARIN TEDAVİSİNDE GENEL İLKELER</a:t>
            </a:r>
            <a:r>
              <a:rPr lang="tr-TR" b="1" u="sng" dirty="0"/>
              <a:t/>
            </a:r>
            <a:br>
              <a:rPr lang="tr-TR" b="1" u="sng" dirty="0"/>
            </a:br>
            <a:endParaRPr lang="tr-TR" dirty="0"/>
          </a:p>
        </p:txBody>
      </p:sp>
      <p:sp>
        <p:nvSpPr>
          <p:cNvPr id="3" name="İçerik Yer Tutucusu 2"/>
          <p:cNvSpPr>
            <a:spLocks noGrp="1"/>
          </p:cNvSpPr>
          <p:nvPr>
            <p:ph idx="1"/>
          </p:nvPr>
        </p:nvSpPr>
        <p:spPr/>
        <p:txBody>
          <a:bodyPr>
            <a:normAutofit fontScale="92500" lnSpcReduction="10000"/>
          </a:bodyPr>
          <a:lstStyle/>
          <a:p>
            <a:pPr lvl="0"/>
            <a:r>
              <a:rPr lang="tr-TR" dirty="0" err="1" smtClean="0"/>
              <a:t>Somatizasyona</a:t>
            </a:r>
            <a:r>
              <a:rPr lang="tr-TR" dirty="0" smtClean="0"/>
              <a:t> </a:t>
            </a:r>
            <a:r>
              <a:rPr lang="tr-TR" dirty="0"/>
              <a:t>yatkın olan hastalarda en önemli sorun bu hastaların duygusal sorunlarını konuşma konusunda isteksiz olmaları ve duygusal durum ile somatik yakınmalar arasında bağ kurmamaları ya da bu konuda dirençli olmalarıdır. </a:t>
            </a:r>
            <a:endParaRPr lang="tr-TR" dirty="0" smtClean="0"/>
          </a:p>
          <a:p>
            <a:pPr lvl="0"/>
            <a:r>
              <a:rPr lang="tr-TR" dirty="0" smtClean="0"/>
              <a:t>Mümkün </a:t>
            </a:r>
            <a:r>
              <a:rPr lang="tr-TR" dirty="0"/>
              <a:t>olduğunca </a:t>
            </a:r>
            <a:r>
              <a:rPr lang="tr-TR" b="1" dirty="0"/>
              <a:t>“iç görü” </a:t>
            </a:r>
            <a:r>
              <a:rPr lang="tr-TR" dirty="0"/>
              <a:t>kazandırma temel ilkedir. Hasta ile inatlaşma yerine </a:t>
            </a:r>
            <a:r>
              <a:rPr lang="tr-TR" dirty="0" err="1"/>
              <a:t>psikososyal</a:t>
            </a:r>
            <a:r>
              <a:rPr lang="tr-TR" dirty="0"/>
              <a:t> sorunlarını konuşabilmelerini sağlamaya çalışmalıdır.</a:t>
            </a:r>
          </a:p>
          <a:p>
            <a:pPr lvl="0"/>
            <a:r>
              <a:rPr lang="tr-TR" dirty="0"/>
              <a:t>Böylece hastada bunlarında konuşulabileceği duygusu oluşur. Somatik belirtilere odaklanmak </a:t>
            </a:r>
            <a:r>
              <a:rPr lang="tr-TR" dirty="0" smtClean="0"/>
              <a:t>yerine,  </a:t>
            </a:r>
            <a:r>
              <a:rPr lang="tr-TR" dirty="0"/>
              <a:t>duygusuna odaklanma </a:t>
            </a:r>
            <a:r>
              <a:rPr lang="tr-TR" dirty="0" smtClean="0"/>
              <a:t>eğilimi gelişir</a:t>
            </a:r>
            <a:r>
              <a:rPr lang="tr-TR" dirty="0"/>
              <a:t>.</a:t>
            </a:r>
          </a:p>
          <a:p>
            <a:pPr lvl="0"/>
            <a:r>
              <a:rPr lang="tr-TR" dirty="0" err="1"/>
              <a:t>Psikososyal</a:t>
            </a:r>
            <a:r>
              <a:rPr lang="tr-TR" dirty="0"/>
              <a:t> sorunlar konuşulurken sıkıntı yaratan yaşantıların bedensel ve psikolojik sağlığı etkileyebileceği hissettirilmeli. Örneğin heyecan ve korku anında çarpıntı, nefes darlığı, terleme, titreme gibi</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85856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SOMATOFORM BOZUKLUKLARIN TEDAVİSİNDE GENEL İLKELER</a:t>
            </a:r>
            <a:r>
              <a:rPr lang="tr-TR" b="1" u="sng" dirty="0"/>
              <a:t/>
            </a:r>
            <a:br>
              <a:rPr lang="tr-TR" b="1" u="sng" dirty="0"/>
            </a:br>
            <a:endParaRPr lang="tr-TR" dirty="0"/>
          </a:p>
        </p:txBody>
      </p:sp>
      <p:sp>
        <p:nvSpPr>
          <p:cNvPr id="3" name="İçerik Yer Tutucusu 2"/>
          <p:cNvSpPr>
            <a:spLocks noGrp="1"/>
          </p:cNvSpPr>
          <p:nvPr>
            <p:ph idx="1"/>
          </p:nvPr>
        </p:nvSpPr>
        <p:spPr/>
        <p:txBody>
          <a:bodyPr>
            <a:normAutofit/>
          </a:bodyPr>
          <a:lstStyle/>
          <a:p>
            <a:pPr lvl="0"/>
            <a:r>
              <a:rPr lang="tr-TR" dirty="0" err="1" smtClean="0"/>
              <a:t>Hipokondriyak</a:t>
            </a:r>
            <a:r>
              <a:rPr lang="tr-TR" dirty="0" smtClean="0"/>
              <a:t> </a:t>
            </a:r>
            <a:r>
              <a:rPr lang="tr-TR" dirty="0"/>
              <a:t>eğilimleri olanlarda belirsizlik giderilmelidir. Bunda ilk basamak fiziksel muayenedir.</a:t>
            </a:r>
          </a:p>
          <a:p>
            <a:pPr lvl="0"/>
            <a:r>
              <a:rPr lang="tr-TR" dirty="0"/>
              <a:t>Yakınmalarını anlatması için yeterince süre verilmeli, hasta anlatmaya çalışırken bir soru sorup </a:t>
            </a:r>
            <a:r>
              <a:rPr lang="tr-TR" dirty="0" smtClean="0"/>
              <a:t>susturulmamalı.</a:t>
            </a:r>
            <a:endParaRPr lang="tr-TR" dirty="0"/>
          </a:p>
          <a:p>
            <a:r>
              <a:rPr lang="tr-TR" dirty="0" err="1"/>
              <a:t>Sekonder</a:t>
            </a:r>
            <a:r>
              <a:rPr lang="tr-TR" dirty="0"/>
              <a:t> kazançların engellenmesi, aileye hastanın rol yapmadığı ya da bilerek-isteyerek belirtileri ortaya çıkarmadığı mutlaka </a:t>
            </a:r>
            <a:r>
              <a:rPr lang="tr-TR" dirty="0" smtClean="0"/>
              <a:t>söylenmelidir.</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325297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err="1" smtClean="0"/>
              <a:t>Somatoform</a:t>
            </a:r>
            <a:r>
              <a:rPr lang="tr-TR" sz="4000" b="1" dirty="0" smtClean="0"/>
              <a:t> Bozukluklarda Hemşirelik Yaklaşımı</a:t>
            </a:r>
            <a:r>
              <a:rPr lang="tr-TR" b="1" u="sng" dirty="0"/>
              <a:t/>
            </a:r>
            <a:br>
              <a:rPr lang="tr-TR" b="1" u="sng" dirty="0"/>
            </a:br>
            <a:endParaRPr lang="tr-TR" dirty="0"/>
          </a:p>
        </p:txBody>
      </p:sp>
      <p:sp>
        <p:nvSpPr>
          <p:cNvPr id="3" name="İçerik Yer Tutucusu 2"/>
          <p:cNvSpPr>
            <a:spLocks noGrp="1"/>
          </p:cNvSpPr>
          <p:nvPr>
            <p:ph idx="1"/>
          </p:nvPr>
        </p:nvSpPr>
        <p:spPr/>
        <p:txBody>
          <a:bodyPr>
            <a:normAutofit fontScale="77500" lnSpcReduction="20000"/>
          </a:bodyPr>
          <a:lstStyle/>
          <a:p>
            <a:r>
              <a:rPr lang="tr-TR" dirty="0" smtClean="0"/>
              <a:t>Hastalar </a:t>
            </a:r>
            <a:r>
              <a:rPr lang="tr-TR" dirty="0"/>
              <a:t>duygularını, gereksinimlerini, çatışmalarını tanımlayamaz ve ifade edemezler. </a:t>
            </a:r>
            <a:endParaRPr lang="tr-TR" dirty="0" smtClean="0"/>
          </a:p>
          <a:p>
            <a:r>
              <a:rPr lang="tr-TR" dirty="0" smtClean="0"/>
              <a:t>Hastalara </a:t>
            </a:r>
            <a:r>
              <a:rPr lang="tr-TR" dirty="0"/>
              <a:t>duygularının uygun bir şekilde nasıl ifade edeceklerini </a:t>
            </a:r>
            <a:r>
              <a:rPr lang="tr-TR" dirty="0" smtClean="0"/>
              <a:t>öğretmek bedensel belirti </a:t>
            </a:r>
            <a:r>
              <a:rPr lang="tr-TR" dirty="0"/>
              <a:t>gereksinimini ortadan kaldıracak ya da azaltacaktır. </a:t>
            </a:r>
            <a:endParaRPr lang="tr-TR" dirty="0" smtClean="0"/>
          </a:p>
          <a:p>
            <a:r>
              <a:rPr lang="tr-TR" dirty="0" smtClean="0"/>
              <a:t>Farkındalık </a:t>
            </a:r>
            <a:r>
              <a:rPr lang="tr-TR" dirty="0"/>
              <a:t>ve iç görü, gereksinimlerini ifade etmeye başladıkça yavaş yavaş gelişecektir. Bu farkındalık ve iç görü gelişmesi bazı hastalar için daha uzun zaman alacaktır.</a:t>
            </a:r>
          </a:p>
          <a:p>
            <a:r>
              <a:rPr lang="tr-TR" dirty="0" smtClean="0"/>
              <a:t>Bedensel belirtilere odaklanmayı </a:t>
            </a:r>
            <a:r>
              <a:rPr lang="tr-TR" dirty="0"/>
              <a:t>azaltmak ve </a:t>
            </a:r>
            <a:r>
              <a:rPr lang="tr-TR" dirty="0" err="1"/>
              <a:t>sekonder</a:t>
            </a:r>
            <a:r>
              <a:rPr lang="tr-TR" dirty="0"/>
              <a:t> kazançları azaltmak için fiziksel semptomları fazla konuşmayın</a:t>
            </a:r>
          </a:p>
          <a:p>
            <a:r>
              <a:rPr lang="tr-TR" dirty="0" smtClean="0"/>
              <a:t>Gereksinimlerini </a:t>
            </a:r>
            <a:r>
              <a:rPr lang="tr-TR" dirty="0"/>
              <a:t>ve duygularını </a:t>
            </a:r>
            <a:r>
              <a:rPr lang="tr-TR" dirty="0" err="1"/>
              <a:t>sözelleştirmesini</a:t>
            </a:r>
            <a:r>
              <a:rPr lang="tr-TR" dirty="0"/>
              <a:t> artırmak için duygu tanımlamasına ve ifadesine yardım edin.</a:t>
            </a:r>
          </a:p>
          <a:p>
            <a:r>
              <a:rPr lang="tr-TR" dirty="0" smtClean="0"/>
              <a:t>Sözel </a:t>
            </a:r>
            <a:r>
              <a:rPr lang="tr-TR" dirty="0"/>
              <a:t>ifadede daha uygun yol geliştirmesi için yardım edin.</a:t>
            </a:r>
          </a:p>
          <a:p>
            <a:r>
              <a:rPr lang="tr-TR" dirty="0" smtClean="0"/>
              <a:t>Fiziksel </a:t>
            </a:r>
            <a:r>
              <a:rPr lang="tr-TR" dirty="0"/>
              <a:t>şikâyetlerine ve gerçek dışı taleplerine odaklanıldığında sınırlayın, aktivitelere yönlendirin.</a:t>
            </a:r>
          </a:p>
          <a:p>
            <a:r>
              <a:rPr lang="tr-TR" dirty="0" smtClean="0"/>
              <a:t>Tutarlı </a:t>
            </a:r>
            <a:r>
              <a:rPr lang="tr-TR" dirty="0"/>
              <a:t>davranın.</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3580109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Doğum sonu dönem psikiyatrik hastalıklarla ilgili anahtar kavramlar (Özet)</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lvl="0" algn="just"/>
            <a:r>
              <a:rPr lang="tr-TR" dirty="0" err="1" smtClean="0"/>
              <a:t>Pospartum</a:t>
            </a:r>
            <a:r>
              <a:rPr lang="tr-TR" dirty="0" smtClean="0"/>
              <a:t> </a:t>
            </a:r>
            <a:r>
              <a:rPr lang="tr-TR" dirty="0"/>
              <a:t>komplikasyon gelişmiş kadında sıkı aile ve </a:t>
            </a:r>
            <a:r>
              <a:rPr lang="tr-TR" dirty="0" smtClean="0"/>
              <a:t>yeni doğan </a:t>
            </a:r>
            <a:r>
              <a:rPr lang="tr-TR" dirty="0"/>
              <a:t>ilişkisinin kurulması zor olabilir. </a:t>
            </a:r>
            <a:endParaRPr lang="tr-TR" dirty="0" smtClean="0"/>
          </a:p>
          <a:p>
            <a:pPr lvl="0" algn="just"/>
            <a:r>
              <a:rPr lang="tr-TR" dirty="0" smtClean="0"/>
              <a:t>Kadının </a:t>
            </a:r>
            <a:r>
              <a:rPr lang="tr-TR" dirty="0"/>
              <a:t>doğum sonu dönemde bebeğe bakımını gözlemek, desteklemek ve bu rolünü tamamlamasına yardım etmek gerekir.</a:t>
            </a:r>
          </a:p>
          <a:p>
            <a:pPr lvl="0" algn="just"/>
            <a:r>
              <a:rPr lang="tr-TR" dirty="0"/>
              <a:t>Doğum sonu dönemde ebe ve hemşire kadına duygusal destek verecek önemli kaynak kişilerdir. </a:t>
            </a:r>
          </a:p>
          <a:p>
            <a:pPr lvl="0" algn="just"/>
            <a:r>
              <a:rPr lang="tr-TR" dirty="0"/>
              <a:t>Doğum sonu keder, depresyon ve psikoz birbirinden </a:t>
            </a:r>
            <a:r>
              <a:rPr lang="tr-TR" dirty="0" smtClean="0"/>
              <a:t>farklı rahatsızlıklardır. Depresyon </a:t>
            </a:r>
            <a:r>
              <a:rPr lang="tr-TR" dirty="0"/>
              <a:t>ve psikoz için kadının profesyonel destek alması gerekir</a:t>
            </a:r>
            <a:r>
              <a:rPr lang="tr-TR" dirty="0" smtClean="0"/>
              <a:t>.</a:t>
            </a:r>
          </a:p>
          <a:p>
            <a:pPr lvl="0" algn="just"/>
            <a:r>
              <a:rPr lang="tr-TR" dirty="0" smtClean="0"/>
              <a:t>Her </a:t>
            </a:r>
            <a:r>
              <a:rPr lang="tr-TR" dirty="0"/>
              <a:t>durumda anlayış, destek empati gereklidir.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7124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DEPRESYON</a:t>
            </a:r>
            <a:endParaRPr lang="tr-TR" b="1" dirty="0"/>
          </a:p>
        </p:txBody>
      </p:sp>
      <p:sp>
        <p:nvSpPr>
          <p:cNvPr id="3" name="İçerik Yer Tutucusu 2"/>
          <p:cNvSpPr>
            <a:spLocks noGrp="1"/>
          </p:cNvSpPr>
          <p:nvPr>
            <p:ph idx="1"/>
          </p:nvPr>
        </p:nvSpPr>
        <p:spPr/>
        <p:txBody>
          <a:bodyPr>
            <a:normAutofit/>
          </a:bodyPr>
          <a:lstStyle/>
          <a:p>
            <a:r>
              <a:rPr lang="tr-TR" dirty="0"/>
              <a:t>Psikiyatrik bozukluklar arasında en yaygın görüleni depresyondur. </a:t>
            </a:r>
            <a:endParaRPr lang="tr-TR" dirty="0" smtClean="0"/>
          </a:p>
          <a:p>
            <a:r>
              <a:rPr lang="tr-TR" dirty="0" smtClean="0"/>
              <a:t>Kadınlar, </a:t>
            </a:r>
            <a:r>
              <a:rPr lang="tr-TR" dirty="0"/>
              <a:t>erkeklere oranla depresyona iki kat fazla yatkındırlar. </a:t>
            </a:r>
            <a:endParaRPr lang="tr-TR" dirty="0" smtClean="0"/>
          </a:p>
          <a:p>
            <a:r>
              <a:rPr lang="tr-TR" dirty="0" smtClean="0"/>
              <a:t>Yaşam </a:t>
            </a:r>
            <a:r>
              <a:rPr lang="tr-TR" dirty="0"/>
              <a:t>boyu kadında görülen depresyon oranı yaklaşık % 20 civarındadır. </a:t>
            </a:r>
            <a:endParaRPr lang="tr-TR" dirty="0" smtClean="0"/>
          </a:p>
          <a:p>
            <a:r>
              <a:rPr lang="tr-TR" dirty="0" smtClean="0"/>
              <a:t>Ciddi </a:t>
            </a:r>
            <a:r>
              <a:rPr lang="tr-TR" dirty="0"/>
              <a:t>depresyon tanısı almış insanların % 15’i intihar etmektedir. </a:t>
            </a:r>
            <a:endParaRPr lang="tr-TR" dirty="0" smtClean="0"/>
          </a:p>
          <a:p>
            <a:r>
              <a:rPr lang="tr-TR" dirty="0" smtClean="0"/>
              <a:t>Depresyonda </a:t>
            </a:r>
            <a:r>
              <a:rPr lang="tr-TR" dirty="0"/>
              <a:t>en temel </a:t>
            </a:r>
            <a:r>
              <a:rPr lang="tr-TR" dirty="0" smtClean="0"/>
              <a:t>belirti </a:t>
            </a:r>
            <a:r>
              <a:rPr lang="tr-TR" dirty="0"/>
              <a:t>çökkün duygu durumu ve ilgi kaybıdır. </a:t>
            </a:r>
            <a:endParaRPr lang="tr-TR" dirty="0" smtClean="0"/>
          </a:p>
          <a:p>
            <a:r>
              <a:rPr lang="tr-TR" dirty="0" smtClean="0"/>
              <a:t>Klinik </a:t>
            </a:r>
            <a:r>
              <a:rPr lang="tr-TR" dirty="0"/>
              <a:t>düzeyde depresyon, herhangi bir zamanda aralıksız olarak kötü, mutsuz hissetme, keyif kaybı, keyifli aktivitelerin bırakılması, son haftalarda işlevlerin bozulması ile karakterize bir durumdur.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625092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DEPRESYON  </a:t>
            </a:r>
            <a:endParaRPr lang="tr-TR" dirty="0"/>
          </a:p>
        </p:txBody>
      </p:sp>
      <p:sp>
        <p:nvSpPr>
          <p:cNvPr id="3" name="İçerik Yer Tutucusu 2"/>
          <p:cNvSpPr>
            <a:spLocks noGrp="1"/>
          </p:cNvSpPr>
          <p:nvPr>
            <p:ph idx="1"/>
          </p:nvPr>
        </p:nvSpPr>
        <p:spPr/>
        <p:txBody>
          <a:bodyPr/>
          <a:lstStyle/>
          <a:p>
            <a:r>
              <a:rPr lang="tr-TR" dirty="0"/>
              <a:t>Kadınlarda depresyona eşlik eden diğer psikiyatrik rahatsızlıklar kaygı bozukluğu, fobi, panik bozukluk, yeme </a:t>
            </a:r>
            <a:r>
              <a:rPr lang="tr-TR" dirty="0" smtClean="0"/>
              <a:t>bozukluğu, </a:t>
            </a:r>
            <a:r>
              <a:rPr lang="tr-TR" dirty="0" err="1" smtClean="0"/>
              <a:t>somatizasyondur</a:t>
            </a:r>
            <a:r>
              <a:rPr lang="tr-TR" dirty="0" smtClean="0"/>
              <a:t>.</a:t>
            </a:r>
            <a:endParaRPr lang="tr-TR" dirty="0"/>
          </a:p>
          <a:p>
            <a:r>
              <a:rPr lang="tr-TR" dirty="0"/>
              <a:t>Depresyonu olan kadınların çoğu sigara içmektedir. Bazı çalışmalarda kadınların duygu durumunu düzeltmek ve kilo kontrolü için sigara içtikleri görülmüştür. </a:t>
            </a:r>
            <a:endParaRPr lang="tr-TR" dirty="0" smtClean="0"/>
          </a:p>
          <a:p>
            <a:r>
              <a:rPr lang="tr-TR" dirty="0" smtClean="0"/>
              <a:t>Depresyonda </a:t>
            </a:r>
            <a:r>
              <a:rPr lang="tr-TR" dirty="0"/>
              <a:t>madde kötü kullanımı riski vardır. </a:t>
            </a:r>
            <a:endParaRPr lang="tr-TR" dirty="0" smtClean="0"/>
          </a:p>
          <a:p>
            <a:r>
              <a:rPr lang="tr-TR" dirty="0" smtClean="0"/>
              <a:t>Bazen </a:t>
            </a:r>
            <a:r>
              <a:rPr lang="tr-TR" dirty="0"/>
              <a:t>klinik uygulamada </a:t>
            </a:r>
            <a:r>
              <a:rPr lang="tr-TR" dirty="0" err="1"/>
              <a:t>tiroid</a:t>
            </a:r>
            <a:r>
              <a:rPr lang="tr-TR" dirty="0"/>
              <a:t> bozuklukları, migren atakları veya </a:t>
            </a:r>
            <a:r>
              <a:rPr lang="tr-TR" dirty="0" err="1"/>
              <a:t>romatolojik</a:t>
            </a:r>
            <a:r>
              <a:rPr lang="tr-TR" dirty="0"/>
              <a:t> rahatsızlıklar depresyonla karıştırılabilir. </a:t>
            </a:r>
          </a:p>
          <a:p>
            <a:pPr marL="0" indent="0">
              <a:buNone/>
            </a:pP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89563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71896"/>
            <a:ext cx="10515600" cy="918792"/>
          </a:xfrm>
        </p:spPr>
        <p:txBody>
          <a:bodyPr>
            <a:normAutofit fontScale="90000"/>
          </a:bodyPr>
          <a:lstStyle/>
          <a:p>
            <a:r>
              <a:rPr lang="tr-TR" dirty="0" smtClean="0"/>
              <a:t>DEPRESYONUN NEDENLERİ: </a:t>
            </a:r>
            <a:r>
              <a:rPr lang="tr-TR" b="1" dirty="0" smtClean="0"/>
              <a:t>Biyolojik </a:t>
            </a:r>
            <a:r>
              <a:rPr lang="tr-TR" b="1" dirty="0"/>
              <a:t>Yatkınlık</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smtClean="0"/>
              <a:t>Biyolojik </a:t>
            </a:r>
            <a:r>
              <a:rPr lang="tr-TR" dirty="0"/>
              <a:t>teoriler genetik yatkınlıkla ilgilidir. </a:t>
            </a:r>
            <a:endParaRPr lang="tr-TR" dirty="0" smtClean="0"/>
          </a:p>
          <a:p>
            <a:r>
              <a:rPr lang="tr-TR" dirty="0" smtClean="0"/>
              <a:t>Cinsiyete </a:t>
            </a:r>
            <a:r>
              <a:rPr lang="tr-TR" dirty="0"/>
              <a:t>bağlı </a:t>
            </a:r>
            <a:r>
              <a:rPr lang="tr-TR" dirty="0" err="1"/>
              <a:t>hormonal</a:t>
            </a:r>
            <a:r>
              <a:rPr lang="tr-TR" dirty="0"/>
              <a:t> faktörler de etkilidir</a:t>
            </a:r>
            <a:r>
              <a:rPr lang="tr-TR" dirty="0" smtClean="0"/>
              <a:t>.  </a:t>
            </a:r>
            <a:r>
              <a:rPr lang="tr-TR" dirty="0" err="1"/>
              <a:t>Seratonin</a:t>
            </a:r>
            <a:r>
              <a:rPr lang="tr-TR" dirty="0"/>
              <a:t> işlevini etkileyen </a:t>
            </a:r>
            <a:r>
              <a:rPr lang="tr-TR" dirty="0" err="1"/>
              <a:t>hormonal</a:t>
            </a:r>
            <a:r>
              <a:rPr lang="tr-TR" dirty="0"/>
              <a:t> değişimler ve üreme hormonlarının depresyonu etkilediği bilinmektedir. </a:t>
            </a:r>
            <a:endParaRPr lang="tr-TR" dirty="0" smtClean="0"/>
          </a:p>
          <a:p>
            <a:r>
              <a:rPr lang="tr-TR" dirty="0" err="1" smtClean="0"/>
              <a:t>Menstrual</a:t>
            </a:r>
            <a:r>
              <a:rPr lang="tr-TR" dirty="0" smtClean="0"/>
              <a:t> </a:t>
            </a:r>
            <a:r>
              <a:rPr lang="tr-TR" dirty="0" err="1"/>
              <a:t>siklus</a:t>
            </a:r>
            <a:r>
              <a:rPr lang="tr-TR" dirty="0"/>
              <a:t> boyunca görülen değişimler de bu duygu durum üzerinde etkilidir. Özellikle </a:t>
            </a:r>
            <a:r>
              <a:rPr lang="tr-TR" dirty="0" err="1"/>
              <a:t>premenstrual</a:t>
            </a:r>
            <a:r>
              <a:rPr lang="tr-TR" dirty="0"/>
              <a:t> </a:t>
            </a:r>
            <a:r>
              <a:rPr lang="tr-TR" dirty="0" err="1"/>
              <a:t>mood</a:t>
            </a:r>
            <a:r>
              <a:rPr lang="tr-TR" dirty="0"/>
              <a:t> bozukluğu olan kadınlar depresyona daha yatkındırlar.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668664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DEPRESYONUN NEDENLERİ</a:t>
            </a:r>
          </a:p>
        </p:txBody>
      </p:sp>
      <p:sp>
        <p:nvSpPr>
          <p:cNvPr id="3" name="İçerik Yer Tutucusu 2"/>
          <p:cNvSpPr>
            <a:spLocks noGrp="1"/>
          </p:cNvSpPr>
          <p:nvPr>
            <p:ph idx="1"/>
          </p:nvPr>
        </p:nvSpPr>
        <p:spPr/>
        <p:txBody>
          <a:bodyPr/>
          <a:lstStyle/>
          <a:p>
            <a:pPr marL="0" indent="0">
              <a:buNone/>
            </a:pPr>
            <a:r>
              <a:rPr lang="tr-TR" b="1" dirty="0"/>
              <a:t>Psikolojik Yatkınlık</a:t>
            </a:r>
            <a:endParaRPr lang="tr-TR" dirty="0"/>
          </a:p>
          <a:p>
            <a:r>
              <a:rPr lang="tr-TR" dirty="0"/>
              <a:t>Öğrenilmiş çaresizlik teorisi ve bilişsel teori kadınların yatkınlığını artırmaktadır. Kadınların stresli olayları erkeklere göre daha fazla içselleştirmesi de yatkınlığı artırmaktadır. </a:t>
            </a:r>
            <a:endParaRPr lang="tr-TR" dirty="0" smtClean="0"/>
          </a:p>
          <a:p>
            <a:r>
              <a:rPr lang="tr-TR" dirty="0" smtClean="0"/>
              <a:t>Özellikle </a:t>
            </a:r>
            <a:r>
              <a:rPr lang="tr-TR" dirty="0"/>
              <a:t>erkeklerin spor </a:t>
            </a:r>
            <a:r>
              <a:rPr lang="tr-TR" dirty="0" err="1"/>
              <a:t>vs</a:t>
            </a:r>
            <a:r>
              <a:rPr lang="tr-TR" dirty="0"/>
              <a:t> gibi dış kaynaklara daha fazla yönelimi de depresyonu azaltmaktadır. </a:t>
            </a:r>
          </a:p>
          <a:p>
            <a:r>
              <a:rPr lang="tr-TR" dirty="0"/>
              <a:t>K</a:t>
            </a:r>
            <a:r>
              <a:rPr lang="tr-TR" dirty="0" smtClean="0"/>
              <a:t>adınlar </a:t>
            </a:r>
            <a:r>
              <a:rPr lang="tr-TR" dirty="0"/>
              <a:t>fiziksel şiddet, cinsel şiddete daha fazla maruz kalmaktadırlar.  Bunlar da yatkınlığı artırmakta ya da depresyonu hızlandırmaktadır.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410864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DEPRESYONA NEDEN OLAN GELİŞİMSEL DURUMLAR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Evlilik</a:t>
            </a:r>
            <a:endParaRPr lang="tr-TR" dirty="0"/>
          </a:p>
          <a:p>
            <a:r>
              <a:rPr lang="tr-TR" dirty="0"/>
              <a:t>Ailesel stresörler, mutsuz evlilik, boşanma ve 5 yaş altı çocuk sahibi olma depresyon için risk faktörü olarak kabul edilir. </a:t>
            </a:r>
            <a:endParaRPr lang="tr-TR" dirty="0" smtClean="0"/>
          </a:p>
          <a:p>
            <a:r>
              <a:rPr lang="tr-TR" dirty="0" smtClean="0"/>
              <a:t>Mutsuz evliliklerde </a:t>
            </a:r>
            <a:r>
              <a:rPr lang="tr-TR" dirty="0"/>
              <a:t>depresyon riski </a:t>
            </a:r>
            <a:r>
              <a:rPr lang="tr-TR" dirty="0" smtClean="0"/>
              <a:t>yüksektir</a:t>
            </a:r>
            <a:r>
              <a:rPr lang="tr-TR" dirty="0"/>
              <a:t>.  Burada özellikle sosyoekonomik faktörlerin de rolü vardır. İş kaybı ve ekonomik kayıplarla beraber artan boşanmalar da depresyon için risk etkenidir. </a:t>
            </a:r>
            <a:endParaRPr lang="tr-TR" dirty="0" smtClean="0"/>
          </a:p>
          <a:p>
            <a:r>
              <a:rPr lang="tr-TR" dirty="0" smtClean="0"/>
              <a:t>Depresyonu </a:t>
            </a:r>
            <a:r>
              <a:rPr lang="tr-TR" dirty="0"/>
              <a:t>olan bir hastanın ailesini de değerlendirmek önemlidir. </a:t>
            </a:r>
            <a:r>
              <a:rPr lang="tr-TR" dirty="0" smtClean="0"/>
              <a:t>Hastalık, ilişkileri </a:t>
            </a:r>
            <a:r>
              <a:rPr lang="tr-TR" dirty="0"/>
              <a:t>ve evliliği olumsuz </a:t>
            </a:r>
            <a:r>
              <a:rPr lang="tr-TR" dirty="0" smtClean="0"/>
              <a:t>etkilemektedir. </a:t>
            </a:r>
            <a:r>
              <a:rPr lang="tr-TR" dirty="0"/>
              <a:t>Çoğu kadın hem </a:t>
            </a:r>
            <a:r>
              <a:rPr lang="tr-TR" dirty="0" smtClean="0"/>
              <a:t>depresyon </a:t>
            </a:r>
            <a:r>
              <a:rPr lang="tr-TR" dirty="0"/>
              <a:t>hem de yaşadığı sorunlu </a:t>
            </a:r>
            <a:r>
              <a:rPr lang="tr-TR" dirty="0" smtClean="0"/>
              <a:t>ilişki nedeniyle yaşadıklarını </a:t>
            </a:r>
            <a:r>
              <a:rPr lang="tr-TR" dirty="0"/>
              <a:t>anlatmak istemez, utanır. Özellikle küçük çocuğu ve bakım yükü olan kadınlar bu rolden kaynaklı depresyonu kabul etmekte zorlanır. Sanki depresyon annelik rolünü bozmuş gibi suçluluk hissederler ve depresyonu reddedebilirler.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800781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DEPRESYONA NEDEN OLAN GELİŞİMSEL DURUMLAR</a:t>
            </a:r>
          </a:p>
        </p:txBody>
      </p:sp>
      <p:sp>
        <p:nvSpPr>
          <p:cNvPr id="3" name="İçerik Yer Tutucusu 2"/>
          <p:cNvSpPr>
            <a:spLocks noGrp="1"/>
          </p:cNvSpPr>
          <p:nvPr>
            <p:ph idx="1"/>
          </p:nvPr>
        </p:nvSpPr>
        <p:spPr/>
        <p:txBody>
          <a:bodyPr/>
          <a:lstStyle/>
          <a:p>
            <a:pPr marL="0" indent="0">
              <a:buNone/>
            </a:pPr>
            <a:r>
              <a:rPr lang="tr-TR" b="1" dirty="0"/>
              <a:t>Tek ebeveynli olma</a:t>
            </a:r>
            <a:endParaRPr lang="tr-TR" dirty="0"/>
          </a:p>
          <a:p>
            <a:r>
              <a:rPr lang="tr-TR" dirty="0"/>
              <a:t>Tek ebeveyn olma giderek yaygınlaşmaktadır. </a:t>
            </a:r>
            <a:endParaRPr lang="tr-TR" dirty="0" smtClean="0"/>
          </a:p>
          <a:p>
            <a:r>
              <a:rPr lang="tr-TR" dirty="0" smtClean="0"/>
              <a:t>Bu </a:t>
            </a:r>
            <a:r>
              <a:rPr lang="tr-TR" dirty="0" smtClean="0"/>
              <a:t>durum, </a:t>
            </a:r>
            <a:r>
              <a:rPr lang="tr-TR" dirty="0"/>
              <a:t>ekonomik olarak yoksulluğu beraberinde getirir. Tek ebeveyn, ekonomik problemler, çeşitli ve üst üste binmiş rol ve sorumluluklar ve iş yükü gibi sorunlarla daha fazla uğraşmak durumunda kalır. </a:t>
            </a:r>
            <a:endParaRPr lang="tr-TR" dirty="0" smtClean="0"/>
          </a:p>
          <a:p>
            <a:r>
              <a:rPr lang="tr-TR" dirty="0" smtClean="0"/>
              <a:t>Bu </a:t>
            </a:r>
            <a:r>
              <a:rPr lang="tr-TR" dirty="0"/>
              <a:t>durum uykusuz kalma, aşırı iş yükü ve yorgunluk, sosyal destek azlığı ve izole olma ile depresyonu çağırabilir.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0839196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3370</TotalTime>
  <Words>2493</Words>
  <Application>Microsoft Office PowerPoint</Application>
  <PresentationFormat>Geniş ekran</PresentationFormat>
  <Paragraphs>270</Paragraphs>
  <Slides>38</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38</vt:i4>
      </vt:variant>
    </vt:vector>
  </HeadingPairs>
  <TitlesOfParts>
    <vt:vector size="44" baseType="lpstr">
      <vt:lpstr>Arial</vt:lpstr>
      <vt:lpstr>Calibri</vt:lpstr>
      <vt:lpstr>Calibri Light</vt:lpstr>
      <vt:lpstr>Symbol</vt:lpstr>
      <vt:lpstr>Times New Roman</vt:lpstr>
      <vt:lpstr>Office Teması</vt:lpstr>
      <vt:lpstr>EBELİK ve RUH SAĞLIĞI DERSİ</vt:lpstr>
      <vt:lpstr>KONULAR</vt:lpstr>
      <vt:lpstr>PowerPoint Sunusu</vt:lpstr>
      <vt:lpstr>DEPRESYON</vt:lpstr>
      <vt:lpstr>DEPRESYON  </vt:lpstr>
      <vt:lpstr>DEPRESYONUN NEDENLERİ: Biyolojik Yatkınlık </vt:lpstr>
      <vt:lpstr>DEPRESYONUN NEDENLERİ</vt:lpstr>
      <vt:lpstr>DEPRESYONA NEDEN OLAN GELİŞİMSEL DURUMLAR</vt:lpstr>
      <vt:lpstr>DEPRESYONA NEDEN OLAN GELİŞİMSEL DURUMLAR</vt:lpstr>
      <vt:lpstr>DEPRESYONA NEDEN OLAN GELİŞİMSEL DURUMLAR</vt:lpstr>
      <vt:lpstr>PowerPoint Sunusu</vt:lpstr>
      <vt:lpstr>Depresyonun Tedavisi</vt:lpstr>
      <vt:lpstr>DEPRESYON TEDAVİSİ</vt:lpstr>
      <vt:lpstr>Depresyonu Değerlendirme </vt:lpstr>
      <vt:lpstr>ANKSİYETE/BUNALTI BOZUKLUKLARI</vt:lpstr>
      <vt:lpstr>ANKSİYETENİN ÖZELLİKLERİ </vt:lpstr>
      <vt:lpstr>Anksiyete Bozukluğu</vt:lpstr>
      <vt:lpstr>Anksiyete Bozukluğu Tanısı</vt:lpstr>
      <vt:lpstr>Anksiyete Bozukluğu Tanısı</vt:lpstr>
      <vt:lpstr>Anksiyete Bozukluğunun Genel Özellikleri</vt:lpstr>
      <vt:lpstr>PowerPoint Sunusu</vt:lpstr>
      <vt:lpstr>Obsesif Kompülsif Bozukluk (OKB-Saplantı-Zorlantı Bozukluğu)</vt:lpstr>
      <vt:lpstr>OKB</vt:lpstr>
      <vt:lpstr>OKB</vt:lpstr>
      <vt:lpstr>Anksiyete Bozukluklarının Tedavisi</vt:lpstr>
      <vt:lpstr> Anksiyete Bozukluklarında İlaç tedavisi</vt:lpstr>
      <vt:lpstr>Anksiyete Bozukluklarında Bilişsel Davranışçı Tedavi (BDT)</vt:lpstr>
      <vt:lpstr>Anksiyete Bozukluklarında Bilişsel Davranışçı Tedavi (BDT)</vt:lpstr>
      <vt:lpstr>SOMATOFORM BOZUKLUKLAR </vt:lpstr>
      <vt:lpstr>SOMATOFORM BOZUKLUKLAR</vt:lpstr>
      <vt:lpstr>Somatoform Bozuklukların Belirtileri</vt:lpstr>
      <vt:lpstr>Somatoform Bozuklukların Belirtileri</vt:lpstr>
      <vt:lpstr>Somatoform Bozuklukların Nedenleri</vt:lpstr>
      <vt:lpstr>Somatoform Bozuklukların Nedenleri</vt:lpstr>
      <vt:lpstr>SOMATOFORM BOZUKLUKLARIN TEDAVİSİNDE GENEL İLKELER </vt:lpstr>
      <vt:lpstr>SOMATOFORM BOZUKLUKLARIN TEDAVİSİNDE GENEL İLKELER </vt:lpstr>
      <vt:lpstr>Somatoform Bozukluklarda Hemşirelik Yaklaşımı </vt:lpstr>
      <vt:lpstr>Doğum sonu dönem psikiyatrik hastalıklarla ilgili anahtar kavramlar (Özet)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EBELİK ve RUH SAĞLIĞI DERSİ</dc:title>
  <dc:creator>songül kamışlı</dc:creator>
  <cp:lastModifiedBy>user</cp:lastModifiedBy>
  <cp:revision>320</cp:revision>
  <dcterms:created xsi:type="dcterms:W3CDTF">2018-09-22T18:39:53Z</dcterms:created>
  <dcterms:modified xsi:type="dcterms:W3CDTF">2018-11-05T08:55:45Z</dcterms:modified>
</cp:coreProperties>
</file>