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8" r:id="rId3"/>
    <p:sldId id="259" r:id="rId4"/>
    <p:sldId id="260" r:id="rId5"/>
    <p:sldId id="264" r:id="rId6"/>
    <p:sldId id="265" r:id="rId7"/>
    <p:sldId id="267" r:id="rId8"/>
    <p:sldId id="269" r:id="rId9"/>
    <p:sldId id="271" r:id="rId10"/>
    <p:sldId id="272" r:id="rId11"/>
    <p:sldId id="273" r:id="rId12"/>
    <p:sldId id="275"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29" autoAdjust="0"/>
    <p:restoredTop sz="94660"/>
  </p:normalViewPr>
  <p:slideViewPr>
    <p:cSldViewPr>
      <p:cViewPr varScale="1">
        <p:scale>
          <a:sx n="91" d="100"/>
          <a:sy n="91" d="100"/>
        </p:scale>
        <p:origin x="96" y="3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74EE5B-9221-4D63-A729-786BB1218924}" type="datetimeFigureOut">
              <a:rPr lang="tr-TR" smtClean="0"/>
              <a:pPr/>
              <a:t>22.01.2018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1D8756-95FE-41CD-A74D-9DF9641599D9}" type="slidenum">
              <a:rPr lang="tr-TR" smtClean="0"/>
              <a:pPr/>
              <a:t>‹#›</a:t>
            </a:fld>
            <a:endParaRPr lang="tr-TR"/>
          </a:p>
        </p:txBody>
      </p:sp>
    </p:spTree>
    <p:extLst>
      <p:ext uri="{BB962C8B-B14F-4D97-AF65-F5344CB8AC3E}">
        <p14:creationId xmlns:p14="http://schemas.microsoft.com/office/powerpoint/2010/main" val="1678150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1C1D8756-95FE-41CD-A74D-9DF9641599D9}" type="slidenum">
              <a:rPr lang="tr-TR" smtClean="0"/>
              <a:pPr/>
              <a:t>12</a:t>
            </a:fld>
            <a:endParaRPr lang="tr-TR"/>
          </a:p>
        </p:txBody>
      </p:sp>
    </p:spTree>
    <p:extLst>
      <p:ext uri="{BB962C8B-B14F-4D97-AF65-F5344CB8AC3E}">
        <p14:creationId xmlns:p14="http://schemas.microsoft.com/office/powerpoint/2010/main" val="11251945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3934D3CC-978F-485D-9DA9-5FE1999FB03E}" type="datetimeFigureOut">
              <a:rPr lang="tr-TR" smtClean="0"/>
              <a:pPr/>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660924A-21D1-4557-B907-C14F805A695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934D3CC-978F-485D-9DA9-5FE1999FB03E}" type="datetimeFigureOut">
              <a:rPr lang="tr-TR" smtClean="0"/>
              <a:pPr/>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660924A-21D1-4557-B907-C14F805A695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934D3CC-978F-485D-9DA9-5FE1999FB03E}" type="datetimeFigureOut">
              <a:rPr lang="tr-TR" smtClean="0"/>
              <a:pPr/>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660924A-21D1-4557-B907-C14F805A695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934D3CC-978F-485D-9DA9-5FE1999FB03E}" type="datetimeFigureOut">
              <a:rPr lang="tr-TR" smtClean="0"/>
              <a:pPr/>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660924A-21D1-4557-B907-C14F805A695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3934D3CC-978F-485D-9DA9-5FE1999FB03E}" type="datetimeFigureOut">
              <a:rPr lang="tr-TR" smtClean="0"/>
              <a:pPr/>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660924A-21D1-4557-B907-C14F805A695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3934D3CC-978F-485D-9DA9-5FE1999FB03E}" type="datetimeFigureOut">
              <a:rPr lang="tr-TR" smtClean="0"/>
              <a:pPr/>
              <a:t>22.01.2018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660924A-21D1-4557-B907-C14F805A695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3934D3CC-978F-485D-9DA9-5FE1999FB03E}" type="datetimeFigureOut">
              <a:rPr lang="tr-TR" smtClean="0"/>
              <a:pPr/>
              <a:t>22.01.2018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6660924A-21D1-4557-B907-C14F805A695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3934D3CC-978F-485D-9DA9-5FE1999FB03E}" type="datetimeFigureOut">
              <a:rPr lang="tr-TR" smtClean="0"/>
              <a:pPr/>
              <a:t>22.01.2018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6660924A-21D1-4557-B907-C14F805A695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934D3CC-978F-485D-9DA9-5FE1999FB03E}" type="datetimeFigureOut">
              <a:rPr lang="tr-TR" smtClean="0"/>
              <a:pPr/>
              <a:t>22.01.2018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6660924A-21D1-4557-B907-C14F805A695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934D3CC-978F-485D-9DA9-5FE1999FB03E}" type="datetimeFigureOut">
              <a:rPr lang="tr-TR" smtClean="0"/>
              <a:pPr/>
              <a:t>22.01.2018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660924A-21D1-4557-B907-C14F805A695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934D3CC-978F-485D-9DA9-5FE1999FB03E}" type="datetimeFigureOut">
              <a:rPr lang="tr-TR" smtClean="0"/>
              <a:pPr/>
              <a:t>22.01.2018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660924A-21D1-4557-B907-C14F805A695C}"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34D3CC-978F-485D-9DA9-5FE1999FB03E}" type="datetimeFigureOut">
              <a:rPr lang="tr-TR" smtClean="0"/>
              <a:pPr/>
              <a:t>22.01.2018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60924A-21D1-4557-B907-C14F805A695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23528" y="1340768"/>
            <a:ext cx="8496944" cy="4431983"/>
          </a:xfrm>
          <a:prstGeom prst="rect">
            <a:avLst/>
          </a:prstGeom>
          <a:noFill/>
        </p:spPr>
        <p:txBody>
          <a:bodyPr wrap="square" rtlCol="0">
            <a:spAutoFit/>
          </a:bodyPr>
          <a:lstStyle/>
          <a:p>
            <a:pPr algn="ctr"/>
            <a:r>
              <a:rPr lang="tr-TR" sz="2400" b="1" dirty="0" smtClean="0"/>
              <a:t>KİMYASAL BAĞLAR</a:t>
            </a:r>
          </a:p>
          <a:p>
            <a:pPr algn="just"/>
            <a:endParaRPr lang="tr-TR" sz="2400" b="1" dirty="0"/>
          </a:p>
          <a:p>
            <a:pPr algn="just"/>
            <a:r>
              <a:rPr lang="tr-TR" sz="2400" dirty="0" smtClean="0"/>
              <a:t>Bir molekül, molekülü oluşturan atomların birbirlerine kimyasal bağlar ile tutturulması sonucu oluşur. Atomların kendilerinden bir sonra gelen asal gaz yapısına benzemek için elektron alışverişi yapmaları sonucu moleküller oluşur ve bu şekilde oluşan molekülün enerjisi, molekülü meydana getiren atomların enerjisinden daha düşüktür. Bu da kararlı bir sistemin oluşumu anlamına gelir. 2 atom molekül oluşturmak üzere bir araya geldiğinde  aralarındaki itme ve çekme kuvveti dengeye geldiğinde bir arada olurlar.</a:t>
            </a:r>
            <a:endParaRPr lang="tr-TR" sz="2400" dirty="0"/>
          </a:p>
          <a:p>
            <a:pPr algn="just"/>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395536" y="184666"/>
            <a:ext cx="8208912"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tr-TR" sz="2400" dirty="0" err="1" smtClean="0">
                <a:ea typeface="Times New Roman" pitchFamily="18" charset="0"/>
                <a:cs typeface="Times New Roman" pitchFamily="18" charset="0"/>
              </a:rPr>
              <a:t>Dipol</a:t>
            </a:r>
            <a:r>
              <a:rPr lang="tr-TR" sz="2400" dirty="0" smtClean="0">
                <a:ea typeface="Times New Roman" pitchFamily="18" charset="0"/>
                <a:cs typeface="Times New Roman" pitchFamily="18" charset="0"/>
              </a:rPr>
              <a:t> momenti bir </a:t>
            </a:r>
            <a:r>
              <a:rPr lang="tr-TR" sz="2400" dirty="0" err="1" smtClean="0">
                <a:ea typeface="Times New Roman" pitchFamily="18" charset="0"/>
                <a:cs typeface="Times New Roman" pitchFamily="18" charset="0"/>
              </a:rPr>
              <a:t>kovalent</a:t>
            </a:r>
            <a:r>
              <a:rPr lang="tr-TR" sz="2400" dirty="0" smtClean="0">
                <a:ea typeface="Times New Roman" pitchFamily="18" charset="0"/>
                <a:cs typeface="Times New Roman" pitchFamily="18" charset="0"/>
              </a:rPr>
              <a:t> bağın kısmi iyonik karakterinin de bir göstergesidir. Bağı meydana getiren atomların elektronegatiflikleri ne kadar birbirinden farklı ise bağ o kadar iyoniktir.</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2400" b="0" i="1"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pt-BR" sz="2400" b="0" i="1" u="none" strike="noStrike" cap="none" normalizeH="0" baseline="0" dirty="0" smtClean="0">
                <a:ln>
                  <a:noFill/>
                </a:ln>
                <a:solidFill>
                  <a:schemeClr val="tx1"/>
                </a:solidFill>
                <a:effectLst/>
                <a:ea typeface="Times New Roman" pitchFamily="18" charset="0"/>
                <a:cs typeface="Times New Roman" pitchFamily="18" charset="0"/>
              </a:rPr>
              <a:t>Örneğin</a:t>
            </a:r>
            <a:r>
              <a:rPr kumimoji="0" lang="pt-BR" sz="2400" b="0" i="0" u="none" strike="noStrike" cap="none" normalizeH="0" baseline="0" dirty="0" smtClean="0">
                <a:ln>
                  <a:noFill/>
                </a:ln>
                <a:solidFill>
                  <a:schemeClr val="tx1"/>
                </a:solidFill>
                <a:effectLst/>
                <a:ea typeface="Times New Roman" pitchFamily="18" charset="0"/>
                <a:cs typeface="Times New Roman" pitchFamily="18" charset="0"/>
              </a:rPr>
              <a:t> HCl  molekülünde; q=1.60x10</a:t>
            </a:r>
            <a:r>
              <a:rPr kumimoji="0" lang="pt-BR" sz="2400" b="0" i="0" u="none" strike="noStrike" cap="none" normalizeH="0" baseline="30000" dirty="0" smtClean="0">
                <a:ln>
                  <a:noFill/>
                </a:ln>
                <a:solidFill>
                  <a:schemeClr val="tx1"/>
                </a:solidFill>
                <a:effectLst/>
                <a:ea typeface="Times New Roman" pitchFamily="18" charset="0"/>
                <a:cs typeface="Times New Roman" pitchFamily="18" charset="0"/>
              </a:rPr>
              <a:t>–19</a:t>
            </a:r>
            <a:r>
              <a:rPr kumimoji="0" lang="pt-BR" sz="2400" b="0" i="0" u="none" strike="noStrike" cap="none" normalizeH="0" baseline="0" dirty="0" smtClean="0">
                <a:ln>
                  <a:noFill/>
                </a:ln>
                <a:solidFill>
                  <a:schemeClr val="tx1"/>
                </a:solidFill>
                <a:effectLst/>
                <a:ea typeface="Times New Roman" pitchFamily="18" charset="0"/>
                <a:cs typeface="Times New Roman" pitchFamily="18" charset="0"/>
              </a:rPr>
              <a:t>  Kulon dur. HCl molekülündeki bağ uzunluğu 1.27 10</a:t>
            </a:r>
            <a:r>
              <a:rPr kumimoji="0" lang="pt-BR" sz="2400" b="0" i="0" u="none" strike="noStrike" cap="none" normalizeH="0" baseline="30000" dirty="0" smtClean="0">
                <a:ln>
                  <a:noFill/>
                </a:ln>
                <a:solidFill>
                  <a:schemeClr val="tx1"/>
                </a:solidFill>
                <a:effectLst/>
                <a:ea typeface="Times New Roman" pitchFamily="18" charset="0"/>
                <a:cs typeface="Times New Roman" pitchFamily="18" charset="0"/>
              </a:rPr>
              <a:t>–10</a:t>
            </a:r>
            <a:r>
              <a:rPr kumimoji="0" lang="pt-BR" sz="2400" b="0" i="0" u="none" strike="noStrike" cap="none" normalizeH="0" baseline="0" dirty="0" smtClean="0">
                <a:ln>
                  <a:noFill/>
                </a:ln>
                <a:solidFill>
                  <a:schemeClr val="tx1"/>
                </a:solidFill>
                <a:effectLst/>
                <a:ea typeface="Times New Roman" pitchFamily="18" charset="0"/>
                <a:cs typeface="Times New Roman" pitchFamily="18" charset="0"/>
              </a:rPr>
              <a:t>  m </a:t>
            </a:r>
            <a:r>
              <a:rPr kumimoji="0" lang="tr-TR" sz="2400" b="0" i="0" u="none" strike="noStrike" cap="none" normalizeH="0" baseline="0" dirty="0" err="1" smtClean="0">
                <a:ln>
                  <a:noFill/>
                </a:ln>
                <a:solidFill>
                  <a:schemeClr val="tx1"/>
                </a:solidFill>
                <a:effectLst/>
                <a:ea typeface="Times New Roman" pitchFamily="18" charset="0"/>
                <a:cs typeface="Times New Roman" pitchFamily="18" charset="0"/>
              </a:rPr>
              <a:t>dir</a:t>
            </a:r>
            <a:r>
              <a:rPr kumimoji="0" lang="tr-TR" sz="2400" b="0" i="0" u="none" strike="noStrike" cap="none" normalizeH="0" baseline="0" dirty="0" smtClean="0">
                <a:ln>
                  <a:noFill/>
                </a:ln>
                <a:solidFill>
                  <a:schemeClr val="tx1"/>
                </a:solidFill>
                <a:effectLst/>
                <a:ea typeface="Times New Roman" pitchFamily="18" charset="0"/>
                <a:cs typeface="Times New Roman" pitchFamily="18" charset="0"/>
              </a:rPr>
              <a:t>.</a:t>
            </a:r>
            <a:r>
              <a:rPr lang="tr-TR" sz="2400" dirty="0" smtClean="0">
                <a:ea typeface="Times New Roman" pitchFamily="18" charset="0"/>
                <a:cs typeface="Times New Roman" pitchFamily="18" charset="0"/>
              </a:rPr>
              <a:t> D</a:t>
            </a:r>
            <a:r>
              <a:rPr kumimoji="0" lang="pt-BR" sz="2400" b="0" i="0" u="none" strike="noStrike" cap="none" normalizeH="0" baseline="0" dirty="0" smtClean="0">
                <a:ln>
                  <a:noFill/>
                </a:ln>
                <a:solidFill>
                  <a:schemeClr val="tx1"/>
                </a:solidFill>
                <a:effectLst/>
                <a:ea typeface="Times New Roman" pitchFamily="18" charset="0"/>
                <a:cs typeface="Times New Roman" pitchFamily="18" charset="0"/>
              </a:rPr>
              <a:t>eneysel olarak bulunan dipol momenti 1.03 D  olduğu</a:t>
            </a:r>
            <a:r>
              <a:rPr kumimoji="0" lang="tr-TR" sz="2400" b="0" i="0" u="none" strike="noStrike" cap="none" normalizeH="0" baseline="0" dirty="0" err="1" smtClean="0">
                <a:ln>
                  <a:noFill/>
                </a:ln>
                <a:solidFill>
                  <a:schemeClr val="tx1"/>
                </a:solidFill>
                <a:effectLst/>
                <a:ea typeface="Times New Roman" pitchFamily="18" charset="0"/>
                <a:cs typeface="Times New Roman" pitchFamily="18" charset="0"/>
              </a:rPr>
              <a:t>na</a:t>
            </a:r>
            <a:r>
              <a:rPr kumimoji="0" lang="pt-BR" sz="2400" b="0" i="0" u="none" strike="noStrike" cap="none" normalizeH="0" baseline="0" dirty="0" smtClean="0">
                <a:ln>
                  <a:noFill/>
                </a:ln>
                <a:solidFill>
                  <a:schemeClr val="tx1"/>
                </a:solidFill>
                <a:effectLst/>
                <a:ea typeface="Times New Roman" pitchFamily="18" charset="0"/>
                <a:cs typeface="Times New Roman" pitchFamily="18" charset="0"/>
              </a:rPr>
              <a:t> göre HCl molekülündeki H–Cl bağının </a:t>
            </a:r>
            <a:r>
              <a:rPr kumimoji="0" lang="tr-TR" sz="2400" b="0" i="0" u="none" strike="noStrike" cap="none" normalizeH="0" baseline="0" dirty="0" smtClean="0">
                <a:ln>
                  <a:noFill/>
                </a:ln>
                <a:solidFill>
                  <a:schemeClr val="tx1"/>
                </a:solidFill>
                <a:effectLst/>
                <a:ea typeface="Times New Roman" pitchFamily="18" charset="0"/>
                <a:cs typeface="Times New Roman" pitchFamily="18" charset="0"/>
              </a:rPr>
              <a:t>iyonik</a:t>
            </a:r>
            <a:r>
              <a:rPr kumimoji="0" lang="tr-TR" sz="2400" b="0" i="0" u="none" strike="noStrike" cap="none" normalizeH="0" dirty="0" smtClean="0">
                <a:ln>
                  <a:noFill/>
                </a:ln>
                <a:solidFill>
                  <a:schemeClr val="tx1"/>
                </a:solidFill>
                <a:effectLst/>
                <a:ea typeface="Times New Roman" pitchFamily="18" charset="0"/>
                <a:cs typeface="Times New Roman" pitchFamily="18" charset="0"/>
              </a:rPr>
              <a:t> karakteri % kaçtır? </a:t>
            </a:r>
            <a:endParaRPr kumimoji="0" lang="tr-TR" sz="2400" b="0" i="0" u="none" strike="noStrike" cap="none" normalizeH="0" baseline="0" dirty="0" smtClean="0">
              <a:ln>
                <a:noFill/>
              </a:ln>
              <a:solidFill>
                <a:schemeClr val="tx1"/>
              </a:solidFill>
              <a:effectLst/>
              <a:ea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24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2400" b="0" i="0" u="none" strike="noStrike" cap="none" normalizeH="0" baseline="0" dirty="0" smtClean="0">
                <a:ln>
                  <a:noFill/>
                </a:ln>
                <a:solidFill>
                  <a:schemeClr val="tx1"/>
                </a:solidFill>
                <a:effectLst/>
                <a:ea typeface="Times New Roman" pitchFamily="18" charset="0"/>
                <a:cs typeface="Times New Roman" pitchFamily="18" charset="0"/>
              </a:rPr>
              <a:t>           µ =  1.60 10</a:t>
            </a:r>
            <a:r>
              <a:rPr kumimoji="0" lang="pt-BR" sz="2400" b="0" i="0" u="none" strike="noStrike" cap="none" normalizeH="0" baseline="30000" dirty="0" smtClean="0">
                <a:ln>
                  <a:noFill/>
                </a:ln>
                <a:solidFill>
                  <a:schemeClr val="tx1"/>
                </a:solidFill>
                <a:effectLst/>
                <a:ea typeface="Times New Roman" pitchFamily="18" charset="0"/>
                <a:cs typeface="Times New Roman" pitchFamily="18" charset="0"/>
              </a:rPr>
              <a:t>–19</a:t>
            </a:r>
            <a:r>
              <a:rPr kumimoji="0" lang="pt-BR" sz="2400" b="0" i="0" u="none" strike="noStrike" cap="none" normalizeH="0" baseline="0" dirty="0" smtClean="0">
                <a:ln>
                  <a:noFill/>
                </a:ln>
                <a:solidFill>
                  <a:schemeClr val="tx1"/>
                </a:solidFill>
                <a:effectLst/>
                <a:ea typeface="Times New Roman" pitchFamily="18" charset="0"/>
                <a:cs typeface="Times New Roman" pitchFamily="18" charset="0"/>
              </a:rPr>
              <a:t> x  1.27 10</a:t>
            </a:r>
            <a:r>
              <a:rPr kumimoji="0" lang="pt-BR" sz="2400" b="0" i="0" u="none" strike="noStrike" cap="none" normalizeH="0" baseline="30000" dirty="0" smtClean="0">
                <a:ln>
                  <a:noFill/>
                </a:ln>
                <a:solidFill>
                  <a:schemeClr val="tx1"/>
                </a:solidFill>
                <a:effectLst/>
                <a:ea typeface="Times New Roman" pitchFamily="18" charset="0"/>
                <a:cs typeface="Times New Roman" pitchFamily="18" charset="0"/>
              </a:rPr>
              <a:t>–10</a:t>
            </a:r>
            <a:r>
              <a:rPr kumimoji="0" lang="pt-BR" sz="2400" b="0" i="0" u="none" strike="noStrike" cap="none" normalizeH="0" baseline="0" dirty="0" smtClean="0">
                <a:ln>
                  <a:noFill/>
                </a:ln>
                <a:solidFill>
                  <a:schemeClr val="tx1"/>
                </a:solidFill>
                <a:effectLst/>
                <a:ea typeface="Times New Roman" pitchFamily="18" charset="0"/>
                <a:cs typeface="Times New Roman" pitchFamily="18" charset="0"/>
              </a:rPr>
              <a:t>  = 2.03 10</a:t>
            </a:r>
            <a:r>
              <a:rPr kumimoji="0" lang="pt-BR" sz="2400" b="0" i="0" u="none" strike="noStrike" cap="none" normalizeH="0" baseline="30000" dirty="0" smtClean="0">
                <a:ln>
                  <a:noFill/>
                </a:ln>
                <a:solidFill>
                  <a:schemeClr val="tx1"/>
                </a:solidFill>
                <a:effectLst/>
                <a:ea typeface="Times New Roman" pitchFamily="18" charset="0"/>
                <a:cs typeface="Times New Roman" pitchFamily="18" charset="0"/>
              </a:rPr>
              <a:t>–29</a:t>
            </a:r>
            <a:r>
              <a:rPr kumimoji="0" lang="pt-BR" sz="2400" b="0" i="0" u="none" strike="noStrike" cap="none" normalizeH="0" baseline="0" dirty="0" smtClean="0">
                <a:ln>
                  <a:noFill/>
                </a:ln>
                <a:solidFill>
                  <a:schemeClr val="tx1"/>
                </a:solidFill>
                <a:effectLst/>
                <a:ea typeface="Times New Roman" pitchFamily="18" charset="0"/>
                <a:cs typeface="Times New Roman" pitchFamily="18" charset="0"/>
              </a:rPr>
              <a:t>  Kulon.m    dir.</a:t>
            </a:r>
            <a:endParaRPr kumimoji="0" lang="tr-TR" sz="24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2400" b="0" i="0" u="none" strike="noStrike" cap="none" normalizeH="0" baseline="0" dirty="0" smtClean="0">
                <a:ln>
                  <a:noFill/>
                </a:ln>
                <a:solidFill>
                  <a:schemeClr val="tx1"/>
                </a:solidFill>
                <a:effectLst/>
                <a:ea typeface="Times New Roman" pitchFamily="18" charset="0"/>
                <a:cs typeface="Times New Roman" pitchFamily="18" charset="0"/>
              </a:rPr>
              <a:t>        1D = 3.34 10</a:t>
            </a:r>
            <a:r>
              <a:rPr kumimoji="0" lang="pt-BR" sz="2400" b="0" i="0" u="none" strike="noStrike" cap="none" normalizeH="0" baseline="30000" dirty="0" smtClean="0">
                <a:ln>
                  <a:noFill/>
                </a:ln>
                <a:solidFill>
                  <a:schemeClr val="tx1"/>
                </a:solidFill>
                <a:effectLst/>
                <a:ea typeface="Times New Roman" pitchFamily="18" charset="0"/>
                <a:cs typeface="Times New Roman" pitchFamily="18" charset="0"/>
              </a:rPr>
              <a:t>–30</a:t>
            </a:r>
            <a:r>
              <a:rPr kumimoji="0" lang="pt-BR" sz="2400" b="0" i="0" u="none" strike="noStrike" cap="none" normalizeH="0" baseline="0" dirty="0" smtClean="0">
                <a:ln>
                  <a:noFill/>
                </a:ln>
                <a:solidFill>
                  <a:schemeClr val="tx1"/>
                </a:solidFill>
                <a:effectLst/>
                <a:ea typeface="Times New Roman" pitchFamily="18" charset="0"/>
                <a:cs typeface="Times New Roman" pitchFamily="18" charset="0"/>
              </a:rPr>
              <a:t>   Kulon.m   olduğuna göre:  2.03 10</a:t>
            </a:r>
            <a:r>
              <a:rPr kumimoji="0" lang="pt-BR" sz="2400" b="0" i="0" u="none" strike="noStrike" cap="none" normalizeH="0" baseline="30000" dirty="0" smtClean="0">
                <a:ln>
                  <a:noFill/>
                </a:ln>
                <a:solidFill>
                  <a:schemeClr val="tx1"/>
                </a:solidFill>
                <a:effectLst/>
                <a:ea typeface="Times New Roman" pitchFamily="18" charset="0"/>
                <a:cs typeface="Times New Roman" pitchFamily="18" charset="0"/>
              </a:rPr>
              <a:t>–29</a:t>
            </a:r>
            <a:r>
              <a:rPr kumimoji="0" lang="pt-BR" sz="2400" b="0" i="0" u="none" strike="noStrike" cap="none" normalizeH="0" baseline="0" dirty="0" smtClean="0">
                <a:ln>
                  <a:noFill/>
                </a:ln>
                <a:solidFill>
                  <a:schemeClr val="tx1"/>
                </a:solidFill>
                <a:effectLst/>
                <a:ea typeface="Times New Roman" pitchFamily="18" charset="0"/>
                <a:cs typeface="Times New Roman" pitchFamily="18" charset="0"/>
              </a:rPr>
              <a:t>  Kulon.m = 6.08 D dır.  Buna gore  H–Cl  bağı;      </a:t>
            </a:r>
            <a:endParaRPr kumimoji="0" lang="tr-TR" sz="24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2400" b="0" i="0" u="none" strike="noStrike" cap="none" normalizeH="0" baseline="0" dirty="0" smtClean="0">
                <a:ln>
                  <a:noFill/>
                </a:ln>
                <a:solidFill>
                  <a:schemeClr val="tx1"/>
                </a:solidFill>
                <a:effectLst/>
                <a:ea typeface="Times New Roman" pitchFamily="18" charset="0"/>
                <a:cs typeface="Times New Roman" pitchFamily="18" charset="0"/>
              </a:rPr>
              <a:t>          (1.03 / 6.08) x 100 = </a:t>
            </a:r>
            <a:r>
              <a:rPr kumimoji="0" lang="pt-BR" sz="2400" b="1" i="0" u="none" strike="noStrike" cap="none" normalizeH="0" baseline="0" dirty="0" smtClean="0">
                <a:ln>
                  <a:noFill/>
                </a:ln>
                <a:solidFill>
                  <a:schemeClr val="tx1"/>
                </a:solidFill>
                <a:effectLst/>
                <a:ea typeface="Times New Roman" pitchFamily="18" charset="0"/>
                <a:cs typeface="Times New Roman" pitchFamily="18" charset="0"/>
              </a:rPr>
              <a:t>% 16.9</a:t>
            </a:r>
            <a:r>
              <a:rPr kumimoji="0" lang="pt-BR" sz="2400" b="0" i="0" u="none" strike="noStrike" cap="none" normalizeH="0" baseline="0" dirty="0" smtClean="0">
                <a:ln>
                  <a:noFill/>
                </a:ln>
                <a:solidFill>
                  <a:schemeClr val="tx1"/>
                </a:solidFill>
                <a:effectLst/>
                <a:ea typeface="Times New Roman" pitchFamily="18" charset="0"/>
                <a:cs typeface="Times New Roman" pitchFamily="18" charset="0"/>
              </a:rPr>
              <a:t>   oranında kısmi iyonik karaktere sahiptir.</a:t>
            </a:r>
            <a:endParaRPr kumimoji="0" lang="tr-TR" sz="24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51520" y="476672"/>
            <a:ext cx="8496944" cy="6001643"/>
          </a:xfrm>
          <a:prstGeom prst="rect">
            <a:avLst/>
          </a:prstGeom>
          <a:noFill/>
        </p:spPr>
        <p:txBody>
          <a:bodyPr wrap="square" rtlCol="0">
            <a:spAutoFit/>
          </a:bodyPr>
          <a:lstStyle/>
          <a:p>
            <a:pPr algn="just"/>
            <a:r>
              <a:rPr lang="pt-BR" sz="2400" dirty="0" smtClean="0"/>
              <a:t>Dipol moleküllerin dielektrik sabitleri ölçülebilir.  Dielektrik sabiti </a:t>
            </a:r>
            <a:r>
              <a:rPr lang="tr-TR" sz="2400" dirty="0" smtClean="0"/>
              <a:t>ne kadar büyükse çekim kuvveti de o kadar küçüktür.</a:t>
            </a:r>
          </a:p>
          <a:p>
            <a:pPr algn="just"/>
            <a:endParaRPr lang="tr-TR" sz="2400" dirty="0" smtClean="0"/>
          </a:p>
          <a:p>
            <a:pPr algn="just"/>
            <a:endParaRPr lang="tr-TR" sz="2400" dirty="0" smtClean="0"/>
          </a:p>
          <a:p>
            <a:pPr algn="just"/>
            <a:endParaRPr lang="tr-TR" sz="2400" dirty="0" smtClean="0"/>
          </a:p>
          <a:p>
            <a:pPr algn="just"/>
            <a:r>
              <a:rPr lang="tr-TR" sz="2400" dirty="0" smtClean="0"/>
              <a:t>       Polar moleküllerin </a:t>
            </a:r>
            <a:r>
              <a:rPr lang="tr-TR" sz="2400" dirty="0" err="1" smtClean="0"/>
              <a:t>dielektrik</a:t>
            </a:r>
            <a:r>
              <a:rPr lang="tr-TR" sz="2400" dirty="0" smtClean="0"/>
              <a:t> sabitleri yüksek, </a:t>
            </a:r>
            <a:r>
              <a:rPr lang="tr-TR" sz="2400" dirty="0" err="1" smtClean="0"/>
              <a:t>apolar</a:t>
            </a:r>
            <a:r>
              <a:rPr lang="tr-TR" sz="2400" dirty="0" smtClean="0"/>
              <a:t> moleküllerin </a:t>
            </a:r>
            <a:r>
              <a:rPr lang="tr-TR" sz="2400" dirty="0" err="1" smtClean="0"/>
              <a:t>dielektrik</a:t>
            </a:r>
            <a:r>
              <a:rPr lang="tr-TR" sz="2400" dirty="0" smtClean="0"/>
              <a:t> sabitleri düşüktür. </a:t>
            </a:r>
            <a:r>
              <a:rPr lang="tr-TR" sz="2400" dirty="0" err="1" smtClean="0"/>
              <a:t>Dielektrik</a:t>
            </a:r>
            <a:r>
              <a:rPr lang="tr-TR" sz="2400" dirty="0" smtClean="0"/>
              <a:t> sabiti ölçülürken uygulanan elektrik alanının frekansına ve atomlar üzerinde </a:t>
            </a:r>
            <a:r>
              <a:rPr lang="tr-TR" sz="2400" dirty="0" err="1" smtClean="0"/>
              <a:t>ortaklaşılmamış</a:t>
            </a:r>
            <a:r>
              <a:rPr lang="tr-TR" sz="2400" dirty="0" smtClean="0"/>
              <a:t> elektron olup olmadığına dikkat edilmelidir.</a:t>
            </a:r>
          </a:p>
          <a:p>
            <a:pPr algn="just"/>
            <a:endParaRPr lang="tr-TR" sz="2400" dirty="0" smtClean="0"/>
          </a:p>
          <a:p>
            <a:pPr algn="just"/>
            <a:r>
              <a:rPr lang="tr-TR" sz="2400" dirty="0" smtClean="0"/>
              <a:t>      İki atomlu moleküllerde </a:t>
            </a:r>
            <a:r>
              <a:rPr lang="tr-TR" sz="2400" dirty="0" err="1" smtClean="0"/>
              <a:t>polarlık</a:t>
            </a:r>
            <a:r>
              <a:rPr lang="tr-TR" sz="2400" dirty="0" smtClean="0"/>
              <a:t> ve </a:t>
            </a:r>
            <a:r>
              <a:rPr lang="tr-TR" sz="2400" dirty="0" err="1" smtClean="0"/>
              <a:t>apolarlık</a:t>
            </a:r>
            <a:r>
              <a:rPr lang="tr-TR" sz="2400" dirty="0" smtClean="0"/>
              <a:t> kolaylıkla tahmin  edilirken, iki atomdan daha fazlasını içeren moleküllerde bu durum geçerli değildir. Örneğin; çizgisel yapıya sahip CO</a:t>
            </a:r>
            <a:r>
              <a:rPr lang="tr-TR" sz="2400" baseline="-25000" dirty="0" smtClean="0"/>
              <a:t>2 </a:t>
            </a:r>
            <a:r>
              <a:rPr lang="tr-TR" sz="2400" dirty="0" smtClean="0"/>
              <a:t>molekülü </a:t>
            </a:r>
            <a:r>
              <a:rPr lang="tr-TR" sz="2400" dirty="0" err="1" smtClean="0"/>
              <a:t>apolar</a:t>
            </a:r>
            <a:r>
              <a:rPr lang="tr-TR" sz="2400" dirty="0" smtClean="0"/>
              <a:t> ama her bir C-O bağı </a:t>
            </a:r>
            <a:r>
              <a:rPr lang="tr-TR" sz="2400" dirty="0" err="1" smtClean="0"/>
              <a:t>polardır</a:t>
            </a:r>
            <a:r>
              <a:rPr lang="tr-TR" sz="2400" dirty="0" smtClean="0"/>
              <a:t>. Yada su molekülü hem molekülsel açıdan hem de H-O bağları açısından </a:t>
            </a:r>
            <a:r>
              <a:rPr lang="tr-TR" sz="2400" dirty="0" err="1" smtClean="0"/>
              <a:t>polardır</a:t>
            </a:r>
            <a:r>
              <a:rPr lang="tr-TR" sz="2400" dirty="0" smtClean="0"/>
              <a:t>.</a:t>
            </a:r>
            <a:endParaRPr lang="tr-TR" sz="2400" dirty="0"/>
          </a:p>
        </p:txBody>
      </p:sp>
      <p:sp>
        <p:nvSpPr>
          <p:cNvPr id="296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29697"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835696" y="1412776"/>
            <a:ext cx="3774964" cy="720080"/>
          </a:xfrm>
          <a:prstGeom prst="rect">
            <a:avLst/>
          </a:prstGeom>
          <a:noFill/>
        </p:spPr>
      </p:pic>
      <p:sp>
        <p:nvSpPr>
          <p:cNvPr id="29699" name="Rectangle 3"/>
          <p:cNvSpPr>
            <a:spLocks noChangeArrowheads="1"/>
          </p:cNvSpPr>
          <p:nvPr/>
        </p:nvSpPr>
        <p:spPr bwMode="auto">
          <a:xfrm>
            <a:off x="0" y="771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9701"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29702" name="Rectangle 6"/>
          <p:cNvSpPr>
            <a:spLocks noChangeArrowheads="1"/>
          </p:cNvSpPr>
          <p:nvPr/>
        </p:nvSpPr>
        <p:spPr bwMode="auto">
          <a:xfrm>
            <a:off x="0" y="8286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31747" name="Rectangle 3"/>
          <p:cNvSpPr>
            <a:spLocks noChangeArrowheads="1"/>
          </p:cNvSpPr>
          <p:nvPr/>
        </p:nvSpPr>
        <p:spPr bwMode="auto">
          <a:xfrm>
            <a:off x="323528" y="260648"/>
            <a:ext cx="8643644" cy="64479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100" b="0" i="0" u="none" strike="noStrike" cap="none" normalizeH="0" baseline="0" dirty="0" smtClean="0">
                <a:ln>
                  <a:noFill/>
                </a:ln>
                <a:solidFill>
                  <a:schemeClr val="tx1"/>
                </a:solidFill>
                <a:effectLst/>
                <a:latin typeface="Cambria Math" pitchFamily="18" charset="0"/>
                <a:ea typeface="Times New Roman" pitchFamily="18" charset="0"/>
                <a:cs typeface="Times New Roman" pitchFamily="18" charset="0"/>
              </a:rPr>
              <a:t>    </a:t>
            </a:r>
            <a:endParaRPr kumimoji="0" lang="tr-TR" b="0" i="0" u="none" strike="noStrike" cap="none" normalizeH="0" baseline="0" dirty="0" smtClean="0">
              <a:ln>
                <a:noFill/>
              </a:ln>
              <a:solidFill>
                <a:schemeClr val="tx1"/>
              </a:solidFill>
              <a:effectLst/>
              <a:ea typeface="Times New Roman" pitchFamily="18" charset="0"/>
              <a:cs typeface="Times New Roman" pitchFamily="18" charset="0"/>
            </a:endParaRPr>
          </a:p>
          <a:p>
            <a:pPr algn="ctr"/>
            <a:r>
              <a:rPr lang="tr-TR" sz="2400" b="1" dirty="0" smtClean="0"/>
              <a:t>ELEKTRONEGATİFLİK (ELEKTRONEGATİVİTE)</a:t>
            </a:r>
            <a:endParaRPr lang="tr-TR" sz="2400" dirty="0" smtClean="0"/>
          </a:p>
          <a:p>
            <a:r>
              <a:rPr lang="tr-TR" sz="2400" dirty="0" smtClean="0"/>
              <a:t>Elektron çekme kuvvetidir. “</a:t>
            </a:r>
            <a:r>
              <a:rPr lang="tr-TR" sz="2400" b="1" dirty="0" smtClean="0"/>
              <a:t>N</a:t>
            </a:r>
            <a:r>
              <a:rPr lang="tr-TR" sz="2400" dirty="0" smtClean="0"/>
              <a:t>”  ile gösterilir. Tayini aşağıdaki formüle göre yapılır:</a:t>
            </a:r>
          </a:p>
          <a:p>
            <a:endParaRPr lang="tr-TR" sz="2400" dirty="0" smtClean="0"/>
          </a:p>
          <a:p>
            <a:endParaRPr lang="tr-TR" sz="2400" dirty="0" smtClean="0"/>
          </a:p>
          <a:p>
            <a:endParaRPr lang="tr-TR" sz="2400" i="1" dirty="0" smtClean="0"/>
          </a:p>
          <a:p>
            <a:endParaRPr lang="tr-TR" sz="2400" i="1" dirty="0" smtClean="0"/>
          </a:p>
          <a:p>
            <a:r>
              <a:rPr lang="tr-TR" sz="2400" i="1" dirty="0" smtClean="0"/>
              <a:t>Örneğin;</a:t>
            </a:r>
            <a:r>
              <a:rPr lang="tr-TR" sz="2400" dirty="0" smtClean="0"/>
              <a:t>  elektron ilgisi en yüksek olan F atomu için:</a:t>
            </a:r>
          </a:p>
          <a:p>
            <a:r>
              <a:rPr lang="tr-TR" sz="2400" dirty="0" smtClean="0"/>
              <a:t>         Elektron </a:t>
            </a:r>
            <a:r>
              <a:rPr lang="tr-TR" sz="2400" dirty="0" err="1" smtClean="0"/>
              <a:t>afinitesi</a:t>
            </a:r>
            <a:r>
              <a:rPr lang="tr-TR" sz="2400" dirty="0" smtClean="0"/>
              <a:t> =    98.5 </a:t>
            </a:r>
            <a:r>
              <a:rPr lang="tr-TR" sz="2400" dirty="0" err="1" smtClean="0"/>
              <a:t>KKal</a:t>
            </a:r>
            <a:r>
              <a:rPr lang="tr-TR" sz="2400" dirty="0" smtClean="0"/>
              <a:t>/</a:t>
            </a:r>
            <a:r>
              <a:rPr lang="tr-TR" sz="2400" dirty="0" err="1" smtClean="0"/>
              <a:t>mol</a:t>
            </a:r>
            <a:endParaRPr lang="tr-TR" sz="2400" dirty="0" smtClean="0"/>
          </a:p>
          <a:p>
            <a:r>
              <a:rPr lang="tr-TR" sz="2400" dirty="0" smtClean="0"/>
              <a:t>İyonlaşma potansiyeli = 429.0 </a:t>
            </a:r>
            <a:r>
              <a:rPr lang="tr-TR" sz="2400" dirty="0" err="1" smtClean="0"/>
              <a:t>KKal</a:t>
            </a:r>
            <a:r>
              <a:rPr lang="tr-TR" sz="2400" dirty="0" smtClean="0"/>
              <a:t>/</a:t>
            </a:r>
            <a:r>
              <a:rPr lang="tr-TR" sz="2400" dirty="0" err="1" smtClean="0"/>
              <a:t>mol</a:t>
            </a:r>
            <a:r>
              <a:rPr lang="tr-TR" sz="2400" dirty="0" smtClean="0"/>
              <a:t> dür. Buna göre: </a:t>
            </a:r>
          </a:p>
          <a:p>
            <a:endParaRPr lang="tr-TR" sz="2400" dirty="0" smtClean="0"/>
          </a:p>
          <a:p>
            <a:endParaRPr lang="tr-TR" sz="2400" dirty="0" smtClean="0"/>
          </a:p>
          <a:p>
            <a:endParaRPr lang="tr-TR" sz="2400" dirty="0" smtClean="0"/>
          </a:p>
          <a:p>
            <a:pPr algn="just"/>
            <a:r>
              <a:rPr lang="tr-TR" sz="2400" dirty="0" smtClean="0"/>
              <a:t>Bağı meydana getiren atomlar arasındaki </a:t>
            </a:r>
            <a:r>
              <a:rPr lang="tr-TR" sz="2400" dirty="0" err="1" smtClean="0"/>
              <a:t>elektronegativite</a:t>
            </a:r>
            <a:r>
              <a:rPr lang="tr-TR" sz="2400" dirty="0" smtClean="0"/>
              <a:t> farkı ne kadar büyükse bağ o kadar polar, ne kadar küçükse bağ o kadar </a:t>
            </a:r>
            <a:r>
              <a:rPr lang="tr-TR" sz="2400" dirty="0" err="1" smtClean="0"/>
              <a:t>apolardır</a:t>
            </a:r>
            <a:r>
              <a:rPr lang="tr-TR" sz="2400" dirty="0" smtClean="0"/>
              <a:t>.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cs typeface="Arial" pitchFamily="34" charset="0"/>
            </a:endParaRPr>
          </a:p>
        </p:txBody>
      </p:sp>
      <p:sp>
        <p:nvSpPr>
          <p:cNvPr id="3174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31748" name="Picture 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547664" y="1988840"/>
            <a:ext cx="6196478" cy="720080"/>
          </a:xfrm>
          <a:prstGeom prst="rect">
            <a:avLst/>
          </a:prstGeom>
          <a:noFill/>
        </p:spPr>
      </p:pic>
      <p:sp>
        <p:nvSpPr>
          <p:cNvPr id="31750" name="Rectangle 6"/>
          <p:cNvSpPr>
            <a:spLocks noChangeArrowheads="1"/>
          </p:cNvSpPr>
          <p:nvPr/>
        </p:nvSpPr>
        <p:spPr bwMode="auto">
          <a:xfrm>
            <a:off x="0" y="8191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175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31753" name="Rectangle 9"/>
          <p:cNvSpPr>
            <a:spLocks noChangeArrowheads="1"/>
          </p:cNvSpPr>
          <p:nvPr/>
        </p:nvSpPr>
        <p:spPr bwMode="auto">
          <a:xfrm>
            <a:off x="0" y="8286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460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46081" name="Picture 1"/>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691680" y="4293096"/>
            <a:ext cx="4248472" cy="980417"/>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251520" y="199"/>
            <a:ext cx="8568952"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smtClean="0">
                <a:ln>
                  <a:noFill/>
                </a:ln>
                <a:solidFill>
                  <a:schemeClr val="tx1"/>
                </a:solidFill>
                <a:effectLst/>
                <a:cs typeface="Times New Roman" pitchFamily="18" charset="0"/>
              </a:rPr>
              <a:t>TEORİLER</a:t>
            </a:r>
            <a:endParaRPr kumimoji="0" lang="tr-TR" sz="24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cs typeface="Times New Roman" pitchFamily="18" charset="0"/>
              </a:rPr>
              <a:t>       Moleküllerin meydana gelişi hakkında iki teori vardır:</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4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tr-TR" sz="2400" b="1" i="1" u="none" strike="noStrike" cap="none" normalizeH="0" baseline="0" dirty="0" smtClean="0">
                <a:ln>
                  <a:noFill/>
                </a:ln>
                <a:solidFill>
                  <a:schemeClr val="tx1"/>
                </a:solidFill>
                <a:effectLst/>
                <a:cs typeface="Times New Roman" pitchFamily="18" charset="0"/>
              </a:rPr>
              <a:t>Molekül </a:t>
            </a:r>
            <a:r>
              <a:rPr kumimoji="0" lang="tr-TR" sz="2400" b="1" i="1" u="none" strike="noStrike" cap="none" normalizeH="0" baseline="0" dirty="0" err="1" smtClean="0">
                <a:ln>
                  <a:noFill/>
                </a:ln>
                <a:solidFill>
                  <a:schemeClr val="tx1"/>
                </a:solidFill>
                <a:effectLst/>
                <a:cs typeface="Times New Roman" pitchFamily="18" charset="0"/>
              </a:rPr>
              <a:t>orbital</a:t>
            </a:r>
            <a:r>
              <a:rPr kumimoji="0" lang="tr-TR" sz="2400" b="1" i="1" u="none" strike="noStrike" cap="none" normalizeH="0" baseline="0" dirty="0" smtClean="0">
                <a:ln>
                  <a:noFill/>
                </a:ln>
                <a:solidFill>
                  <a:schemeClr val="tx1"/>
                </a:solidFill>
                <a:effectLst/>
                <a:cs typeface="Times New Roman" pitchFamily="18" charset="0"/>
              </a:rPr>
              <a:t> teorisi</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tr-TR" sz="24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ea typeface="Calibri" pitchFamily="34" charset="0"/>
                <a:cs typeface="Times New Roman" pitchFamily="18" charset="0"/>
              </a:rPr>
              <a:t>      Bu teoriye göre; 2 atom birbirine yaklaştığında, bu iki atomun çekirdekleri yan yana gelir</a:t>
            </a:r>
            <a:r>
              <a:rPr kumimoji="0" lang="tr-TR" sz="2400" b="0" i="0" u="none" strike="noStrike" cap="none" normalizeH="0" dirty="0" smtClean="0">
                <a:ln>
                  <a:noFill/>
                </a:ln>
                <a:solidFill>
                  <a:schemeClr val="tx1"/>
                </a:solidFill>
                <a:effectLst/>
                <a:ea typeface="Calibri" pitchFamily="34" charset="0"/>
                <a:cs typeface="Times New Roman" pitchFamily="18" charset="0"/>
              </a:rPr>
              <a:t> ve yeni </a:t>
            </a:r>
            <a:r>
              <a:rPr lang="tr-TR" sz="2400" dirty="0" smtClean="0">
                <a:ea typeface="Calibri" pitchFamily="34" charset="0"/>
                <a:cs typeface="Times New Roman" pitchFamily="18" charset="0"/>
              </a:rPr>
              <a:t>ve farklı enerjilere sahip </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molekül </a:t>
            </a:r>
            <a:r>
              <a:rPr kumimoji="0" lang="tr-TR" sz="2400" b="0" i="0" u="none" strike="noStrike" cap="none" normalizeH="0" baseline="0" dirty="0" err="1" smtClean="0">
                <a:ln>
                  <a:noFill/>
                </a:ln>
                <a:solidFill>
                  <a:schemeClr val="tx1"/>
                </a:solidFill>
                <a:effectLst/>
                <a:ea typeface="Calibri" pitchFamily="34" charset="0"/>
                <a:cs typeface="Times New Roman" pitchFamily="18" charset="0"/>
              </a:rPr>
              <a:t>orbitalleri</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 oluşur.</a:t>
            </a:r>
            <a:r>
              <a:rPr kumimoji="0" lang="tr-TR" sz="2400" b="0" i="0" u="none" strike="noStrike" cap="none" normalizeH="0" dirty="0" smtClean="0">
                <a:ln>
                  <a:noFill/>
                </a:ln>
                <a:solidFill>
                  <a:schemeClr val="tx1"/>
                </a:solidFill>
                <a:effectLst/>
                <a:ea typeface="Calibri" pitchFamily="34" charset="0"/>
                <a:cs typeface="Times New Roman" pitchFamily="18" charset="0"/>
              </a:rPr>
              <a:t> </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Her iki atomdaki tüm elektronlar yeni molekül </a:t>
            </a:r>
            <a:r>
              <a:rPr kumimoji="0" lang="tr-TR" sz="2400" b="0" i="0" u="none" strike="noStrike" cap="none" normalizeH="0" baseline="0" dirty="0" err="1" smtClean="0">
                <a:ln>
                  <a:noFill/>
                </a:ln>
                <a:solidFill>
                  <a:schemeClr val="tx1"/>
                </a:solidFill>
                <a:effectLst/>
                <a:ea typeface="Calibri" pitchFamily="34" charset="0"/>
                <a:cs typeface="Times New Roman" pitchFamily="18" charset="0"/>
              </a:rPr>
              <a:t>orbitallerinde</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 yer alır ve  her iki atoma da aynı derecede aittir.</a:t>
            </a:r>
          </a:p>
          <a:p>
            <a:pPr marL="0" marR="0" lvl="0" indent="0" algn="just" defTabSz="914400" rtl="0" eaLnBrk="0" fontAlgn="base" latinLnBrk="0" hangingPunct="0">
              <a:lnSpc>
                <a:spcPct val="100000"/>
              </a:lnSpc>
              <a:spcBef>
                <a:spcPct val="0"/>
              </a:spcBef>
              <a:spcAft>
                <a:spcPct val="0"/>
              </a:spcAft>
              <a:buClrTx/>
              <a:buSzTx/>
              <a:buFontTx/>
              <a:buNone/>
              <a:tabLst/>
            </a:pPr>
            <a:endParaRPr lang="tr-TR" sz="2400" dirty="0" smtClean="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tr-TR" sz="2400" baseline="0" dirty="0" smtClean="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5364" name="Rectangle 4"/>
          <p:cNvSpPr>
            <a:spLocks noChangeArrowheads="1"/>
          </p:cNvSpPr>
          <p:nvPr/>
        </p:nvSpPr>
        <p:spPr bwMode="auto">
          <a:xfrm>
            <a:off x="395536" y="3573016"/>
            <a:ext cx="8352928"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tr-TR" sz="2400" b="1" i="1" u="none" strike="noStrike" cap="none" normalizeH="0" baseline="0" dirty="0" smtClean="0">
                <a:ln>
                  <a:noFill/>
                </a:ln>
                <a:solidFill>
                  <a:schemeClr val="tx1"/>
                </a:solidFill>
                <a:effectLst/>
                <a:cs typeface="Times New Roman" pitchFamily="18" charset="0"/>
              </a:rPr>
              <a:t>Valens bağ teorisi</a:t>
            </a:r>
          </a:p>
          <a:p>
            <a:pPr marL="0" marR="0" lvl="0" indent="0" algn="just" defTabSz="914400" rtl="0" eaLnBrk="1" fontAlgn="base" latinLnBrk="0" hangingPunct="1">
              <a:lnSpc>
                <a:spcPct val="100000"/>
              </a:lnSpc>
              <a:spcBef>
                <a:spcPct val="0"/>
              </a:spcBef>
              <a:spcAft>
                <a:spcPct val="0"/>
              </a:spcAft>
              <a:buClrTx/>
              <a:buSzTx/>
              <a:buFontTx/>
              <a:buChar char="•"/>
              <a:tabLst/>
            </a:pPr>
            <a:endParaRPr kumimoji="0" lang="tr-TR" sz="2400" b="0"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ea typeface="Calibri" pitchFamily="34" charset="0"/>
                <a:cs typeface="Times New Roman" pitchFamily="18" charset="0"/>
              </a:rPr>
              <a:t>      Bu teoriye göre; 2 atom birbirine yaklaştığı zaman, çekirdekler yan yana gelir ve tekli halleriyle karşılaştırıldığında</a:t>
            </a:r>
            <a:r>
              <a:rPr kumimoji="0" lang="tr-TR" sz="2400" b="0" i="0" u="none" strike="noStrike" cap="none" normalizeH="0" dirty="0" smtClean="0">
                <a:ln>
                  <a:noFill/>
                </a:ln>
                <a:solidFill>
                  <a:schemeClr val="tx1"/>
                </a:solidFill>
                <a:effectLst/>
                <a:ea typeface="Calibri" pitchFamily="34" charset="0"/>
                <a:cs typeface="Times New Roman" pitchFamily="18" charset="0"/>
              </a:rPr>
              <a:t> herhangi bir değişiklik olmaz</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 Bunun yanında elektronlar zamanın belli kısmında bir çekirdek üzerinde diğer kısmında ise ikinci çekirdek üzerinde yer alırlar</a:t>
            </a:r>
            <a:r>
              <a:rPr kumimoji="0" lang="tr-TR" sz="2400" b="0" i="0" u="none" strike="noStrike" cap="none" normalizeH="0" dirty="0" smtClean="0">
                <a:ln>
                  <a:noFill/>
                </a:ln>
                <a:solidFill>
                  <a:schemeClr val="tx1"/>
                </a:solidFill>
                <a:effectLst/>
                <a:ea typeface="Calibri" pitchFamily="34" charset="0"/>
                <a:cs typeface="Times New Roman" pitchFamily="18" charset="0"/>
              </a:rPr>
              <a:t> ve </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ortak olarak kullanılırlar </a:t>
            </a:r>
            <a:endParaRPr kumimoji="0" lang="tr-TR" sz="24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ChangeArrowheads="1"/>
          </p:cNvSpPr>
          <p:nvPr/>
        </p:nvSpPr>
        <p:spPr bwMode="auto">
          <a:xfrm>
            <a:off x="323528" y="620688"/>
            <a:ext cx="8820472"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ea typeface="Calibri" pitchFamily="34" charset="0"/>
                <a:cs typeface="Times New Roman" pitchFamily="18" charset="0"/>
              </a:rPr>
              <a:t>Elektronların </a:t>
            </a:r>
            <a:r>
              <a:rPr lang="tr-TR" sz="2400" dirty="0" smtClean="0">
                <a:ea typeface="Calibri" pitchFamily="34" charset="0"/>
                <a:cs typeface="Times New Roman" pitchFamily="18" charset="0"/>
              </a:rPr>
              <a:t>ortaklaşa kullanılmasıyla oluşan bağlara kimyasal bağlar denir. </a:t>
            </a:r>
            <a:endParaRPr kumimoji="0" lang="tr-TR"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50000"/>
              </a:lnSpc>
              <a:spcBef>
                <a:spcPct val="0"/>
              </a:spcBef>
              <a:spcAft>
                <a:spcPct val="0"/>
              </a:spcAft>
              <a:buClrTx/>
              <a:buSzTx/>
              <a:buFont typeface="Courier New" pitchFamily="49" charset="0"/>
              <a:buChar char="o"/>
              <a:tabLst/>
            </a:pPr>
            <a:r>
              <a:rPr kumimoji="0" lang="tr-TR" sz="2400" b="0" i="0" u="none" strike="noStrike" cap="none" normalizeH="0" baseline="0" dirty="0" smtClean="0">
                <a:ln>
                  <a:noFill/>
                </a:ln>
                <a:solidFill>
                  <a:schemeClr val="tx1"/>
                </a:solidFill>
                <a:effectLst/>
                <a:cs typeface="Times New Roman" pitchFamily="18" charset="0"/>
              </a:rPr>
              <a:t>İyon bağı (iyonik bağ)</a:t>
            </a:r>
            <a:endParaRPr kumimoji="0" lang="tr-TR"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50000"/>
              </a:lnSpc>
              <a:spcBef>
                <a:spcPct val="0"/>
              </a:spcBef>
              <a:spcAft>
                <a:spcPct val="0"/>
              </a:spcAft>
              <a:buClrTx/>
              <a:buSzTx/>
              <a:buFont typeface="Courier New" pitchFamily="49" charset="0"/>
              <a:buChar char="o"/>
              <a:tabLst/>
            </a:pPr>
            <a:r>
              <a:rPr kumimoji="0" lang="tr-TR" sz="2400" b="0" i="0" u="none" strike="noStrike" cap="none" normalizeH="0" baseline="0" dirty="0" err="1" smtClean="0">
                <a:ln>
                  <a:noFill/>
                </a:ln>
                <a:solidFill>
                  <a:schemeClr val="tx1"/>
                </a:solidFill>
                <a:effectLst/>
                <a:cs typeface="Times New Roman" pitchFamily="18" charset="0"/>
              </a:rPr>
              <a:t>Kovalent</a:t>
            </a:r>
            <a:r>
              <a:rPr kumimoji="0" lang="tr-TR" sz="2400" b="0" i="0" u="none" strike="noStrike" cap="none" normalizeH="0" baseline="0" dirty="0" smtClean="0">
                <a:ln>
                  <a:noFill/>
                </a:ln>
                <a:solidFill>
                  <a:schemeClr val="tx1"/>
                </a:solidFill>
                <a:effectLst/>
                <a:cs typeface="Times New Roman" pitchFamily="18" charset="0"/>
              </a:rPr>
              <a:t> bağ</a:t>
            </a:r>
            <a:endParaRPr kumimoji="0" lang="tr-TR"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50000"/>
              </a:lnSpc>
              <a:spcBef>
                <a:spcPct val="0"/>
              </a:spcBef>
              <a:spcAft>
                <a:spcPct val="0"/>
              </a:spcAft>
              <a:buClrTx/>
              <a:buSzTx/>
              <a:buFont typeface="Courier New" pitchFamily="49" charset="0"/>
              <a:buChar char="o"/>
              <a:tabLst/>
            </a:pPr>
            <a:r>
              <a:rPr kumimoji="0" lang="tr-TR" sz="2400" b="0" i="0" u="none" strike="noStrike" cap="none" normalizeH="0" baseline="0" dirty="0" smtClean="0">
                <a:ln>
                  <a:noFill/>
                </a:ln>
                <a:solidFill>
                  <a:schemeClr val="tx1"/>
                </a:solidFill>
                <a:effectLst/>
                <a:cs typeface="Times New Roman" pitchFamily="18" charset="0"/>
              </a:rPr>
              <a:t>Metalik bağ</a:t>
            </a:r>
            <a:endParaRPr kumimoji="0" lang="tr-TR"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50000"/>
              </a:lnSpc>
              <a:spcBef>
                <a:spcPct val="0"/>
              </a:spcBef>
              <a:spcAft>
                <a:spcPct val="0"/>
              </a:spcAft>
              <a:buClrTx/>
              <a:buSzTx/>
              <a:buFont typeface="Courier New" pitchFamily="49" charset="0"/>
              <a:buChar char="o"/>
              <a:tabLst/>
            </a:pPr>
            <a:r>
              <a:rPr kumimoji="0" lang="tr-TR" sz="2400" b="0" i="0" u="none" strike="noStrike" cap="none" normalizeH="0" baseline="0" dirty="0" smtClean="0">
                <a:ln>
                  <a:noFill/>
                </a:ln>
                <a:solidFill>
                  <a:schemeClr val="tx1"/>
                </a:solidFill>
                <a:effectLst/>
                <a:cs typeface="Times New Roman" pitchFamily="18" charset="0"/>
              </a:rPr>
              <a:t>-Hidrojen bağları </a:t>
            </a:r>
            <a:endParaRPr kumimoji="0" lang="tr-TR"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50000"/>
              </a:lnSpc>
              <a:spcBef>
                <a:spcPct val="0"/>
              </a:spcBef>
              <a:spcAft>
                <a:spcPct val="0"/>
              </a:spcAft>
              <a:buClrTx/>
              <a:buSzTx/>
              <a:buFont typeface="Courier New" pitchFamily="49" charset="0"/>
              <a:buChar char="o"/>
              <a:tabLst/>
            </a:pPr>
            <a:r>
              <a:rPr kumimoji="0" lang="tr-TR" sz="2400" b="0" i="0" u="none" strike="noStrike" cap="none" normalizeH="0" baseline="0" dirty="0" smtClean="0">
                <a:ln>
                  <a:noFill/>
                </a:ln>
                <a:solidFill>
                  <a:schemeClr val="tx1"/>
                </a:solidFill>
                <a:effectLst/>
                <a:cs typeface="Times New Roman" pitchFamily="18" charset="0"/>
              </a:rPr>
              <a:t>-Van der </a:t>
            </a:r>
            <a:r>
              <a:rPr kumimoji="0" lang="tr-TR" sz="2400" b="0" i="0" u="none" strike="noStrike" cap="none" normalizeH="0" baseline="0" dirty="0" err="1" smtClean="0">
                <a:ln>
                  <a:noFill/>
                </a:ln>
                <a:solidFill>
                  <a:schemeClr val="tx1"/>
                </a:solidFill>
                <a:effectLst/>
                <a:cs typeface="Times New Roman" pitchFamily="18" charset="0"/>
              </a:rPr>
              <a:t>Waals</a:t>
            </a:r>
            <a:r>
              <a:rPr kumimoji="0" lang="tr-TR" sz="2400" b="0" i="0" u="none" strike="noStrike" cap="none" normalizeH="0" baseline="0" dirty="0" smtClean="0">
                <a:ln>
                  <a:noFill/>
                </a:ln>
                <a:solidFill>
                  <a:schemeClr val="tx1"/>
                </a:solidFill>
                <a:effectLst/>
                <a:cs typeface="Times New Roman" pitchFamily="18" charset="0"/>
              </a:rPr>
              <a:t> bağları</a:t>
            </a:r>
          </a:p>
          <a:p>
            <a:pPr marL="0" marR="0" lvl="0" indent="0" algn="l" defTabSz="914400" rtl="0" eaLnBrk="0" fontAlgn="base" latinLnBrk="0" hangingPunct="0">
              <a:lnSpc>
                <a:spcPct val="150000"/>
              </a:lnSpc>
              <a:spcBef>
                <a:spcPct val="0"/>
              </a:spcBef>
              <a:spcAft>
                <a:spcPct val="0"/>
              </a:spcAft>
              <a:buClrTx/>
              <a:buSzTx/>
              <a:tabLst/>
            </a:pPr>
            <a:r>
              <a:rPr lang="tr-TR" sz="2400" dirty="0" smtClean="0">
                <a:cs typeface="Times New Roman" pitchFamily="18" charset="0"/>
              </a:rPr>
              <a:t>Olmak üzere çeşitli kısımlara ayrılırlar.</a:t>
            </a:r>
            <a:endParaRPr kumimoji="0" lang="tr-TR"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ea typeface="Calibri" pitchFamily="34" charset="0"/>
                <a:cs typeface="Times New Roman" pitchFamily="18" charset="0"/>
              </a:rPr>
              <a:t>      </a:t>
            </a:r>
            <a:endParaRPr kumimoji="0" lang="tr-TR"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p:cNvSpPr>
            <a:spLocks noChangeArrowheads="1"/>
          </p:cNvSpPr>
          <p:nvPr/>
        </p:nvSpPr>
        <p:spPr bwMode="auto">
          <a:xfrm>
            <a:off x="251520" y="0"/>
            <a:ext cx="8496944" cy="22159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smtClean="0">
                <a:ln>
                  <a:noFill/>
                </a:ln>
                <a:solidFill>
                  <a:schemeClr val="tx1"/>
                </a:solidFill>
                <a:effectLst/>
                <a:ea typeface="Calibri" pitchFamily="34" charset="0"/>
                <a:cs typeface="Times New Roman" pitchFamily="18" charset="0"/>
              </a:rPr>
              <a:t>LEWIS SİMGELERİ</a:t>
            </a:r>
            <a:endParaRPr kumimoji="0" lang="tr-TR" sz="24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cs typeface="Times New Roman" pitchFamily="18" charset="0"/>
              </a:rPr>
              <a:t>      </a:t>
            </a:r>
            <a:r>
              <a:rPr kumimoji="0" lang="tr-TR" sz="2400" b="0" i="0" u="none" strike="noStrike" cap="none" normalizeH="0" baseline="0" dirty="0" err="1" smtClean="0">
                <a:ln>
                  <a:noFill/>
                </a:ln>
                <a:solidFill>
                  <a:schemeClr val="tx1"/>
                </a:solidFill>
                <a:effectLst/>
                <a:cs typeface="Times New Roman" pitchFamily="18" charset="0"/>
              </a:rPr>
              <a:t>Lewis</a:t>
            </a:r>
            <a:r>
              <a:rPr kumimoji="0" lang="tr-TR" sz="2400" b="0" i="0" u="none" strike="noStrike" cap="none" normalizeH="0" baseline="0" dirty="0" smtClean="0">
                <a:ln>
                  <a:noFill/>
                </a:ln>
                <a:solidFill>
                  <a:schemeClr val="tx1"/>
                </a:solidFill>
                <a:effectLst/>
                <a:cs typeface="Times New Roman" pitchFamily="18" charset="0"/>
              </a:rPr>
              <a:t> simgeleri</a:t>
            </a:r>
            <a:r>
              <a:rPr kumimoji="0" lang="tr-TR" sz="2400" b="0" i="0" u="none" strike="noStrike" cap="none" normalizeH="0" dirty="0" smtClean="0">
                <a:ln>
                  <a:noFill/>
                </a:ln>
                <a:solidFill>
                  <a:schemeClr val="tx1"/>
                </a:solidFill>
                <a:effectLst/>
                <a:cs typeface="Times New Roman" pitchFamily="18" charset="0"/>
              </a:rPr>
              <a:t> atomun en dış yörüngede yer alan elektronların atomların üzerinde gösterilmesi şeklinde hazırlanır.  Bu gösterimde, elektronlar noktalar halinde  belirtilirken elektron çiftleri bir çizgi şeklind</a:t>
            </a:r>
            <a:r>
              <a:rPr lang="tr-TR" sz="2400" dirty="0" smtClean="0">
                <a:cs typeface="Times New Roman" pitchFamily="18" charset="0"/>
              </a:rPr>
              <a:t>e gösterilir. </a:t>
            </a:r>
            <a:endParaRPr kumimoji="0" lang="tr-TR"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414" name="Rectangle 6"/>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7415" name="Rectangle 7"/>
          <p:cNvSpPr>
            <a:spLocks noChangeArrowheads="1"/>
          </p:cNvSpPr>
          <p:nvPr/>
        </p:nvSpPr>
        <p:spPr bwMode="auto">
          <a:xfrm>
            <a:off x="611560" y="2204864"/>
            <a:ext cx="792088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1" u="none" strike="noStrike" cap="none" normalizeH="0" baseline="0" dirty="0" smtClean="0">
                <a:ln>
                  <a:noFill/>
                </a:ln>
                <a:solidFill>
                  <a:schemeClr val="tx1"/>
                </a:solidFill>
                <a:effectLst/>
                <a:ea typeface="Calibri" pitchFamily="34" charset="0"/>
                <a:cs typeface="Times New Roman" pitchFamily="18" charset="0"/>
              </a:rPr>
              <a:t>Örneğin:</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           </a:t>
            </a:r>
            <a:r>
              <a:rPr kumimoji="0" lang="tr-TR" sz="2400" b="0" i="0" u="none" strike="noStrike" cap="none" normalizeH="0" baseline="0" dirty="0" err="1" smtClean="0">
                <a:ln>
                  <a:noFill/>
                </a:ln>
                <a:solidFill>
                  <a:schemeClr val="tx1"/>
                </a:solidFill>
                <a:effectLst/>
                <a:ea typeface="Calibri" pitchFamily="34" charset="0"/>
                <a:cs typeface="Times New Roman" pitchFamily="18" charset="0"/>
              </a:rPr>
              <a:t>Na</a:t>
            </a:r>
            <a:r>
              <a:rPr kumimoji="0" lang="tr-TR" sz="2400" b="1" i="0" u="none" strike="noStrike" cap="none" normalizeH="0" baseline="0" dirty="0" smtClean="0">
                <a:ln>
                  <a:noFill/>
                </a:ln>
                <a:solidFill>
                  <a:schemeClr val="tx1"/>
                </a:solidFill>
                <a:effectLst/>
                <a:ea typeface="Calibri" pitchFamily="34" charset="0"/>
                <a:cs typeface="Times New Roman" pitchFamily="18" charset="0"/>
              </a:rPr>
              <a:t>·</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 </a:t>
            </a:r>
            <a:endParaRPr kumimoji="0" lang="tr-TR" sz="2400" b="0" i="0" u="none" strike="noStrike" cap="none" normalizeH="0" baseline="0" dirty="0" smtClean="0">
              <a:ln>
                <a:noFill/>
              </a:ln>
              <a:solidFill>
                <a:schemeClr val="tx1"/>
              </a:solidFill>
              <a:effectLst/>
              <a:cs typeface="Arial" pitchFamily="34" charset="0"/>
            </a:endParaRPr>
          </a:p>
        </p:txBody>
      </p:sp>
      <p:sp>
        <p:nvSpPr>
          <p:cNvPr id="17416" name="Rectangle 8"/>
          <p:cNvSpPr>
            <a:spLocks noChangeArrowheads="1"/>
          </p:cNvSpPr>
          <p:nvPr/>
        </p:nvSpPr>
        <p:spPr bwMode="auto">
          <a:xfrm>
            <a:off x="251520" y="2020198"/>
            <a:ext cx="8676456"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2400" b="1" i="0" u="none" strike="noStrike" cap="none" normalizeH="0" baseline="0" dirty="0" smtClean="0">
              <a:ln>
                <a:noFill/>
              </a:ln>
              <a:solidFill>
                <a:schemeClr val="tx1"/>
              </a:solidFill>
              <a:effectLs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smtClean="0">
                <a:ln>
                  <a:noFill/>
                </a:ln>
                <a:solidFill>
                  <a:schemeClr val="tx1"/>
                </a:solidFill>
                <a:effectLst/>
                <a:cs typeface="Times New Roman" pitchFamily="18" charset="0"/>
              </a:rPr>
              <a:t>İYON BAĞI (İYONİK BAĞ)</a:t>
            </a:r>
            <a:endParaRPr kumimoji="0" lang="tr-TR" sz="2400" b="0" i="0" u="none" strike="noStrike" cap="none" normalizeH="0" baseline="0" dirty="0" smtClean="0">
              <a:ln>
                <a:noFill/>
              </a:ln>
              <a:solidFill>
                <a:schemeClr val="tx1"/>
              </a:solidFill>
              <a:effectLst/>
              <a:cs typeface="Arial" pitchFamily="34" charset="0"/>
            </a:endParaRPr>
          </a:p>
          <a:p>
            <a:pPr algn="just" eaLnBrk="0" fontAlgn="base" hangingPunct="0">
              <a:spcBef>
                <a:spcPct val="0"/>
              </a:spcBef>
              <a:spcAft>
                <a:spcPct val="0"/>
              </a:spcAft>
            </a:pPr>
            <a:r>
              <a:rPr kumimoji="0" lang="tr-TR" sz="2400" b="0" i="0" u="none" strike="noStrike" cap="none" normalizeH="0" baseline="0" dirty="0" smtClean="0">
                <a:ln>
                  <a:noFill/>
                </a:ln>
                <a:solidFill>
                  <a:schemeClr val="tx1"/>
                </a:solidFill>
                <a:effectLst/>
                <a:cs typeface="Times New Roman" pitchFamily="18" charset="0"/>
              </a:rPr>
              <a:t>      </a:t>
            </a:r>
            <a:r>
              <a:rPr lang="tr-TR" sz="2400" dirty="0" err="1" smtClean="0">
                <a:cs typeface="Times New Roman" pitchFamily="18" charset="0"/>
              </a:rPr>
              <a:t>Elektronegativileri</a:t>
            </a:r>
            <a:r>
              <a:rPr lang="tr-TR" sz="2400" dirty="0" smtClean="0">
                <a:cs typeface="Times New Roman" pitchFamily="18" charset="0"/>
              </a:rPr>
              <a:t> yani elektron ilgileri birbirinden oldukça farklı iki atom arasında oluşan bağlara iyonik bağ denir. Örneğin, </a:t>
            </a:r>
            <a:r>
              <a:rPr lang="tr-TR" sz="2400" dirty="0" err="1" smtClean="0">
                <a:cs typeface="Times New Roman" pitchFamily="18" charset="0"/>
              </a:rPr>
              <a:t>CsCl</a:t>
            </a:r>
            <a:r>
              <a:rPr lang="tr-TR" sz="2400" dirty="0" smtClean="0">
                <a:cs typeface="Times New Roman" pitchFamily="18" charset="0"/>
              </a:rPr>
              <a:t> molekülündeki bağlanma iyonik bağlanmaya örnektir. </a:t>
            </a:r>
            <a:r>
              <a:rPr lang="tr-TR" sz="2400" dirty="0" smtClean="0"/>
              <a:t>Periyodik sistemin sağındaki elementler ile solundaki elementler (asal gazlar hariç) arasında genellikle iyon bağı meydana gelir. Çünkü kolaylıkla elektron alıp vererek asal gaz yapısına ulaşırlar. 2. Grup ile 6. Grup elementleri de iyonik bağ ile molekül meydana getirirler. 2. Grubun alt sıralarındaki elementler  üsttekilere göre daha kolay iyon bağı meydana getirirler. Periyodik sistemde sağ taraftaki elementler ile asal gazlar hariç olmak üzere sol taraftaki elementler iyonik bağ meydana getirirler. Tuzlar iyonik yapıdaki bileşiklerdir. </a:t>
            </a:r>
          </a:p>
          <a:p>
            <a:pPr marL="0" marR="0" lvl="0" indent="0" algn="just" defTabSz="914400" rtl="0" eaLnBrk="0" fontAlgn="base" latinLnBrk="0" hangingPunct="0">
              <a:lnSpc>
                <a:spcPct val="100000"/>
              </a:lnSpc>
              <a:spcBef>
                <a:spcPct val="0"/>
              </a:spcBef>
              <a:spcAft>
                <a:spcPct val="0"/>
              </a:spcAft>
              <a:buClrTx/>
              <a:buSzTx/>
              <a:buFontTx/>
              <a:buNone/>
              <a:tabLst/>
            </a:pPr>
            <a:endParaRPr lang="tr-TR" sz="2400" dirty="0" smtClean="0"/>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4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cs typeface="Times New Roman" pitchFamily="18" charset="0"/>
              </a:rPr>
              <a:t>      </a:t>
            </a:r>
            <a:endParaRPr kumimoji="0" lang="tr-TR" sz="24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467544" y="188640"/>
            <a:ext cx="828092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smtClean="0">
                <a:ln>
                  <a:noFill/>
                </a:ln>
                <a:solidFill>
                  <a:schemeClr val="tx1"/>
                </a:solidFill>
                <a:effectLst/>
                <a:ea typeface="Calibri" pitchFamily="34" charset="0"/>
                <a:cs typeface="Times New Roman" pitchFamily="18" charset="0"/>
              </a:rPr>
              <a:t>KOVALENT BAĞ</a:t>
            </a:r>
            <a:endParaRPr kumimoji="0" lang="tr-TR" sz="24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ea typeface="Calibri" pitchFamily="34" charset="0"/>
                <a:cs typeface="Times New Roman" pitchFamily="18" charset="0"/>
              </a:rPr>
              <a:t>      </a:t>
            </a:r>
            <a:endParaRPr lang="tr-TR" sz="2400" baseline="0" dirty="0" smtClean="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tr-TR" sz="2400" dirty="0" smtClean="0">
                <a:ea typeface="Calibri" pitchFamily="34" charset="0"/>
                <a:cs typeface="Times New Roman" pitchFamily="18" charset="0"/>
              </a:rPr>
              <a:t>Atomlar arasında bir elektron aktarımının olmadığı ve elektronların ortaklaşa kullanıldığı bağ çeşidine </a:t>
            </a:r>
            <a:r>
              <a:rPr lang="tr-TR" sz="2400" dirty="0" err="1" smtClean="0">
                <a:ea typeface="Calibri" pitchFamily="34" charset="0"/>
                <a:cs typeface="Times New Roman" pitchFamily="18" charset="0"/>
              </a:rPr>
              <a:t>kovalent</a:t>
            </a:r>
            <a:r>
              <a:rPr lang="tr-TR" sz="2400" dirty="0" smtClean="0">
                <a:ea typeface="Calibri" pitchFamily="34" charset="0"/>
                <a:cs typeface="Times New Roman" pitchFamily="18" charset="0"/>
              </a:rPr>
              <a:t> bağ denir. </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H</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2</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 F</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2</a:t>
            </a:r>
            <a:r>
              <a:rPr lang="tr-TR" sz="2400" dirty="0" smtClean="0">
                <a:ea typeface="Calibri" pitchFamily="34" charset="0"/>
                <a:cs typeface="Times New Roman" pitchFamily="18" charset="0"/>
              </a:rPr>
              <a:t>,</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 H</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2</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O</a:t>
            </a:r>
            <a:r>
              <a:rPr kumimoji="0" lang="tr-TR" sz="2400" b="0" i="0" u="none" strike="noStrike" cap="none" normalizeH="0" dirty="0" smtClean="0">
                <a:ln>
                  <a:noFill/>
                </a:ln>
                <a:solidFill>
                  <a:schemeClr val="tx1"/>
                </a:solidFill>
                <a:effectLst/>
                <a:ea typeface="Calibri" pitchFamily="34" charset="0"/>
                <a:cs typeface="Times New Roman" pitchFamily="18" charset="0"/>
              </a:rPr>
              <a:t> ve </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CO</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2</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   moleküllerindeki</a:t>
            </a:r>
            <a:r>
              <a:rPr kumimoji="0" lang="tr-TR" sz="2400" b="0" i="0" u="none" strike="noStrike" cap="none" normalizeH="0" dirty="0" smtClean="0">
                <a:ln>
                  <a:noFill/>
                </a:ln>
                <a:solidFill>
                  <a:schemeClr val="tx1"/>
                </a:solidFill>
                <a:effectLst/>
                <a:ea typeface="Calibri" pitchFamily="34" charset="0"/>
                <a:cs typeface="Times New Roman" pitchFamily="18" charset="0"/>
              </a:rPr>
              <a:t> bağlar </a:t>
            </a:r>
            <a:r>
              <a:rPr kumimoji="0" lang="tr-TR" sz="2400" b="0" i="0" u="none" strike="noStrike" cap="none" normalizeH="0" dirty="0" err="1" smtClean="0">
                <a:ln>
                  <a:noFill/>
                </a:ln>
                <a:solidFill>
                  <a:schemeClr val="tx1"/>
                </a:solidFill>
                <a:effectLst/>
                <a:ea typeface="Calibri" pitchFamily="34" charset="0"/>
                <a:cs typeface="Times New Roman" pitchFamily="18" charset="0"/>
              </a:rPr>
              <a:t>kovalent</a:t>
            </a:r>
            <a:r>
              <a:rPr kumimoji="0" lang="tr-TR" sz="2400" b="0" i="0" u="none" strike="noStrike" cap="none" normalizeH="0" dirty="0" smtClean="0">
                <a:ln>
                  <a:noFill/>
                </a:ln>
                <a:solidFill>
                  <a:schemeClr val="tx1"/>
                </a:solidFill>
                <a:effectLst/>
                <a:ea typeface="Calibri" pitchFamily="34" charset="0"/>
                <a:cs typeface="Times New Roman" pitchFamily="18" charset="0"/>
              </a:rPr>
              <a:t> bağlara örnektir.</a:t>
            </a:r>
            <a:endParaRPr kumimoji="0" lang="tr-TR" sz="2400" b="0" i="0" u="none" strike="noStrike" cap="none" normalizeH="0" baseline="0" dirty="0" smtClean="0">
              <a:ln>
                <a:noFill/>
              </a:ln>
              <a:solidFill>
                <a:schemeClr val="tx1"/>
              </a:solidFill>
              <a:effectLst/>
              <a:cs typeface="Arial" pitchFamily="34" charset="0"/>
            </a:endParaRPr>
          </a:p>
        </p:txBody>
      </p:sp>
      <p:sp>
        <p:nvSpPr>
          <p:cNvPr id="20483" name="Rectangle 3"/>
          <p:cNvSpPr>
            <a:spLocks noChangeArrowheads="1"/>
          </p:cNvSpPr>
          <p:nvPr/>
        </p:nvSpPr>
        <p:spPr bwMode="auto">
          <a:xfrm>
            <a:off x="539552" y="2492896"/>
            <a:ext cx="828092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ea typeface="Calibri" pitchFamily="34" charset="0"/>
                <a:cs typeface="Times New Roman" pitchFamily="18" charset="0"/>
              </a:rPr>
              <a:t>H</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2</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 de; </a:t>
            </a:r>
            <a:endParaRPr kumimoji="0" lang="tr-TR" sz="24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ea typeface="Calibri" pitchFamily="34" charset="0"/>
                <a:cs typeface="Times New Roman" pitchFamily="18" charset="0"/>
              </a:rPr>
              <a:t>[</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1</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H] = 1s</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1   </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ve  [</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1</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H] = 1s</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1</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   1s </a:t>
            </a:r>
            <a:r>
              <a:rPr kumimoji="0" lang="tr-TR" sz="2400" b="0" i="0" u="none" strike="noStrike" cap="none" normalizeH="0" baseline="0" dirty="0" err="1" smtClean="0">
                <a:ln>
                  <a:noFill/>
                </a:ln>
                <a:solidFill>
                  <a:schemeClr val="tx1"/>
                </a:solidFill>
                <a:effectLst/>
                <a:ea typeface="Calibri" pitchFamily="34" charset="0"/>
                <a:cs typeface="Times New Roman" pitchFamily="18" charset="0"/>
              </a:rPr>
              <a:t>orbitalinde</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 bulunan tek elektronlar</a:t>
            </a:r>
            <a:r>
              <a:rPr kumimoji="0" lang="tr-TR" sz="2400" b="0" i="0" u="none" strike="noStrike" cap="none" normalizeH="0" dirty="0" smtClean="0">
                <a:ln>
                  <a:noFill/>
                </a:ln>
                <a:solidFill>
                  <a:schemeClr val="tx1"/>
                </a:solidFill>
                <a:effectLst/>
                <a:ea typeface="Calibri" pitchFamily="34" charset="0"/>
                <a:cs typeface="Times New Roman" pitchFamily="18" charset="0"/>
              </a:rPr>
              <a:t> ortaklaşa olarak kullanılabilirler. </a:t>
            </a:r>
            <a:endParaRPr kumimoji="0" lang="tr-TR" sz="2400" b="0" i="0" u="none" strike="noStrike" cap="none" normalizeH="0" baseline="0" dirty="0" smtClean="0">
              <a:ln>
                <a:noFill/>
              </a:ln>
              <a:solidFill>
                <a:schemeClr val="tx1"/>
              </a:solidFill>
              <a:effectLst/>
              <a:cs typeface="Arial" pitchFamily="34" charset="0"/>
            </a:endParaRPr>
          </a:p>
        </p:txBody>
      </p:sp>
      <p:sp>
        <p:nvSpPr>
          <p:cNvPr id="20486" name="Rectangle 6"/>
          <p:cNvSpPr>
            <a:spLocks noChangeArrowheads="1"/>
          </p:cNvSpPr>
          <p:nvPr/>
        </p:nvSpPr>
        <p:spPr bwMode="auto">
          <a:xfrm>
            <a:off x="539552" y="3933056"/>
            <a:ext cx="8136904" cy="22159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ea typeface="Calibri" pitchFamily="34" charset="0"/>
                <a:cs typeface="Times New Roman" pitchFamily="18" charset="0"/>
              </a:rPr>
              <a:t>F</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2</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 de,</a:t>
            </a:r>
            <a:endParaRPr kumimoji="0" lang="tr-TR"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ea typeface="Calibri" pitchFamily="34" charset="0"/>
                <a:cs typeface="Times New Roman" pitchFamily="18" charset="0"/>
              </a:rPr>
              <a:t>[</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9</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F] = 1s</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2 </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 2s</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2</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 2p</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x</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2  </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2p</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y</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2  </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2p</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z</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1</a:t>
            </a:r>
            <a:endParaRPr kumimoji="0" lang="tr-TR"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ea typeface="Calibri" pitchFamily="34" charset="0"/>
                <a:cs typeface="Times New Roman" pitchFamily="18" charset="0"/>
              </a:rPr>
              <a:t>[</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9</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F] = 1s</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2 </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 2s</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2</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 2p</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x</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2  </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2p</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y</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2  </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2p</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z</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1</a:t>
            </a:r>
            <a:endParaRPr kumimoji="0" lang="tr-TR" sz="2400" b="0" i="0" u="none" strike="noStrike" cap="none" normalizeH="0" baseline="0" dirty="0" smtClean="0">
              <a:ln>
                <a:noFill/>
              </a:ln>
              <a:solidFill>
                <a:schemeClr val="tx1"/>
              </a:solidFill>
              <a:effectLst/>
              <a:cs typeface="Arial" pitchFamily="34" charset="0"/>
            </a:endParaRPr>
          </a:p>
          <a:p>
            <a:pPr lvl="0" eaLnBrk="0" fontAlgn="base" hangingPunct="0">
              <a:spcBef>
                <a:spcPct val="0"/>
              </a:spcBef>
              <a:spcAft>
                <a:spcPct val="0"/>
              </a:spcAft>
            </a:pPr>
            <a:r>
              <a:rPr kumimoji="0" lang="tr-TR" sz="2400" b="0" i="0" u="none" strike="noStrike" cap="none" normalizeH="0" baseline="0" dirty="0" smtClean="0">
                <a:ln>
                  <a:noFill/>
                </a:ln>
                <a:solidFill>
                  <a:schemeClr val="tx1"/>
                </a:solidFill>
                <a:effectLst/>
                <a:ea typeface="Calibri" pitchFamily="34" charset="0"/>
                <a:cs typeface="Times New Roman" pitchFamily="18" charset="0"/>
              </a:rPr>
              <a:t>   </a:t>
            </a:r>
            <a:r>
              <a:rPr lang="tr-TR" sz="2400" dirty="0" err="1" smtClean="0">
                <a:ea typeface="Calibri" pitchFamily="34" charset="0"/>
                <a:cs typeface="Times New Roman" pitchFamily="18" charset="0"/>
              </a:rPr>
              <a:t>p</a:t>
            </a:r>
            <a:r>
              <a:rPr lang="tr-TR" sz="2400" baseline="-30000" dirty="0" err="1" smtClean="0">
                <a:ea typeface="Calibri" pitchFamily="34" charset="0"/>
                <a:cs typeface="Times New Roman" pitchFamily="18" charset="0"/>
              </a:rPr>
              <a:t>z</a:t>
            </a:r>
            <a:r>
              <a:rPr lang="tr-TR" sz="2400" baseline="-30000" dirty="0" smtClean="0">
                <a:ea typeface="Calibri" pitchFamily="34" charset="0"/>
                <a:cs typeface="Times New Roman" pitchFamily="18" charset="0"/>
              </a:rPr>
              <a:t>  </a:t>
            </a:r>
            <a:r>
              <a:rPr kumimoji="0" lang="tr-TR" sz="2400" b="0" i="0" u="none" strike="noStrike" cap="none" normalizeH="0" baseline="0" dirty="0" err="1" smtClean="0">
                <a:ln>
                  <a:noFill/>
                </a:ln>
                <a:solidFill>
                  <a:schemeClr val="tx1"/>
                </a:solidFill>
                <a:effectLst/>
                <a:ea typeface="Calibri" pitchFamily="34" charset="0"/>
                <a:cs typeface="Times New Roman" pitchFamily="18" charset="0"/>
              </a:rPr>
              <a:t>orbitalindeki</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 birer</a:t>
            </a:r>
            <a:r>
              <a:rPr kumimoji="0" lang="tr-TR" sz="2400" b="0" i="0" u="none" strike="noStrike" cap="none" normalizeH="0" dirty="0" smtClean="0">
                <a:ln>
                  <a:noFill/>
                </a:ln>
                <a:solidFill>
                  <a:schemeClr val="tx1"/>
                </a:solidFill>
                <a:effectLst/>
                <a:ea typeface="Calibri" pitchFamily="34" charset="0"/>
                <a:cs typeface="Times New Roman" pitchFamily="18" charset="0"/>
              </a:rPr>
              <a:t> elektronlar ortaklaşa kullanılarak </a:t>
            </a:r>
            <a:r>
              <a:rPr kumimoji="0" lang="tr-TR" sz="2400" b="0" i="0" u="none" strike="noStrike" cap="none" normalizeH="0" dirty="0" err="1" smtClean="0">
                <a:ln>
                  <a:noFill/>
                </a:ln>
                <a:solidFill>
                  <a:schemeClr val="tx1"/>
                </a:solidFill>
                <a:effectLst/>
                <a:ea typeface="Calibri" pitchFamily="34" charset="0"/>
                <a:cs typeface="Times New Roman" pitchFamily="18" charset="0"/>
              </a:rPr>
              <a:t>kovalent</a:t>
            </a:r>
            <a:r>
              <a:rPr kumimoji="0" lang="tr-TR" sz="2400" b="0" i="0" u="none" strike="noStrike" cap="none" normalizeH="0" dirty="0" smtClean="0">
                <a:ln>
                  <a:noFill/>
                </a:ln>
                <a:solidFill>
                  <a:schemeClr val="tx1"/>
                </a:solidFill>
                <a:effectLst/>
                <a:ea typeface="Calibri" pitchFamily="34" charset="0"/>
                <a:cs typeface="Times New Roman" pitchFamily="18" charset="0"/>
              </a:rPr>
              <a:t> bağ meydana gelir.</a:t>
            </a:r>
            <a:endParaRPr kumimoji="0" lang="tr-TR"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5"/>
          <p:cNvSpPr>
            <a:spLocks noChangeArrowheads="1"/>
          </p:cNvSpPr>
          <p:nvPr/>
        </p:nvSpPr>
        <p:spPr bwMode="auto">
          <a:xfrm>
            <a:off x="395536" y="332656"/>
            <a:ext cx="81724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ea typeface="Calibri" pitchFamily="34" charset="0"/>
                <a:cs typeface="Times New Roman" pitchFamily="18" charset="0"/>
              </a:rPr>
              <a:t>HF de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ea typeface="Calibri" pitchFamily="34" charset="0"/>
                <a:cs typeface="Times New Roman" pitchFamily="18" charset="0"/>
              </a:rPr>
              <a:t>[</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1</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H] = 1s</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1</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                </a:t>
            </a:r>
            <a:endParaRPr kumimoji="0" lang="tr-TR"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ea typeface="Calibri" pitchFamily="34" charset="0"/>
                <a:cs typeface="Times New Roman" pitchFamily="18" charset="0"/>
              </a:rPr>
              <a:t>[</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9</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F]  = 1s</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2 </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 2s</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2</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 2p</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x</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2 </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2p</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y</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2 </a:t>
            </a:r>
            <a:r>
              <a:rPr kumimoji="0" lang="tr-TR" sz="2400" b="0" i="0" u="none" strike="noStrike" cap="none" normalizeH="0" baseline="0" dirty="0" smtClean="0">
                <a:ln>
                  <a:noFill/>
                </a:ln>
                <a:solidFill>
                  <a:schemeClr val="tx1"/>
                </a:solidFill>
                <a:effectLst/>
                <a:ea typeface="Calibri" pitchFamily="34" charset="0"/>
                <a:cs typeface="Times New Roman" pitchFamily="18" charset="0"/>
              </a:rPr>
              <a:t>2p</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z</a:t>
            </a:r>
            <a:r>
              <a:rPr kumimoji="0" lang="tr-TR" sz="2400" b="0" i="0" u="none" strike="noStrike" cap="none" normalizeH="0" baseline="30000" dirty="0" smtClean="0">
                <a:ln>
                  <a:noFill/>
                </a:ln>
                <a:solidFill>
                  <a:schemeClr val="tx1"/>
                </a:solidFill>
                <a:effectLst/>
                <a:ea typeface="Calibri" pitchFamily="34" charset="0"/>
                <a:cs typeface="Times New Roman" pitchFamily="18" charset="0"/>
              </a:rPr>
              <a:t>1</a:t>
            </a:r>
          </a:p>
          <a:p>
            <a:pPr marL="0" marR="0" lvl="0" indent="0" algn="l" defTabSz="914400" rtl="0" eaLnBrk="0" fontAlgn="base" latinLnBrk="0" hangingPunct="0">
              <a:lnSpc>
                <a:spcPct val="100000"/>
              </a:lnSpc>
              <a:spcBef>
                <a:spcPct val="0"/>
              </a:spcBef>
              <a:spcAft>
                <a:spcPct val="0"/>
              </a:spcAft>
              <a:buClrTx/>
              <a:buSzTx/>
              <a:buFontTx/>
              <a:buNone/>
              <a:tabLst/>
            </a:pPr>
            <a:endParaRPr lang="tr-TR" sz="2400" baseline="30000" dirty="0" smtClean="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2400" b="0" i="0" u="none" strike="noStrike" cap="none" normalizeH="0" baseline="30000" dirty="0" smtClean="0">
              <a:ln>
                <a:noFill/>
              </a:ln>
              <a:solidFill>
                <a:schemeClr val="tx1"/>
              </a:solidFill>
              <a:effectLst/>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tr-TR" sz="2400" baseline="30000" dirty="0" smtClean="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2400" b="0" i="0" u="none" strike="noStrike" cap="none" normalizeH="0" baseline="0" dirty="0" smtClean="0">
              <a:ln>
                <a:noFill/>
              </a:ln>
              <a:solidFill>
                <a:schemeClr val="tx1"/>
              </a:solidFill>
              <a:effectLst/>
              <a:cs typeface="Arial" pitchFamily="34" charset="0"/>
            </a:endParaRPr>
          </a:p>
        </p:txBody>
      </p:sp>
      <p:sp>
        <p:nvSpPr>
          <p:cNvPr id="21516" name="AutoShape 12" descr="data:image/jpeg;base64,/9j/4AAQSkZJRgABAQAAAQABAAD/2wCEAAkGBxAQDxIPDhINDw0MDQ8MDQ0NEBAMDg0NFBEWFhQRExcYHCgkGBolGxQULTEhJik3Li4wFyA2ODMuNygtLjcBCgoKDg0OGxAQGzQmHCQwLjc3LiwsLywuKzQ3Ny4sNCwsNy00MCwrNC8sNS0wLCwtLywsNjc0LCwsLiwsLC0sLP/AABEIAJMBVwMBEQACEQEDEQH/xAAbAAEAAgMBAQAAAAAAAAAAAAAABAUCAwYBB//EAD4QAAEEAQIEBQIBBwsFAAAAAAEAAgMEEQUhEhMxYQYUIkFRcYGRMjRCocHR8AcjMzVSc3WSsbKzFSRiguH/xAAbAQEAAgMBAQAAAAAAAAAAAAAAAwQBAgUGB//EADIRAQABAwEEBwcEAwAAAAAAAAABAgMRBAUhMVESE0FxscHwBkJhgZGh0TJS4fEiIzP/2gAMAwEAAhEDEQA/APuKAgICAgIPC4IPOYPlADwgyQEBAQEBAQEBAQEBAQEHmUDKD1AQEBAQEBAQEHmUDKD1AQEBAQEBAQEBAQapJgEESW4givu90GvzvdBk273QSIriCZFZBQbwUHqAgICAgICAgxc8BBoktAIIz7qDS673Qeed7oM23UG+O4gkssAoNoKD1AQanzAII8lxBHfdQazdQei73QbWXUEiO3lBIZICgzQEBAQEBAQRLFjCCrs20FbNcQRJLiDV51BU69fmYYJIppI2+cpwPha2EslZJYYx/EXNLvyXHoQgmal4m5MjIGCJ00sb5v5+cVIWRtc1uXPLXHJLtgGnoemEF1oGuNswiVm3rkjc3IfwyRvLHgOGzhlpwR1GCg6GtZQT2uyg9QEBAQEBBomnAQV1i2gr5riCHJcQaHXUGPnUGbLqCTFcQToLaCxr2kE0TDCCNYtIK2e2ggy3EEV91BqN1B6LqDdHdQS4biCwgtoLGCzlBJBQeoCAgII9mXAQUtuwgprVpBVWLaCDJcQafO90EPUmvn4A2VsbY5Yp8GPmEyRyB7d+IbZaMhBIlrPe+OZskbbEcToHOfDzYZWOLXHMfECCC3Yh22T1QdDpUrmMa17mueM8TmMELSSSdm5OB9/ZBfVLKC6qToJ6AgICAgj2JsIKi1ZQVVm0grJ7aCBLcQRnXUGPnUG1l1BLhuILCvbQWcFvCCR5/ug1TXMoK2xaQV01tBCkuINJuoPW3e6CRFcQToLaCyr2kFrVsoLetOgmICAgxecBBUXZkFDdnQUVywgprNpBWzXEEc3e6xmBtiuLIsK1pBb1LKC8pzoL6lMgvK78hBtQEBBhK7AQVFuZBS250FNasIKmzaQVk9tBDfdQYC73WMwN0VxZE+vbQWlaygnttoM/NoMXW0EOzZQVdi0gr5biCObvdYyPWXe6yJUNxBZVrSC2q2EFxUnQXVSZBc135CDcgINFp2AgoL0iDnr0qDn7syCgu2cZJOANyT7BZppmqYppjMyObOoPmk4YyWxg9f0nfuC9zofZ+zp7cXNTHSr5e7H5+e7lHarVXZmcQ63RNH4sZGfrut9RepojFMYhiIyvLPhYFuQC12NnN2/H5XCv27F7jGJ5x63pYmYc25j4ZDG/qOh9nD2IXEvWarVXRq/tJE5W1KZRMr+jKg6GjIg6Gi9BOQEBBEuPQUVyRBR3JUFHcmQUludBR6jqAjaXH6Ae5Pwrug0N3W3otW/nPZEc/wAQ1qqimMyg6Y6Sd2XEhpOzW7AD9q9vRsvSaKnFNOav3Tvn+PkrdOqp3Ok6CHAbZ+2Vz9TqKeExubxBq/hksbxxbOG/B+i76fBXDv6S3djpWt08uyfx4JIqmOKhrWPY9RsQdiCuPwSLerOgmsnQQdbtWw1nkmxPeZWiUSnhAi9z1H7/AICCwfOgiWJ9kFRasIOdv6oS/lxn1Zw53Xh7DuvV7I2BF23Go1P6Z4U8M/GfhyiO9Bcu4nELzQ9NL8F2XE+5OV17s2rEdG3TER8IwjjM8XWt8MNczdvt1Gx/FcPUVWbs4rpjz+qWMw5vVKL6z8HJY4+l3f4PdcPU6abM5jfTPrEpInLOpYVVsuqcyC8pyoL2nIgvaUiCwQEES6UHO3yg5y+7qg5y+5Bx/iWchnCP03YP06/uXpPZjTRd1c3Kvcj7zu8Mob04pwrtAI4/uvb6r9KtS+q+EbLHsY8fkva17c7ekjIXkNTV1lMVU8J3rEbnTU9bE3OhkhbBJWEJ2lE3G2RpIzhowRjpv9VxLdNc3N6SeDh/FfCXBw6tdj7H+Armvs508V9tM+O7xw1pnfhEoP6LhJXR0HIOioOQdHQPRBaICAgrrpQUN1yCguuQUN1yChuPQcfrUxdJj2YMfc7n9i+h+zGmi3o+s7a5n6RuiPGfmqXpzVhd+G5mt4c/pOawfU9Fa2hV0ePa1ofWNGs8DAY2NlfsAxzxE09y7BwPsV5LW01dixS3v1iO3UhstZyvMwMm5fFxlnE3PDnAz+Cr6OKpxMs1PmurANsOLej/AFf+3v8Ax3UG07PV3sx70ZZonMJNZ+y5zdLLnFp4C0OI9JcC5oPyQCM/ighsvPjmfHK9j446xsSScPAYcOxh2CcgjiI9/SeqDZFqPE4NdHNFzGl0RlDMSAYz+S48JwRscH8Cg9negodVnLWOd7gHH19ld2dp41Gqt2p4TO/u4z9mtc4pmXNUD/ODK+qXY/wxCjD6Z4TsMJIHWNwY729XC13+jgvKaurpTVEdk4+0T5p6XdQ62GTRVnQjl2BIGWOaM8UcYef5vh6e2c+3Reau019ZhNGMOc8YcD2PAx0yOzhuF0osTds1UTy+7TOJcbSevOJl9ScgvqTkF9ScgvqRQWzeiD1BDvBBzt8IOcvhBzl9qDjfE8R4Q7+y/f6EL1PspeinUV2596PD+0F+N2VBBJwuBy4D34SWn9S9rqLEXacTM/KZjwV4nDrvCmoCKNg4n8TYmsLXPc5gIA6DOB0XnbezqqLVMVZziMxnPZ9Es15laVPED+fM90UrG2BEA5zoSG8tjh6uF5O+dsBULOkudbMzRMRPd5S3mqMcUS3qHOfgb43K32xTFnR4njVMR5+TFvfUsaDV49YdHQHRB0dAIOjoBBaICAgrboQUN0IKC6EFDdagobrUHHavGRKf/IAj8MfsX0j2bvRc0FNMcaZmJ+ufCYU70Yqa6UuHN3eMPa70vLcAfdWNfoetmKomeMdssU1Yd9pmvcmP082Uj9HjDnnJ+XuH+q5N/RzRTuiZ8fvLeKmrStadHUigka6N0ELIjxFhDi1uMt4XHb6qDQ6OuKIiunEx3eUy2qqV/P5r+L26Bcfb0xGoi3Hux47/AAwktcMrSs3ZcRIlvY7hPAWh/CeAuBLQ7GxIHUIIcGlu5MkMhYWzseJZWlxlkkcMF5JGOn2GABsgxo6UInB3KptLWkc2CLlyOOMZ6en6ZKDfO1BQaxEXRuHbP4bro7IvRZ11queGcfXMebS5GaZcqD9fscFfUblEV0zTP23KUTh0Phu2GPc4ukGZQ8DmOw4ctg9QzvuD1+F56rZs011zOeO7fnMYp888UvT3Q6O34gfzoXtile2vzcua6EB3HHj08TwfxC5l/SXOtiYomYju85SRVGOLXq2s8ewOS7ZdCq1FizVcnhES0zmcI1Jq8DC0vqTUF/SCC+pBBf0ggtm9EHqCPbbsg5+8xBzt6NBz96JBz2o1A4FrhkOGCprF+uxcpu25xVHr+2JjMYlxd6g+I7gludnjp9/gr6Zs3atjXUZpnFXbT2x+Y+P1xKlXRNLTHM5vQ4XSmmJ4tUqGxNIeFmSe3t9VU1FzT6ajrLs4j1w590MxEzuh0mk0Swerd7t3O7/A7L51tbaU6290ojFEcI85+M/iFy3R0YdJShXLbuhoxoOhosQdFRYgnoCAgh3GIKG5GgorkaCjuRIKO3Ag5/VtO5g22c3dp/YV19j7UnQXczvoq4x5x3euxHco6UOYlicw8LgWkexX0mxqLV+iLlqrNM8vX2U5iY3SzitPb0K2qt0yZTajZpj7hnu79g+SuRtLaWn0FHOvsp/PKPUJKKJq7nTUquAAOgGAvnF27Xdrm5XOZmcytxGIwuasCjZTWQoIetQ2+Fnk+Vx80czm9OX74/jPwgnPhQRLEOyCotwIOT1PTHMJcwZYd8Dq3/4voOxduW79EWb84uR2z73884+ccoqXLUxvjgrmPI3BwvSTETxQpLLsh2GST0AySVDXRbpiaqt0RzZzK50yi/PHL+Uejf7I/evC7d2vRqP9Fj9EcZ/dPw+Efee7fatW8b5dDUgXmky7pxIL2nGgvacaC9pMQWSAgxkbkIKW7EgoLsKCiuV0FLaqoKuenn2WYmYnMcRBOjx5/o2f5Qr9O1tbTGIu1fXPi06unkk16Abs0AD4AwFTu3rl2rpXKpqnnM58W0REcFnWqqNlc1K6C8pQIL+lCgvazMBBvQEBBrnZkIKa5CgpLcCCmtV0FPZrIKyeoggT6eHbOaHD4IBCltXrlmrpW6ppn4TjwYmInijt0eMH+jZ/lCt1bV1tUYm7V9ceDXoU8k6Kn2XPmczmW6fXqoLWrWQT21UGXlUHjqqCHZrIKqxVQV01NBBl0mNxyWMJ+eEZV21tLV2o6NF2qI7/AMtZopnsbINNa38lrW/QAKK/q79//rXNXfPqGYpiOCdDUVdlZVqqC3q10FzUgQXdOFBdVo8BBIQEBBEtw5QUduugprVZBU2KiCBLTQaTS7IM46aCbBUQWlWqgualdBeU4EFiAg9QEBAQRLUGUFParoKizVQVlioggS00EV9Lsgx8kg2x0kEuGmgsa9VBZw1MoN3keyDXJTwgrrFVBWz1EEKSmg0ml2QetpIJEVNBPgqILKtVQW1WsguKsCCeAg9QEBB4RlBBtVkFTZqoK2emghyU0GrySDNlJBKhpoLCvUQW1Wqgso2YCDNAQEBAQeEIItitlBWWKiCumpoIclNBHdS7IMfJINjKXZBKipoJ0FRBY16qCe2qMd0ESxVQVs9RBAlpoIr6SDUaSD1tLsg3R0kEyGmgsK9RBZV6yCc1uEHqAgICAg8IQR5qwPRBBmpoIr6SDX5LsgybS7IJMVNBNhqIJbWgIMkBAQEBAQEBBrfCCgiS00EV9JBpdS7IPPJdkGbaSDfHTQS4quEElrAEGSDwtyg0SVgUESWmgjPpINZpdkAUuyDcyl2QSYqaCXHAAg3BAQEBAQEBAQEHhCDAxBBj5cIMhCEGQaAgyQEBAQEBAQEBAQEBB4QgxMY+EDlBB6GD4QZYQc34l1h9a7prOayKvasWo7XHyw17WVJHsBc4en1tb0Iz0QatV8Qjz2mwVbEL2WrNhlmOJ0UxfG2pK9uepb6mt3GEEma7qQ1VkLa8B0d1Yvltl+JmWPVhoHFuM8Axw+5OdsII1TxBw6pfrWZ4o4K8GnvrRyuii4XSNm5pBOC7PCzqTjtlBs0LWnWNSvwtlZLVrV9PfAI+W5rHy8/mepu5zwN2J2wg6VBiWBB5yx8IHLHwgyDQg9QEBAQEBAQEBAQEBAQV8ersdcfSDX82KrFcc/A5ZjkkewAb5zmM+3wg8Zq7DdfR4X82OpHdL8DlmN8j4w0b54sxn2+EFigICAgICAgICAgICAgICAgICDlvFWnGe/pWYjNBFZtunzHzYo2mlKGmTbAHFw4z74Qata0VjNQ0qStWYxsVq0Z5IIQ0RsNKZrTI5o2BcQN/chBOms6n/wBVZGyGudGNYulsl457bHqw0Diz1DP0cYJOc7IINHR2yaxqMtiu18T6+mNglnhD43FrZ+YI3OGCRlucfIyg2eH9M5Orai5kPJry1tNETmR8qGR7fMcYaQMEjibnHTIQdUgICAgICAgICAgICAgICAgIOf1/Rbc9ulPXuSVa9OVz7VZjeJtxhx6Hb77AjfOOLI3CCmu0p5demEFqWoW6PTLnRxQTF48zYwDzGnH2QZaFVmi12w2exJbedGquEskcMLmt81P6MRtAxkHfGd0HboCAgICAgICAgICAgICAgICDVasMiY6WVzY4oml8kjyGsYwDJc4noEHk9qNkbpnvYyFjDK+Vzg1jYwMlxPQDHug2MeHAOaQWuAcCNwQehCDJBi94aC5xAa0FzidgAOpKDXDajfGJmPY6F7BK2Vrg5joyMh4PQjHug9q2GSsbLE5skUrQ+ORhDmPYRkOaR1BCDagICAgICAgICAgICAgICAgIIzaMQmdYDBz3xNgdLvxGJrnOa36Aud+KAKMQnNkMHmHwtrul34jC1znNZ9AXO/FBJQEBAQEBAQEBAQEBAQEBAQEHPfyh/wBT6h/h9n/icg5rxRf1M6NabJRqMhOmTNfK3UXSPbHyDl4Z5cZOPbP3Qd5pf5vD/cRf7AgrR4rqF/L/AO74zJyvzC+G8XFw/lcrGM++ce+cILHVvzeb+4l/2FBwnhq/qY0as1lGo+AaXC1krtRcx7o/LjDyzy5wce2fug6b+T3+qNP/AMOq/wDE1B0CAgICAgICAgICAgICAgICAgICAgICAgICAgICAgICAgICAgIIGvaYLdWeq5xY21BJXc9oBLQ9paSB90GGq6S2xSlpOc5rZ6r6hkABc1ro+DiA+d0E2tDwMYwHIjY1mfnhGM/qQbUGq1DzI3xk4EjHRkjfHECM/rQQtL0lsFKKk1znNgqMqCQgBzmtjDOIj52QbNC00VKsFVri9tSCOu17gAXBjQ0Ej7IJyAgICAgICAgICAgICAgICAgICAgICAgICAgICAgICAgICAgICAgICAgICAgICAgICAgICAg//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21518" name="AutoShape 14" descr="data:image/jpeg;base64,/9j/4AAQSkZJRgABAQAAAQABAAD/2wCEAAkGBxAQDxIPDhINDw0MDQ8MDQ0NEBAMDg0NFBEWFhQRExcYHCgkGBolGxQULTEhJik3Li4wFyA2ODMuNygtLjcBCgoKDg0OGxAQGzQmHCQwLjc3LiwsLywuKzQ3Ny4sNCwsNy00MCwrNC8sNS0wLCwtLywsNjc0LCwsLiwsLC0sLP/AABEIAJMBVwMBEQACEQEDEQH/xAAbAAEAAgMBAQAAAAAAAAAAAAAABAUCAwYBB//EAD4QAAEEAQIEBQIBBwsFAAAAAAEAAgMEEQUhEhMxYQYUIkFRcYGRMjRCocHR8AcjMzVSc3WSsbKzFSRiguH/xAAbAQEAAgMBAQAAAAAAAAAAAAAAAwQBAgUGB//EADIRAQABAwEEBwcEAwAAAAAAAAABAgMRBAUhMVESE0FxscHwBkJhgZGh0TJS4fEiIzP/2gAMAwEAAhEDEQA/APuKAgICAgIPC4IPOYPlADwgyQEBAQEBAQEBAQEBAQEHmUDKD1AQEBAQEBAQEHmUDKD1AQEBAQEBAQEBAQapJgEESW4givu90GvzvdBk273QSIriCZFZBQbwUHqAgICAgICAgxc8BBoktAIIz7qDS673Qeed7oM23UG+O4gkssAoNoKD1AQanzAII8lxBHfdQazdQei73QbWXUEiO3lBIZICgzQEBAQEBAQRLFjCCrs20FbNcQRJLiDV51BU69fmYYJIppI2+cpwPha2EslZJYYx/EXNLvyXHoQgmal4m5MjIGCJ00sb5v5+cVIWRtc1uXPLXHJLtgGnoemEF1oGuNswiVm3rkjc3IfwyRvLHgOGzhlpwR1GCg6GtZQT2uyg9QEBAQEBBomnAQV1i2gr5riCHJcQaHXUGPnUGbLqCTFcQToLaCxr2kE0TDCCNYtIK2e2ggy3EEV91BqN1B6LqDdHdQS4biCwgtoLGCzlBJBQeoCAgII9mXAQUtuwgprVpBVWLaCDJcQafO90EPUmvn4A2VsbY5Yp8GPmEyRyB7d+IbZaMhBIlrPe+OZskbbEcToHOfDzYZWOLXHMfECCC3Yh22T1QdDpUrmMa17mueM8TmMELSSSdm5OB9/ZBfVLKC6qToJ6AgICAgj2JsIKi1ZQVVm0grJ7aCBLcQRnXUGPnUG1l1BLhuILCvbQWcFvCCR5/ug1TXMoK2xaQV01tBCkuINJuoPW3e6CRFcQToLaCyr2kFrVsoLetOgmICAgxecBBUXZkFDdnQUVywgprNpBWzXEEc3e6xmBtiuLIsK1pBb1LKC8pzoL6lMgvK78hBtQEBBhK7AQVFuZBS250FNasIKmzaQVk9tBDfdQYC73WMwN0VxZE+vbQWlaygnttoM/NoMXW0EOzZQVdi0gr5biCObvdYyPWXe6yJUNxBZVrSC2q2EFxUnQXVSZBc135CDcgINFp2AgoL0iDnr0qDn7syCgu2cZJOANyT7BZppmqYppjMyObOoPmk4YyWxg9f0nfuC9zofZ+zp7cXNTHSr5e7H5+e7lHarVXZmcQ63RNH4sZGfrut9RepojFMYhiIyvLPhYFuQC12NnN2/H5XCv27F7jGJ5x63pYmYc25j4ZDG/qOh9nD2IXEvWarVXRq/tJE5W1KZRMr+jKg6GjIg6Gi9BOQEBBEuPQUVyRBR3JUFHcmQUludBR6jqAjaXH6Ae5Pwrug0N3W3otW/nPZEc/wAQ1qqimMyg6Y6Sd2XEhpOzW7AD9q9vRsvSaKnFNOav3Tvn+PkrdOqp3Ok6CHAbZ+2Vz9TqKeExubxBq/hksbxxbOG/B+i76fBXDv6S3djpWt08uyfx4JIqmOKhrWPY9RsQdiCuPwSLerOgmsnQQdbtWw1nkmxPeZWiUSnhAi9z1H7/AICCwfOgiWJ9kFRasIOdv6oS/lxn1Zw53Xh7DuvV7I2BF23Go1P6Z4U8M/GfhyiO9Bcu4nELzQ9NL8F2XE+5OV17s2rEdG3TER8IwjjM8XWt8MNczdvt1Gx/FcPUVWbs4rpjz+qWMw5vVKL6z8HJY4+l3f4PdcPU6abM5jfTPrEpInLOpYVVsuqcyC8pyoL2nIgvaUiCwQEES6UHO3yg5y+7qg5y+5Bx/iWchnCP03YP06/uXpPZjTRd1c3Kvcj7zu8Mob04pwrtAI4/uvb6r9KtS+q+EbLHsY8fkva17c7ekjIXkNTV1lMVU8J3rEbnTU9bE3OhkhbBJWEJ2lE3G2RpIzhowRjpv9VxLdNc3N6SeDh/FfCXBw6tdj7H+Armvs508V9tM+O7xw1pnfhEoP6LhJXR0HIOioOQdHQPRBaICAgrrpQUN1yCguuQUN1yChuPQcfrUxdJj2YMfc7n9i+h+zGmi3o+s7a5n6RuiPGfmqXpzVhd+G5mt4c/pOawfU9Fa2hV0ePa1ofWNGs8DAY2NlfsAxzxE09y7BwPsV5LW01dixS3v1iO3UhstZyvMwMm5fFxlnE3PDnAz+Cr6OKpxMs1PmurANsOLej/AFf+3v8Ax3UG07PV3sx70ZZonMJNZ+y5zdLLnFp4C0OI9JcC5oPyQCM/ighsvPjmfHK9j446xsSScPAYcOxh2CcgjiI9/SeqDZFqPE4NdHNFzGl0RlDMSAYz+S48JwRscH8Cg9negodVnLWOd7gHH19ld2dp41Gqt2p4TO/u4z9mtc4pmXNUD/ODK+qXY/wxCjD6Z4TsMJIHWNwY729XC13+jgvKaurpTVEdk4+0T5p6XdQ62GTRVnQjl2BIGWOaM8UcYef5vh6e2c+3Reau019ZhNGMOc8YcD2PAx0yOzhuF0osTds1UTy+7TOJcbSevOJl9ScgvqTkF9ScgvqRQWzeiD1BDvBBzt8IOcvhBzl9qDjfE8R4Q7+y/f6EL1PspeinUV2596PD+0F+N2VBBJwuBy4D34SWn9S9rqLEXacTM/KZjwV4nDrvCmoCKNg4n8TYmsLXPc5gIA6DOB0XnbezqqLVMVZziMxnPZ9Es15laVPED+fM90UrG2BEA5zoSG8tjh6uF5O+dsBULOkudbMzRMRPd5S3mqMcUS3qHOfgb43K32xTFnR4njVMR5+TFvfUsaDV49YdHQHRB0dAIOjoBBaICAgrboQUN0IKC6EFDdagobrUHHavGRKf/IAj8MfsX0j2bvRc0FNMcaZmJ+ufCYU70Yqa6UuHN3eMPa70vLcAfdWNfoetmKomeMdssU1Yd9pmvcmP082Uj9HjDnnJ+XuH+q5N/RzRTuiZ8fvLeKmrStadHUigka6N0ELIjxFhDi1uMt4XHb6qDQ6OuKIiunEx3eUy2qqV/P5r+L26Bcfb0xGoi3Hux47/AAwktcMrSs3ZcRIlvY7hPAWh/CeAuBLQ7GxIHUIIcGlu5MkMhYWzseJZWlxlkkcMF5JGOn2GABsgxo6UInB3KptLWkc2CLlyOOMZ6en6ZKDfO1BQaxEXRuHbP4bro7IvRZ11queGcfXMebS5GaZcqD9fscFfUblEV0zTP23KUTh0Phu2GPc4ukGZQ8DmOw4ctg9QzvuD1+F56rZs011zOeO7fnMYp888UvT3Q6O34gfzoXtile2vzcua6EB3HHj08TwfxC5l/SXOtiYomYju85SRVGOLXq2s8ewOS7ZdCq1FizVcnhES0zmcI1Jq8DC0vqTUF/SCC+pBBf0ggtm9EHqCPbbsg5+8xBzt6NBz96JBz2o1A4FrhkOGCprF+uxcpu25xVHr+2JjMYlxd6g+I7gludnjp9/gr6Zs3atjXUZpnFXbT2x+Y+P1xKlXRNLTHM5vQ4XSmmJ4tUqGxNIeFmSe3t9VU1FzT6ajrLs4j1w590MxEzuh0mk0Swerd7t3O7/A7L51tbaU6290ojFEcI85+M/iFy3R0YdJShXLbuhoxoOhosQdFRYgnoCAgh3GIKG5GgorkaCjuRIKO3Ag5/VtO5g22c3dp/YV19j7UnQXczvoq4x5x3euxHco6UOYlicw8LgWkexX0mxqLV+iLlqrNM8vX2U5iY3SzitPb0K2qt0yZTajZpj7hnu79g+SuRtLaWn0FHOvsp/PKPUJKKJq7nTUquAAOgGAvnF27Xdrm5XOZmcytxGIwuasCjZTWQoIetQ2+Fnk+Vx80czm9OX74/jPwgnPhQRLEOyCotwIOT1PTHMJcwZYd8Dq3/4voOxduW79EWb84uR2z73884+ccoqXLUxvjgrmPI3BwvSTETxQpLLsh2GST0AySVDXRbpiaqt0RzZzK50yi/PHL+Uejf7I/evC7d2vRqP9Fj9EcZ/dPw+Efee7fatW8b5dDUgXmky7pxIL2nGgvacaC9pMQWSAgxkbkIKW7EgoLsKCiuV0FLaqoKuenn2WYmYnMcRBOjx5/o2f5Qr9O1tbTGIu1fXPi06unkk16Abs0AD4AwFTu3rl2rpXKpqnnM58W0REcFnWqqNlc1K6C8pQIL+lCgvazMBBvQEBBrnZkIKa5CgpLcCCmtV0FPZrIKyeoggT6eHbOaHD4IBCltXrlmrpW6ppn4TjwYmInijt0eMH+jZ/lCt1bV1tUYm7V9ceDXoU8k6Kn2XPmczmW6fXqoLWrWQT21UGXlUHjqqCHZrIKqxVQV01NBBl0mNxyWMJ+eEZV21tLV2o6NF2qI7/AMtZopnsbINNa38lrW/QAKK/q79//rXNXfPqGYpiOCdDUVdlZVqqC3q10FzUgQXdOFBdVo8BBIQEBBEtw5QUduugprVZBU2KiCBLTQaTS7IM46aCbBUQWlWqgualdBeU4EFiAg9QEBAQRLUGUFParoKizVQVlioggS00EV9Lsgx8kg2x0kEuGmgsa9VBZw1MoN3keyDXJTwgrrFVBWz1EEKSmg0ml2QetpIJEVNBPgqILKtVQW1WsguKsCCeAg9QEBB4RlBBtVkFTZqoK2emghyU0GrySDNlJBKhpoLCvUQW1Wqgso2YCDNAQEBAQeEIItitlBWWKiCumpoIclNBHdS7IMfJINjKXZBKipoJ0FRBY16qCe2qMd0ESxVQVs9RBAlpoIr6SDUaSD1tLsg3R0kEyGmgsK9RBZV6yCc1uEHqAgICAg8IQR5qwPRBBmpoIr6SDX5LsgybS7IJMVNBNhqIJbWgIMkBAQEBAQEBBrfCCgiS00EV9JBpdS7IPPJdkGbaSDfHTQS4quEElrAEGSDwtyg0SVgUESWmgjPpINZpdkAUuyDcyl2QSYqaCXHAAg3BAQEBAQEBAQEHhCDAxBBj5cIMhCEGQaAgyQEBAQEBAQEBAQEBB4QgxMY+EDlBB6GD4QZYQc34l1h9a7prOayKvasWo7XHyw17WVJHsBc4en1tb0Iz0QatV8Qjz2mwVbEL2WrNhlmOJ0UxfG2pK9uepb6mt3GEEma7qQ1VkLa8B0d1Yvltl+JmWPVhoHFuM8Axw+5OdsII1TxBw6pfrWZ4o4K8GnvrRyuii4XSNm5pBOC7PCzqTjtlBs0LWnWNSvwtlZLVrV9PfAI+W5rHy8/mepu5zwN2J2wg6VBiWBB5yx8IHLHwgyDQg9QEBAQEBAQEBAQEBAQV8ersdcfSDX82KrFcc/A5ZjkkewAb5zmM+3wg8Zq7DdfR4X82OpHdL8DlmN8j4w0b54sxn2+EFigICAgICAgICAgICAgICAgICDlvFWnGe/pWYjNBFZtunzHzYo2mlKGmTbAHFw4z74Qata0VjNQ0qStWYxsVq0Z5IIQ0RsNKZrTI5o2BcQN/chBOms6n/wBVZGyGudGNYulsl457bHqw0Diz1DP0cYJOc7IINHR2yaxqMtiu18T6+mNglnhD43FrZ+YI3OGCRlucfIyg2eH9M5Orai5kPJry1tNETmR8qGR7fMcYaQMEjibnHTIQdUgICAgICAgICAgICAgICAgIOf1/Rbc9ulPXuSVa9OVz7VZjeJtxhx6Hb77AjfOOLI3CCmu0p5demEFqWoW6PTLnRxQTF48zYwDzGnH2QZaFVmi12w2exJbedGquEskcMLmt81P6MRtAxkHfGd0HboCAgICAgICAgICAgICAgICDVasMiY6WVzY4oml8kjyGsYwDJc4noEHk9qNkbpnvYyFjDK+Vzg1jYwMlxPQDHug2MeHAOaQWuAcCNwQehCDJBi94aC5xAa0FzidgAOpKDXDajfGJmPY6F7BK2Vrg5joyMh4PQjHug9q2GSsbLE5skUrQ+ORhDmPYRkOaR1BCDagICAgICAgICAgICAgICAgIIzaMQmdYDBz3xNgdLvxGJrnOa36Aud+KAKMQnNkMHmHwtrul34jC1znNZ9AXO/FBJQEBAQEBAQEBAQEBAQEBAQEHPfyh/wBT6h/h9n/icg5rxRf1M6NabJRqMhOmTNfK3UXSPbHyDl4Z5cZOPbP3Qd5pf5vD/cRf7AgrR4rqF/L/AO74zJyvzC+G8XFw/lcrGM++ce+cILHVvzeb+4l/2FBwnhq/qY0as1lGo+AaXC1krtRcx7o/LjDyzy5wce2fug6b+T3+qNP/AMOq/wDE1B0CAgICAgICAgICAgICAgICAgICAgICAgICAgICAgICAgICAgIIGvaYLdWeq5xY21BJXc9oBLQ9paSB90GGq6S2xSlpOc5rZ6r6hkABc1ro+DiA+d0E2tDwMYwHIjY1mfnhGM/qQbUGq1DzI3xk4EjHRkjfHECM/rQQtL0lsFKKk1znNgqMqCQgBzmtjDOIj52QbNC00VKsFVri9tSCOu17gAXBjQ0Ej7IJyAgICAgICAgICAgICAgICAgICAgICAgICAgICAgICAgICAgICAgICAgICAgICAgICAgICAg//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9" name="8 Metin kutusu"/>
          <p:cNvSpPr txBox="1"/>
          <p:nvPr/>
        </p:nvSpPr>
        <p:spPr>
          <a:xfrm>
            <a:off x="251520" y="2348880"/>
            <a:ext cx="8496944" cy="3970318"/>
          </a:xfrm>
          <a:prstGeom prst="rect">
            <a:avLst/>
          </a:prstGeom>
          <a:noFill/>
        </p:spPr>
        <p:txBody>
          <a:bodyPr wrap="square" rtlCol="0">
            <a:spAutoFit/>
          </a:bodyPr>
          <a:lstStyle/>
          <a:p>
            <a:pPr algn="just"/>
            <a:r>
              <a:rPr lang="tr-TR" sz="2400" dirty="0" err="1" smtClean="0"/>
              <a:t>H’nin</a:t>
            </a:r>
            <a:r>
              <a:rPr lang="tr-TR" sz="2400" dirty="0" smtClean="0"/>
              <a:t> 1s </a:t>
            </a:r>
            <a:r>
              <a:rPr lang="tr-TR" sz="2400" dirty="0" err="1" smtClean="0"/>
              <a:t>orbitalindeki</a:t>
            </a:r>
            <a:r>
              <a:rPr lang="tr-TR" sz="2400" dirty="0" smtClean="0"/>
              <a:t> 1 elektron ile </a:t>
            </a:r>
            <a:r>
              <a:rPr lang="tr-TR" sz="2400" dirty="0" err="1" smtClean="0"/>
              <a:t>Florün</a:t>
            </a:r>
            <a:r>
              <a:rPr lang="tr-TR" sz="2400" dirty="0" smtClean="0"/>
              <a:t> </a:t>
            </a:r>
            <a:r>
              <a:rPr lang="tr-TR" sz="2400" dirty="0" err="1" smtClean="0">
                <a:ea typeface="Calibri" pitchFamily="34" charset="0"/>
                <a:cs typeface="Times New Roman" pitchFamily="18" charset="0"/>
              </a:rPr>
              <a:t>p</a:t>
            </a:r>
            <a:r>
              <a:rPr lang="tr-TR" sz="2400" baseline="-30000" dirty="0" err="1" smtClean="0">
                <a:ea typeface="Calibri" pitchFamily="34" charset="0"/>
                <a:cs typeface="Times New Roman" pitchFamily="18" charset="0"/>
              </a:rPr>
              <a:t>z</a:t>
            </a:r>
            <a:r>
              <a:rPr lang="tr-TR" sz="2400" baseline="-30000" dirty="0" smtClean="0">
                <a:ea typeface="Calibri" pitchFamily="34" charset="0"/>
                <a:cs typeface="Times New Roman" pitchFamily="18" charset="0"/>
              </a:rPr>
              <a:t> </a:t>
            </a:r>
            <a:r>
              <a:rPr lang="tr-TR" sz="2400" dirty="0" err="1" smtClean="0"/>
              <a:t>orbitalindeki</a:t>
            </a:r>
            <a:r>
              <a:rPr lang="tr-TR" sz="2400" dirty="0" smtClean="0"/>
              <a:t> bir elektron ortaklaşa kullanılarak </a:t>
            </a:r>
            <a:r>
              <a:rPr lang="tr-TR" sz="2400" dirty="0" err="1" smtClean="0"/>
              <a:t>kovalent</a:t>
            </a:r>
            <a:r>
              <a:rPr lang="tr-TR" sz="2400" dirty="0" smtClean="0"/>
              <a:t> bağ meydana gelir. </a:t>
            </a:r>
          </a:p>
          <a:p>
            <a:pPr algn="just"/>
            <a:endParaRPr lang="tr-TR" sz="2400" dirty="0" smtClean="0"/>
          </a:p>
          <a:p>
            <a:pPr algn="just"/>
            <a:r>
              <a:rPr lang="tr-TR" sz="2400" dirty="0" err="1" smtClean="0"/>
              <a:t>Kovalent</a:t>
            </a:r>
            <a:r>
              <a:rPr lang="tr-TR" sz="2400" dirty="0" smtClean="0"/>
              <a:t> bağ oluşurken zıt </a:t>
            </a:r>
            <a:r>
              <a:rPr lang="tr-TR" sz="2400" dirty="0" err="1" smtClean="0"/>
              <a:t>spinli</a:t>
            </a:r>
            <a:r>
              <a:rPr lang="tr-TR" sz="2400" dirty="0" smtClean="0"/>
              <a:t> ortaklaşa olarak kullanılan iki elektron yan yana geldiğinde potansiyel enerjide bir düşme olur.  Potansiyel enerjideki düşmenin maksimum olduğu noktada </a:t>
            </a:r>
            <a:r>
              <a:rPr lang="tr-TR" sz="2400" dirty="0" err="1" smtClean="0"/>
              <a:t>kovalent</a:t>
            </a:r>
            <a:r>
              <a:rPr lang="tr-TR" sz="2400" dirty="0" smtClean="0"/>
              <a:t> bağ meydana gelir. Bu düşüş ne kadar fazla ise bağ o kadar kararlıdır. Bu noktadan sonra elektronların birbirini itmesinden dolayı potansiyel enerjide bir artış meydana gelir.</a:t>
            </a:r>
          </a:p>
          <a:p>
            <a:pPr algn="just"/>
            <a:endParaRPr lang="tr-TR" dirty="0" smtClean="0"/>
          </a:p>
          <a:p>
            <a:pPr algn="just"/>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etin kutusu"/>
          <p:cNvSpPr txBox="1"/>
          <p:nvPr/>
        </p:nvSpPr>
        <p:spPr>
          <a:xfrm>
            <a:off x="323528" y="188640"/>
            <a:ext cx="8496944" cy="7663636"/>
          </a:xfrm>
          <a:prstGeom prst="rect">
            <a:avLst/>
          </a:prstGeom>
          <a:noFill/>
        </p:spPr>
        <p:txBody>
          <a:bodyPr wrap="square" rtlCol="0">
            <a:spAutoFit/>
          </a:bodyPr>
          <a:lstStyle/>
          <a:p>
            <a:pPr algn="just"/>
            <a:r>
              <a:rPr lang="tr-TR" dirty="0" err="1" smtClean="0"/>
              <a:t>Kovalent</a:t>
            </a:r>
            <a:r>
              <a:rPr lang="tr-TR" dirty="0" smtClean="0"/>
              <a:t> bağlarda sadece birer elektron ortaklaşa kullanılmaz. Birden fazla elektronda ortaklaşa olarak kullanılabilir. Bu durum </a:t>
            </a:r>
            <a:r>
              <a:rPr lang="tr-TR" dirty="0" err="1" smtClean="0"/>
              <a:t>oktet</a:t>
            </a:r>
            <a:r>
              <a:rPr lang="tr-TR" dirty="0" smtClean="0"/>
              <a:t> kuralının bir sonucudur.  </a:t>
            </a:r>
            <a:r>
              <a:rPr lang="tr-TR" dirty="0" err="1" smtClean="0"/>
              <a:t>Kovalent</a:t>
            </a:r>
            <a:r>
              <a:rPr lang="tr-TR" dirty="0" smtClean="0"/>
              <a:t> bağı oluşturan atomlar </a:t>
            </a:r>
            <a:r>
              <a:rPr lang="tr-TR" dirty="0" err="1" smtClean="0"/>
              <a:t>Lewis</a:t>
            </a:r>
            <a:r>
              <a:rPr lang="tr-TR" dirty="0" smtClean="0"/>
              <a:t> simgelerine göre elektron sayısını 8’e ulaştırarak soy gaz yapısına benzemek isterler. Örneğin; </a:t>
            </a:r>
          </a:p>
          <a:p>
            <a:pPr algn="just"/>
            <a:endParaRPr lang="tr-TR" dirty="0" smtClean="0"/>
          </a:p>
          <a:p>
            <a:pPr lvl="0" algn="just" eaLnBrk="0" fontAlgn="base" hangingPunct="0">
              <a:spcBef>
                <a:spcPct val="0"/>
              </a:spcBef>
              <a:spcAft>
                <a:spcPct val="0"/>
              </a:spcAft>
            </a:pPr>
            <a:r>
              <a:rPr lang="tr-TR" dirty="0" smtClean="0">
                <a:ea typeface="Calibri" pitchFamily="34" charset="0"/>
                <a:cs typeface="Times New Roman" pitchFamily="18" charset="0"/>
              </a:rPr>
              <a:t>[</a:t>
            </a:r>
            <a:r>
              <a:rPr lang="tr-TR" baseline="-30000" dirty="0" smtClean="0">
                <a:ea typeface="Calibri" pitchFamily="34" charset="0"/>
                <a:cs typeface="Times New Roman" pitchFamily="18" charset="0"/>
              </a:rPr>
              <a:t>8</a:t>
            </a:r>
            <a:r>
              <a:rPr lang="tr-TR" dirty="0" smtClean="0">
                <a:ea typeface="Calibri" pitchFamily="34" charset="0"/>
                <a:cs typeface="Times New Roman" pitchFamily="18" charset="0"/>
              </a:rPr>
              <a:t>O]  = 1s</a:t>
            </a:r>
            <a:r>
              <a:rPr lang="tr-TR" baseline="30000" dirty="0" smtClean="0">
                <a:ea typeface="Calibri" pitchFamily="34" charset="0"/>
                <a:cs typeface="Times New Roman" pitchFamily="18" charset="0"/>
              </a:rPr>
              <a:t>2 </a:t>
            </a:r>
            <a:r>
              <a:rPr lang="tr-TR" dirty="0" smtClean="0">
                <a:ea typeface="Calibri" pitchFamily="34" charset="0"/>
                <a:cs typeface="Times New Roman" pitchFamily="18" charset="0"/>
              </a:rPr>
              <a:t> 2s</a:t>
            </a:r>
            <a:r>
              <a:rPr lang="tr-TR" baseline="30000" dirty="0" smtClean="0">
                <a:ea typeface="Calibri" pitchFamily="34" charset="0"/>
                <a:cs typeface="Times New Roman" pitchFamily="18" charset="0"/>
              </a:rPr>
              <a:t>2</a:t>
            </a:r>
            <a:r>
              <a:rPr lang="tr-TR" dirty="0" smtClean="0">
                <a:ea typeface="Calibri" pitchFamily="34" charset="0"/>
                <a:cs typeface="Times New Roman" pitchFamily="18" charset="0"/>
              </a:rPr>
              <a:t> 2p</a:t>
            </a:r>
            <a:r>
              <a:rPr lang="tr-TR" baseline="-30000" dirty="0" smtClean="0">
                <a:ea typeface="Calibri" pitchFamily="34" charset="0"/>
                <a:cs typeface="Times New Roman" pitchFamily="18" charset="0"/>
              </a:rPr>
              <a:t>x</a:t>
            </a:r>
            <a:r>
              <a:rPr lang="tr-TR" baseline="30000" dirty="0" smtClean="0">
                <a:ea typeface="Calibri" pitchFamily="34" charset="0"/>
                <a:cs typeface="Times New Roman" pitchFamily="18" charset="0"/>
              </a:rPr>
              <a:t>2  </a:t>
            </a:r>
            <a:r>
              <a:rPr lang="tr-TR" dirty="0" smtClean="0">
                <a:ea typeface="Calibri" pitchFamily="34" charset="0"/>
                <a:cs typeface="Times New Roman" pitchFamily="18" charset="0"/>
              </a:rPr>
              <a:t>2p</a:t>
            </a:r>
            <a:r>
              <a:rPr lang="tr-TR" baseline="-30000" dirty="0" smtClean="0">
                <a:ea typeface="Calibri" pitchFamily="34" charset="0"/>
                <a:cs typeface="Times New Roman" pitchFamily="18" charset="0"/>
              </a:rPr>
              <a:t>y</a:t>
            </a:r>
            <a:r>
              <a:rPr lang="tr-TR" baseline="30000" dirty="0" smtClean="0">
                <a:ea typeface="Calibri" pitchFamily="34" charset="0"/>
                <a:cs typeface="Times New Roman" pitchFamily="18" charset="0"/>
              </a:rPr>
              <a:t>1  </a:t>
            </a:r>
            <a:r>
              <a:rPr lang="tr-TR" dirty="0" smtClean="0">
                <a:ea typeface="Calibri" pitchFamily="34" charset="0"/>
                <a:cs typeface="Times New Roman" pitchFamily="18" charset="0"/>
              </a:rPr>
              <a:t>2p</a:t>
            </a:r>
            <a:r>
              <a:rPr lang="tr-TR" baseline="-30000" dirty="0" smtClean="0">
                <a:ea typeface="Calibri" pitchFamily="34" charset="0"/>
                <a:cs typeface="Times New Roman" pitchFamily="18" charset="0"/>
              </a:rPr>
              <a:t>z</a:t>
            </a:r>
            <a:r>
              <a:rPr lang="tr-TR" baseline="30000" dirty="0" smtClean="0">
                <a:ea typeface="Calibri" pitchFamily="34" charset="0"/>
                <a:cs typeface="Times New Roman" pitchFamily="18" charset="0"/>
              </a:rPr>
              <a:t>1</a:t>
            </a:r>
            <a:endParaRPr lang="tr-TR" dirty="0" smtClean="0">
              <a:cs typeface="Arial" pitchFamily="34" charset="0"/>
            </a:endParaRPr>
          </a:p>
          <a:p>
            <a:pPr lvl="0" algn="just" eaLnBrk="0" fontAlgn="base" hangingPunct="0">
              <a:spcBef>
                <a:spcPct val="0"/>
              </a:spcBef>
              <a:spcAft>
                <a:spcPct val="0"/>
              </a:spcAft>
            </a:pPr>
            <a:r>
              <a:rPr lang="tr-TR" dirty="0" smtClean="0">
                <a:ea typeface="Calibri" pitchFamily="34" charset="0"/>
                <a:cs typeface="Times New Roman" pitchFamily="18" charset="0"/>
              </a:rPr>
              <a:t>[</a:t>
            </a:r>
            <a:r>
              <a:rPr lang="tr-TR" baseline="-30000" dirty="0" smtClean="0">
                <a:ea typeface="Calibri" pitchFamily="34" charset="0"/>
                <a:cs typeface="Times New Roman" pitchFamily="18" charset="0"/>
              </a:rPr>
              <a:t>8</a:t>
            </a:r>
            <a:r>
              <a:rPr lang="tr-TR" dirty="0" smtClean="0">
                <a:ea typeface="Calibri" pitchFamily="34" charset="0"/>
                <a:cs typeface="Times New Roman" pitchFamily="18" charset="0"/>
              </a:rPr>
              <a:t>O]  = 1s</a:t>
            </a:r>
            <a:r>
              <a:rPr lang="tr-TR" baseline="30000" dirty="0" smtClean="0">
                <a:ea typeface="Calibri" pitchFamily="34" charset="0"/>
                <a:cs typeface="Times New Roman" pitchFamily="18" charset="0"/>
              </a:rPr>
              <a:t>2 </a:t>
            </a:r>
            <a:r>
              <a:rPr lang="tr-TR" dirty="0" smtClean="0">
                <a:ea typeface="Calibri" pitchFamily="34" charset="0"/>
                <a:cs typeface="Times New Roman" pitchFamily="18" charset="0"/>
              </a:rPr>
              <a:t> 2s</a:t>
            </a:r>
            <a:r>
              <a:rPr lang="tr-TR" baseline="30000" dirty="0" smtClean="0">
                <a:ea typeface="Calibri" pitchFamily="34" charset="0"/>
                <a:cs typeface="Times New Roman" pitchFamily="18" charset="0"/>
              </a:rPr>
              <a:t>2</a:t>
            </a:r>
            <a:r>
              <a:rPr lang="tr-TR" dirty="0" smtClean="0">
                <a:ea typeface="Calibri" pitchFamily="34" charset="0"/>
                <a:cs typeface="Times New Roman" pitchFamily="18" charset="0"/>
              </a:rPr>
              <a:t> 2p</a:t>
            </a:r>
            <a:r>
              <a:rPr lang="tr-TR" baseline="-30000" dirty="0" smtClean="0">
                <a:ea typeface="Calibri" pitchFamily="34" charset="0"/>
                <a:cs typeface="Times New Roman" pitchFamily="18" charset="0"/>
              </a:rPr>
              <a:t>x</a:t>
            </a:r>
            <a:r>
              <a:rPr lang="tr-TR" baseline="30000" dirty="0" smtClean="0">
                <a:ea typeface="Calibri" pitchFamily="34" charset="0"/>
                <a:cs typeface="Times New Roman" pitchFamily="18" charset="0"/>
              </a:rPr>
              <a:t>2   </a:t>
            </a:r>
            <a:r>
              <a:rPr lang="tr-TR" dirty="0" smtClean="0">
                <a:ea typeface="Calibri" pitchFamily="34" charset="0"/>
                <a:cs typeface="Times New Roman" pitchFamily="18" charset="0"/>
              </a:rPr>
              <a:t>2p</a:t>
            </a:r>
            <a:r>
              <a:rPr lang="tr-TR" baseline="-30000" dirty="0" smtClean="0">
                <a:ea typeface="Calibri" pitchFamily="34" charset="0"/>
                <a:cs typeface="Times New Roman" pitchFamily="18" charset="0"/>
              </a:rPr>
              <a:t>y</a:t>
            </a:r>
            <a:r>
              <a:rPr lang="tr-TR" baseline="30000" dirty="0" smtClean="0">
                <a:ea typeface="Calibri" pitchFamily="34" charset="0"/>
                <a:cs typeface="Times New Roman" pitchFamily="18" charset="0"/>
              </a:rPr>
              <a:t>1   </a:t>
            </a:r>
            <a:r>
              <a:rPr lang="tr-TR" dirty="0" smtClean="0">
                <a:ea typeface="Calibri" pitchFamily="34" charset="0"/>
                <a:cs typeface="Times New Roman" pitchFamily="18" charset="0"/>
              </a:rPr>
              <a:t>2p</a:t>
            </a:r>
            <a:r>
              <a:rPr lang="tr-TR" baseline="-30000" dirty="0" smtClean="0">
                <a:ea typeface="Calibri" pitchFamily="34" charset="0"/>
                <a:cs typeface="Times New Roman" pitchFamily="18" charset="0"/>
              </a:rPr>
              <a:t>z</a:t>
            </a:r>
            <a:r>
              <a:rPr lang="tr-TR" baseline="30000" dirty="0" smtClean="0">
                <a:ea typeface="Calibri" pitchFamily="34" charset="0"/>
                <a:cs typeface="Times New Roman" pitchFamily="18" charset="0"/>
              </a:rPr>
              <a:t>1</a:t>
            </a:r>
          </a:p>
          <a:p>
            <a:pPr lvl="0" algn="just" eaLnBrk="0" fontAlgn="base" hangingPunct="0">
              <a:spcBef>
                <a:spcPct val="0"/>
              </a:spcBef>
              <a:spcAft>
                <a:spcPct val="0"/>
              </a:spcAft>
            </a:pPr>
            <a:endParaRPr lang="tr-TR" baseline="30000" dirty="0" smtClean="0">
              <a:cs typeface="Times New Roman" pitchFamily="18" charset="0"/>
            </a:endParaRPr>
          </a:p>
          <a:p>
            <a:pPr lvl="0" algn="just" eaLnBrk="0" fontAlgn="base" hangingPunct="0">
              <a:spcBef>
                <a:spcPct val="0"/>
              </a:spcBef>
              <a:spcAft>
                <a:spcPct val="0"/>
              </a:spcAft>
            </a:pPr>
            <a:r>
              <a:rPr lang="pt-BR" dirty="0" smtClean="0">
                <a:ea typeface="Times New Roman" pitchFamily="18" charset="0"/>
                <a:cs typeface="Times New Roman" pitchFamily="18" charset="0"/>
              </a:rPr>
              <a:t>O</a:t>
            </a:r>
            <a:r>
              <a:rPr lang="pt-BR" baseline="-30000" dirty="0" smtClean="0">
                <a:ea typeface="Times New Roman" pitchFamily="18" charset="0"/>
                <a:cs typeface="Times New Roman" pitchFamily="18" charset="0"/>
              </a:rPr>
              <a:t>2</a:t>
            </a:r>
            <a:r>
              <a:rPr lang="tr-TR" dirty="0" smtClean="0">
                <a:ea typeface="Times New Roman" pitchFamily="18" charset="0"/>
                <a:cs typeface="Times New Roman" pitchFamily="18" charset="0"/>
              </a:rPr>
              <a:t>molekülünde p </a:t>
            </a:r>
            <a:r>
              <a:rPr lang="tr-TR" dirty="0" err="1" smtClean="0">
                <a:ea typeface="Times New Roman" pitchFamily="18" charset="0"/>
                <a:cs typeface="Times New Roman" pitchFamily="18" charset="0"/>
              </a:rPr>
              <a:t>orbitallerindeki</a:t>
            </a:r>
            <a:r>
              <a:rPr lang="tr-TR" dirty="0" smtClean="0">
                <a:ea typeface="Times New Roman" pitchFamily="18" charset="0"/>
                <a:cs typeface="Times New Roman" pitchFamily="18" charset="0"/>
              </a:rPr>
              <a:t> 2’er elektron ortaklaşa kullanılarak </a:t>
            </a:r>
            <a:r>
              <a:rPr lang="tr-TR" dirty="0" err="1" smtClean="0">
                <a:ea typeface="Times New Roman" pitchFamily="18" charset="0"/>
                <a:cs typeface="Times New Roman" pitchFamily="18" charset="0"/>
              </a:rPr>
              <a:t>kovalent</a:t>
            </a:r>
            <a:r>
              <a:rPr lang="tr-TR" dirty="0" smtClean="0">
                <a:ea typeface="Times New Roman" pitchFamily="18" charset="0"/>
                <a:cs typeface="Times New Roman" pitchFamily="18" charset="0"/>
              </a:rPr>
              <a:t> bağ meydana gelir. Böylece her bir O atomu dış yörüngelerindeki elektron sayısını 8’e tamamlarlar. Bunun sonucunda çift bağ meydana gelir.</a:t>
            </a:r>
          </a:p>
          <a:p>
            <a:pPr lvl="0" algn="just" eaLnBrk="0" fontAlgn="base" hangingPunct="0">
              <a:spcBef>
                <a:spcPct val="0"/>
              </a:spcBef>
              <a:spcAft>
                <a:spcPct val="0"/>
              </a:spcAft>
            </a:pPr>
            <a:endParaRPr lang="tr-TR" dirty="0" smtClean="0">
              <a:cs typeface="Times New Roman" pitchFamily="18" charset="0"/>
            </a:endParaRPr>
          </a:p>
          <a:p>
            <a:pPr lvl="0" algn="just" eaLnBrk="0" fontAlgn="base" hangingPunct="0">
              <a:spcBef>
                <a:spcPct val="0"/>
              </a:spcBef>
              <a:spcAft>
                <a:spcPct val="0"/>
              </a:spcAft>
            </a:pPr>
            <a:r>
              <a:rPr lang="tr-TR" dirty="0" smtClean="0">
                <a:ea typeface="Times New Roman" pitchFamily="18" charset="0"/>
                <a:cs typeface="Times New Roman" pitchFamily="18" charset="0"/>
              </a:rPr>
              <a:t>N</a:t>
            </a:r>
            <a:r>
              <a:rPr lang="tr-TR" baseline="-30000" dirty="0" smtClean="0">
                <a:ea typeface="Times New Roman" pitchFamily="18" charset="0"/>
                <a:cs typeface="Times New Roman" pitchFamily="18" charset="0"/>
              </a:rPr>
              <a:t>2</a:t>
            </a:r>
            <a:r>
              <a:rPr lang="tr-TR" dirty="0" smtClean="0">
                <a:ea typeface="Times New Roman" pitchFamily="18" charset="0"/>
                <a:cs typeface="Times New Roman" pitchFamily="18" charset="0"/>
              </a:rPr>
              <a:t> molekülünde;</a:t>
            </a:r>
          </a:p>
          <a:p>
            <a:pPr lvl="0" algn="just" eaLnBrk="0" fontAlgn="base" hangingPunct="0">
              <a:spcBef>
                <a:spcPct val="0"/>
              </a:spcBef>
              <a:spcAft>
                <a:spcPct val="0"/>
              </a:spcAft>
            </a:pPr>
            <a:endParaRPr lang="tr-TR" dirty="0" smtClean="0">
              <a:cs typeface="Times New Roman" pitchFamily="18" charset="0"/>
            </a:endParaRPr>
          </a:p>
          <a:p>
            <a:pPr lvl="0" algn="just" fontAlgn="base">
              <a:spcBef>
                <a:spcPct val="0"/>
              </a:spcBef>
              <a:spcAft>
                <a:spcPct val="0"/>
              </a:spcAft>
            </a:pPr>
            <a:r>
              <a:rPr lang="tr-TR" dirty="0" smtClean="0">
                <a:ea typeface="Times New Roman" pitchFamily="18" charset="0"/>
                <a:cs typeface="Times New Roman" pitchFamily="18" charset="0"/>
              </a:rPr>
              <a:t>[</a:t>
            </a:r>
            <a:r>
              <a:rPr lang="tr-TR" baseline="-30000" dirty="0" smtClean="0">
                <a:ea typeface="Times New Roman" pitchFamily="18" charset="0"/>
                <a:cs typeface="Times New Roman" pitchFamily="18" charset="0"/>
              </a:rPr>
              <a:t>7</a:t>
            </a:r>
            <a:r>
              <a:rPr lang="tr-TR" dirty="0" smtClean="0">
                <a:ea typeface="Times New Roman" pitchFamily="18" charset="0"/>
                <a:cs typeface="Times New Roman" pitchFamily="18" charset="0"/>
              </a:rPr>
              <a:t>N]  = 1s</a:t>
            </a:r>
            <a:r>
              <a:rPr lang="tr-TR" baseline="30000" dirty="0" smtClean="0">
                <a:ea typeface="Times New Roman" pitchFamily="18" charset="0"/>
                <a:cs typeface="Times New Roman" pitchFamily="18" charset="0"/>
              </a:rPr>
              <a:t>2 </a:t>
            </a:r>
            <a:r>
              <a:rPr lang="tr-TR" dirty="0" smtClean="0">
                <a:ea typeface="Times New Roman" pitchFamily="18" charset="0"/>
                <a:cs typeface="Times New Roman" pitchFamily="18" charset="0"/>
              </a:rPr>
              <a:t> 2s</a:t>
            </a:r>
            <a:r>
              <a:rPr lang="tr-TR" baseline="30000" dirty="0" smtClean="0">
                <a:ea typeface="Times New Roman" pitchFamily="18" charset="0"/>
                <a:cs typeface="Times New Roman" pitchFamily="18" charset="0"/>
              </a:rPr>
              <a:t>2 </a:t>
            </a:r>
            <a:r>
              <a:rPr lang="tr-TR" dirty="0" smtClean="0">
                <a:ea typeface="Times New Roman" pitchFamily="18" charset="0"/>
                <a:cs typeface="Times New Roman" pitchFamily="18" charset="0"/>
              </a:rPr>
              <a:t> 2p</a:t>
            </a:r>
            <a:r>
              <a:rPr lang="tr-TR" baseline="-30000" dirty="0" smtClean="0">
                <a:ea typeface="Times New Roman" pitchFamily="18" charset="0"/>
                <a:cs typeface="Times New Roman" pitchFamily="18" charset="0"/>
              </a:rPr>
              <a:t>x</a:t>
            </a:r>
            <a:r>
              <a:rPr lang="tr-TR" baseline="30000" dirty="0" smtClean="0">
                <a:ea typeface="Times New Roman" pitchFamily="18" charset="0"/>
                <a:cs typeface="Times New Roman" pitchFamily="18" charset="0"/>
              </a:rPr>
              <a:t>1   </a:t>
            </a:r>
            <a:r>
              <a:rPr lang="tr-TR" dirty="0" smtClean="0">
                <a:ea typeface="Times New Roman" pitchFamily="18" charset="0"/>
                <a:cs typeface="Times New Roman" pitchFamily="18" charset="0"/>
              </a:rPr>
              <a:t>2p</a:t>
            </a:r>
            <a:r>
              <a:rPr lang="tr-TR" baseline="-30000" dirty="0" smtClean="0">
                <a:ea typeface="Times New Roman" pitchFamily="18" charset="0"/>
                <a:cs typeface="Times New Roman" pitchFamily="18" charset="0"/>
              </a:rPr>
              <a:t>y</a:t>
            </a:r>
            <a:r>
              <a:rPr lang="tr-TR" baseline="30000" dirty="0" smtClean="0">
                <a:ea typeface="Times New Roman" pitchFamily="18" charset="0"/>
                <a:cs typeface="Times New Roman" pitchFamily="18" charset="0"/>
              </a:rPr>
              <a:t>1   </a:t>
            </a:r>
            <a:r>
              <a:rPr lang="tr-TR" dirty="0" smtClean="0">
                <a:ea typeface="Times New Roman" pitchFamily="18" charset="0"/>
                <a:cs typeface="Times New Roman" pitchFamily="18" charset="0"/>
              </a:rPr>
              <a:t>2p</a:t>
            </a:r>
            <a:r>
              <a:rPr lang="tr-TR" baseline="-30000" dirty="0" smtClean="0">
                <a:ea typeface="Times New Roman" pitchFamily="18" charset="0"/>
                <a:cs typeface="Times New Roman" pitchFamily="18" charset="0"/>
              </a:rPr>
              <a:t>z</a:t>
            </a:r>
            <a:r>
              <a:rPr lang="tr-TR" baseline="30000" dirty="0" smtClean="0">
                <a:ea typeface="Times New Roman" pitchFamily="18" charset="0"/>
                <a:cs typeface="Times New Roman" pitchFamily="18" charset="0"/>
              </a:rPr>
              <a:t>1</a:t>
            </a:r>
            <a:endParaRPr lang="tr-TR" dirty="0" smtClean="0">
              <a:ea typeface="Times New Roman" pitchFamily="18" charset="0"/>
              <a:cs typeface="Arial" pitchFamily="34" charset="0"/>
            </a:endParaRPr>
          </a:p>
          <a:p>
            <a:pPr lvl="0" algn="just" eaLnBrk="0" fontAlgn="base" hangingPunct="0">
              <a:spcBef>
                <a:spcPct val="0"/>
              </a:spcBef>
              <a:spcAft>
                <a:spcPct val="0"/>
              </a:spcAft>
            </a:pPr>
            <a:r>
              <a:rPr lang="tr-TR" dirty="0" smtClean="0">
                <a:ea typeface="Times New Roman" pitchFamily="18" charset="0"/>
                <a:cs typeface="Times New Roman" pitchFamily="18" charset="0"/>
              </a:rPr>
              <a:t>[</a:t>
            </a:r>
            <a:r>
              <a:rPr lang="tr-TR" baseline="-30000" dirty="0" smtClean="0">
                <a:ea typeface="Times New Roman" pitchFamily="18" charset="0"/>
                <a:cs typeface="Times New Roman" pitchFamily="18" charset="0"/>
              </a:rPr>
              <a:t>7</a:t>
            </a:r>
            <a:r>
              <a:rPr lang="tr-TR" dirty="0" smtClean="0">
                <a:ea typeface="Times New Roman" pitchFamily="18" charset="0"/>
                <a:cs typeface="Times New Roman" pitchFamily="18" charset="0"/>
              </a:rPr>
              <a:t>N]  = 1s</a:t>
            </a:r>
            <a:r>
              <a:rPr lang="tr-TR" baseline="30000" dirty="0" smtClean="0">
                <a:ea typeface="Times New Roman" pitchFamily="18" charset="0"/>
                <a:cs typeface="Times New Roman" pitchFamily="18" charset="0"/>
              </a:rPr>
              <a:t>2 </a:t>
            </a:r>
            <a:r>
              <a:rPr lang="tr-TR" dirty="0" smtClean="0">
                <a:ea typeface="Times New Roman" pitchFamily="18" charset="0"/>
                <a:cs typeface="Times New Roman" pitchFamily="18" charset="0"/>
              </a:rPr>
              <a:t> 2s</a:t>
            </a:r>
            <a:r>
              <a:rPr lang="tr-TR" baseline="30000" dirty="0" smtClean="0">
                <a:ea typeface="Times New Roman" pitchFamily="18" charset="0"/>
                <a:cs typeface="Times New Roman" pitchFamily="18" charset="0"/>
              </a:rPr>
              <a:t>2</a:t>
            </a:r>
            <a:r>
              <a:rPr lang="tr-TR" dirty="0" smtClean="0">
                <a:ea typeface="Times New Roman" pitchFamily="18" charset="0"/>
                <a:cs typeface="Times New Roman" pitchFamily="18" charset="0"/>
              </a:rPr>
              <a:t>  2p</a:t>
            </a:r>
            <a:r>
              <a:rPr lang="tr-TR" baseline="-30000" dirty="0" smtClean="0">
                <a:ea typeface="Times New Roman" pitchFamily="18" charset="0"/>
                <a:cs typeface="Times New Roman" pitchFamily="18" charset="0"/>
              </a:rPr>
              <a:t>x</a:t>
            </a:r>
            <a:r>
              <a:rPr lang="tr-TR" baseline="30000" dirty="0" smtClean="0">
                <a:ea typeface="Times New Roman" pitchFamily="18" charset="0"/>
                <a:cs typeface="Times New Roman" pitchFamily="18" charset="0"/>
              </a:rPr>
              <a:t>1   </a:t>
            </a:r>
            <a:r>
              <a:rPr lang="tr-TR" dirty="0" smtClean="0">
                <a:ea typeface="Times New Roman" pitchFamily="18" charset="0"/>
                <a:cs typeface="Times New Roman" pitchFamily="18" charset="0"/>
              </a:rPr>
              <a:t>2p</a:t>
            </a:r>
            <a:r>
              <a:rPr lang="tr-TR" baseline="-30000" dirty="0" smtClean="0">
                <a:ea typeface="Times New Roman" pitchFamily="18" charset="0"/>
                <a:cs typeface="Times New Roman" pitchFamily="18" charset="0"/>
              </a:rPr>
              <a:t>y</a:t>
            </a:r>
            <a:r>
              <a:rPr lang="tr-TR" baseline="30000" dirty="0" smtClean="0">
                <a:ea typeface="Times New Roman" pitchFamily="18" charset="0"/>
                <a:cs typeface="Times New Roman" pitchFamily="18" charset="0"/>
              </a:rPr>
              <a:t>1   </a:t>
            </a:r>
            <a:r>
              <a:rPr lang="tr-TR" dirty="0" smtClean="0">
                <a:ea typeface="Times New Roman" pitchFamily="18" charset="0"/>
                <a:cs typeface="Times New Roman" pitchFamily="18" charset="0"/>
              </a:rPr>
              <a:t>2p</a:t>
            </a:r>
            <a:r>
              <a:rPr lang="tr-TR" baseline="-30000" dirty="0" smtClean="0">
                <a:ea typeface="Times New Roman" pitchFamily="18" charset="0"/>
                <a:cs typeface="Times New Roman" pitchFamily="18" charset="0"/>
              </a:rPr>
              <a:t>z</a:t>
            </a:r>
            <a:r>
              <a:rPr lang="tr-TR" baseline="30000" dirty="0" smtClean="0">
                <a:ea typeface="Times New Roman" pitchFamily="18" charset="0"/>
                <a:cs typeface="Times New Roman" pitchFamily="18" charset="0"/>
              </a:rPr>
              <a:t>1</a:t>
            </a:r>
          </a:p>
          <a:p>
            <a:pPr lvl="0" algn="just" eaLnBrk="0" fontAlgn="base" hangingPunct="0">
              <a:spcBef>
                <a:spcPct val="0"/>
              </a:spcBef>
              <a:spcAft>
                <a:spcPct val="0"/>
              </a:spcAft>
            </a:pPr>
            <a:endParaRPr lang="tr-TR" baseline="30000" dirty="0" smtClean="0">
              <a:ea typeface="Times New Roman" pitchFamily="18" charset="0"/>
              <a:cs typeface="Times New Roman" pitchFamily="18" charset="0"/>
            </a:endParaRPr>
          </a:p>
          <a:p>
            <a:pPr lvl="0" algn="just" eaLnBrk="0" fontAlgn="base" hangingPunct="0">
              <a:spcBef>
                <a:spcPct val="0"/>
              </a:spcBef>
              <a:spcAft>
                <a:spcPct val="0"/>
              </a:spcAft>
            </a:pPr>
            <a:r>
              <a:rPr lang="tr-TR" dirty="0" smtClean="0">
                <a:ea typeface="Times New Roman" pitchFamily="18" charset="0"/>
                <a:cs typeface="Times New Roman" pitchFamily="18" charset="0"/>
              </a:rPr>
              <a:t>p </a:t>
            </a:r>
            <a:r>
              <a:rPr lang="tr-TR" dirty="0" err="1" smtClean="0">
                <a:ea typeface="Times New Roman" pitchFamily="18" charset="0"/>
                <a:cs typeface="Times New Roman" pitchFamily="18" charset="0"/>
              </a:rPr>
              <a:t>orbitallerindeki</a:t>
            </a:r>
            <a:r>
              <a:rPr lang="tr-TR" dirty="0" smtClean="0">
                <a:ea typeface="Times New Roman" pitchFamily="18" charset="0"/>
                <a:cs typeface="Times New Roman" pitchFamily="18" charset="0"/>
              </a:rPr>
              <a:t> 3’er elektron ortaklaşa kullanılarak </a:t>
            </a:r>
            <a:r>
              <a:rPr lang="tr-TR" dirty="0" err="1" smtClean="0">
                <a:ea typeface="Times New Roman" pitchFamily="18" charset="0"/>
                <a:cs typeface="Times New Roman" pitchFamily="18" charset="0"/>
              </a:rPr>
              <a:t>kovalent</a:t>
            </a:r>
            <a:r>
              <a:rPr lang="tr-TR" dirty="0" smtClean="0">
                <a:ea typeface="Times New Roman" pitchFamily="18" charset="0"/>
                <a:cs typeface="Times New Roman" pitchFamily="18" charset="0"/>
              </a:rPr>
              <a:t> bağ meydana gelir. Böylece her bir N atomu dış yörüngelerindeki elektron sayısını 8’e tamamlarlar. Bunun sonucunda üçlü bağ meydana gelir.</a:t>
            </a:r>
          </a:p>
          <a:p>
            <a:pPr lvl="0" algn="just" eaLnBrk="0" fontAlgn="base" hangingPunct="0">
              <a:spcBef>
                <a:spcPct val="0"/>
              </a:spcBef>
              <a:spcAft>
                <a:spcPct val="0"/>
              </a:spcAft>
            </a:pPr>
            <a:endParaRPr lang="tr-TR" dirty="0" smtClean="0">
              <a:ea typeface="Times New Roman" pitchFamily="18" charset="0"/>
              <a:cs typeface="Times New Roman" pitchFamily="18" charset="0"/>
            </a:endParaRPr>
          </a:p>
          <a:p>
            <a:pPr lvl="0" algn="just" eaLnBrk="0" fontAlgn="base" hangingPunct="0">
              <a:spcBef>
                <a:spcPct val="0"/>
              </a:spcBef>
              <a:spcAft>
                <a:spcPct val="0"/>
              </a:spcAft>
            </a:pPr>
            <a:r>
              <a:rPr lang="tr-TR" dirty="0" smtClean="0">
                <a:ea typeface="Times New Roman" pitchFamily="18" charset="0"/>
                <a:cs typeface="Times New Roman" pitchFamily="18" charset="0"/>
              </a:rPr>
              <a:t>Bağ sayısı arttıkça bağ uzunlukları azalır.</a:t>
            </a:r>
            <a:endParaRPr lang="tr-TR" dirty="0" smtClean="0">
              <a:ea typeface="Times New Roman" pitchFamily="18" charset="0"/>
              <a:cs typeface="Arial" pitchFamily="34" charset="0"/>
            </a:endParaRPr>
          </a:p>
          <a:p>
            <a:pPr lvl="0" algn="just" eaLnBrk="0" fontAlgn="base" hangingPunct="0">
              <a:spcBef>
                <a:spcPct val="0"/>
              </a:spcBef>
              <a:spcAft>
                <a:spcPct val="0"/>
              </a:spcAft>
            </a:pPr>
            <a:endParaRPr lang="tr-TR" dirty="0" smtClean="0">
              <a:cs typeface="Arial" pitchFamily="34" charset="0"/>
            </a:endParaRPr>
          </a:p>
          <a:p>
            <a:pPr lvl="0" algn="just" eaLnBrk="0" fontAlgn="base" hangingPunct="0">
              <a:spcBef>
                <a:spcPct val="0"/>
              </a:spcBef>
              <a:spcAft>
                <a:spcPct val="0"/>
              </a:spcAft>
            </a:pPr>
            <a:endParaRPr lang="tr-TR" dirty="0" smtClean="0">
              <a:cs typeface="Arial" pitchFamily="34" charset="0"/>
            </a:endParaRPr>
          </a:p>
          <a:p>
            <a:pPr algn="just"/>
            <a:endParaRPr lang="tr-TR" dirty="0" smtClean="0"/>
          </a:p>
          <a:p>
            <a:pPr algn="just"/>
            <a:endParaRPr lang="tr-TR" dirty="0" smtClean="0"/>
          </a:p>
          <a:p>
            <a:pPr algn="just"/>
            <a:endParaRPr lang="tr-TR" dirty="0" smtClean="0"/>
          </a:p>
          <a:p>
            <a:pPr algn="just"/>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16 Metin kutusu"/>
          <p:cNvSpPr txBox="1"/>
          <p:nvPr/>
        </p:nvSpPr>
        <p:spPr>
          <a:xfrm>
            <a:off x="467544" y="620688"/>
            <a:ext cx="8352928" cy="7109639"/>
          </a:xfrm>
          <a:prstGeom prst="rect">
            <a:avLst/>
          </a:prstGeom>
          <a:noFill/>
        </p:spPr>
        <p:txBody>
          <a:bodyPr wrap="square" rtlCol="0">
            <a:spAutoFit/>
          </a:bodyPr>
          <a:lstStyle/>
          <a:p>
            <a:pPr algn="ctr"/>
            <a:r>
              <a:rPr lang="pt-BR" sz="2400" b="1" i="1" dirty="0" smtClean="0"/>
              <a:t>Koordinatif kovalent bağ</a:t>
            </a:r>
            <a:endParaRPr lang="tr-TR" sz="2400" i="1" dirty="0" smtClean="0"/>
          </a:p>
          <a:p>
            <a:pPr algn="ctr"/>
            <a:endParaRPr lang="tr-TR" sz="2400" dirty="0" smtClean="0"/>
          </a:p>
          <a:p>
            <a:pPr algn="just"/>
            <a:r>
              <a:rPr lang="pt-BR" sz="2400" dirty="0" smtClean="0"/>
              <a:t>      </a:t>
            </a:r>
            <a:r>
              <a:rPr lang="tr-TR" sz="2400" dirty="0" smtClean="0"/>
              <a:t>İki atom arasında bir </a:t>
            </a:r>
            <a:r>
              <a:rPr lang="tr-TR" sz="2400" dirty="0" err="1" smtClean="0"/>
              <a:t>kovalent</a:t>
            </a:r>
            <a:r>
              <a:rPr lang="tr-TR" sz="2400" dirty="0" smtClean="0"/>
              <a:t> bağ kurulduğunda bağı sağlayan elektronlar tek bir atom tarafından veriliyorsa bu taktirde oluşan bağa </a:t>
            </a:r>
            <a:r>
              <a:rPr lang="tr-TR" sz="2400" dirty="0" err="1" smtClean="0"/>
              <a:t>koordinatif</a:t>
            </a:r>
            <a:r>
              <a:rPr lang="tr-TR" sz="2400" dirty="0" smtClean="0"/>
              <a:t> </a:t>
            </a:r>
            <a:r>
              <a:rPr lang="tr-TR" sz="2400" dirty="0" err="1" smtClean="0"/>
              <a:t>kovalent</a:t>
            </a:r>
            <a:r>
              <a:rPr lang="tr-TR" sz="2400" dirty="0" smtClean="0"/>
              <a:t> bağ adı verilir. </a:t>
            </a:r>
          </a:p>
          <a:p>
            <a:pPr algn="just"/>
            <a:r>
              <a:rPr lang="tr-TR" sz="2400" dirty="0" smtClean="0"/>
              <a:t>         molekülündeki bağlanma bu tarz bağlara örnektir. Bu molekülde bağı oluşturan elektronlar sadece N atomu tarafından sağlanır.</a:t>
            </a:r>
          </a:p>
          <a:p>
            <a:pPr algn="just"/>
            <a:endParaRPr lang="tr-TR" sz="2400" dirty="0" smtClean="0"/>
          </a:p>
          <a:p>
            <a:pPr algn="just"/>
            <a:r>
              <a:rPr lang="tr-TR" sz="2400" dirty="0" smtClean="0"/>
              <a:t>       </a:t>
            </a:r>
            <a:r>
              <a:rPr lang="tr-TR" sz="2400" dirty="0" err="1" smtClean="0"/>
              <a:t>Kovalent</a:t>
            </a:r>
            <a:r>
              <a:rPr lang="tr-TR" sz="2400" dirty="0" smtClean="0"/>
              <a:t> bağlar aynı zamanda </a:t>
            </a:r>
            <a:r>
              <a:rPr lang="tr-TR" sz="2400" dirty="0" err="1" smtClean="0"/>
              <a:t>polarlık</a:t>
            </a:r>
            <a:r>
              <a:rPr lang="tr-TR" sz="2400" dirty="0" smtClean="0"/>
              <a:t> açısından da iki kısma ayrılır. </a:t>
            </a:r>
            <a:r>
              <a:rPr lang="tr-TR" sz="2400" dirty="0" err="1" smtClean="0"/>
              <a:t>Apolar</a:t>
            </a:r>
            <a:r>
              <a:rPr lang="tr-TR" sz="2400" dirty="0" smtClean="0"/>
              <a:t> </a:t>
            </a:r>
            <a:r>
              <a:rPr lang="tr-TR" sz="2400" dirty="0" err="1" smtClean="0"/>
              <a:t>kovalent</a:t>
            </a:r>
            <a:r>
              <a:rPr lang="tr-TR" sz="2400" dirty="0" smtClean="0"/>
              <a:t> bağlar aynı cins atomlar arasında meydana gelirken (Örn; </a:t>
            </a:r>
            <a:r>
              <a:rPr lang="tr-TR" sz="2400" dirty="0" smtClean="0">
                <a:ea typeface="Calibri" pitchFamily="34" charset="0"/>
                <a:cs typeface="Times New Roman" pitchFamily="18" charset="0"/>
              </a:rPr>
              <a:t>H</a:t>
            </a:r>
            <a:r>
              <a:rPr lang="tr-TR" sz="2400" baseline="-30000" dirty="0" smtClean="0">
                <a:ea typeface="Calibri" pitchFamily="34" charset="0"/>
                <a:cs typeface="Times New Roman" pitchFamily="18" charset="0"/>
              </a:rPr>
              <a:t>2</a:t>
            </a:r>
            <a:r>
              <a:rPr lang="tr-TR" sz="2400" dirty="0" smtClean="0">
                <a:ea typeface="Calibri" pitchFamily="34" charset="0"/>
                <a:cs typeface="Times New Roman" pitchFamily="18" charset="0"/>
              </a:rPr>
              <a:t>, F</a:t>
            </a:r>
            <a:r>
              <a:rPr lang="tr-TR" sz="2400" baseline="-30000" dirty="0" smtClean="0">
                <a:ea typeface="Calibri" pitchFamily="34" charset="0"/>
                <a:cs typeface="Times New Roman" pitchFamily="18" charset="0"/>
              </a:rPr>
              <a:t>2</a:t>
            </a:r>
            <a:r>
              <a:rPr lang="tr-TR" sz="2400" dirty="0" smtClean="0">
                <a:ea typeface="Calibri" pitchFamily="34" charset="0"/>
                <a:cs typeface="Times New Roman" pitchFamily="18" charset="0"/>
              </a:rPr>
              <a:t>) polar </a:t>
            </a:r>
            <a:r>
              <a:rPr lang="tr-TR" sz="2400" dirty="0" err="1" smtClean="0">
                <a:ea typeface="Calibri" pitchFamily="34" charset="0"/>
                <a:cs typeface="Times New Roman" pitchFamily="18" charset="0"/>
              </a:rPr>
              <a:t>kovalent</a:t>
            </a:r>
            <a:r>
              <a:rPr lang="tr-TR" sz="2400" dirty="0" smtClean="0">
                <a:ea typeface="Calibri" pitchFamily="34" charset="0"/>
                <a:cs typeface="Times New Roman" pitchFamily="18" charset="0"/>
              </a:rPr>
              <a:t> bağlar ayrı cins atomlar tarafından meydana gelir. (Örn; H</a:t>
            </a:r>
            <a:r>
              <a:rPr lang="tr-TR" sz="2400" baseline="-30000" dirty="0" smtClean="0">
                <a:ea typeface="Calibri" pitchFamily="34" charset="0"/>
                <a:cs typeface="Times New Roman" pitchFamily="18" charset="0"/>
              </a:rPr>
              <a:t>2</a:t>
            </a:r>
            <a:r>
              <a:rPr lang="tr-TR" sz="2400" dirty="0" smtClean="0">
                <a:ea typeface="Calibri" pitchFamily="34" charset="0"/>
                <a:cs typeface="Times New Roman" pitchFamily="18" charset="0"/>
              </a:rPr>
              <a:t>O ve CO</a:t>
            </a:r>
            <a:r>
              <a:rPr lang="tr-TR" sz="2400" baseline="-30000" dirty="0" smtClean="0">
                <a:ea typeface="Calibri" pitchFamily="34" charset="0"/>
                <a:cs typeface="Times New Roman" pitchFamily="18" charset="0"/>
              </a:rPr>
              <a:t>2</a:t>
            </a:r>
            <a:r>
              <a:rPr lang="tr-TR" sz="2400" dirty="0" smtClean="0">
                <a:ea typeface="Calibri" pitchFamily="34" charset="0"/>
                <a:cs typeface="Times New Roman" pitchFamily="18" charset="0"/>
              </a:rPr>
              <a:t>) </a:t>
            </a:r>
            <a:r>
              <a:rPr lang="tr-TR" sz="2400" dirty="0" err="1" smtClean="0">
                <a:ea typeface="Calibri" pitchFamily="34" charset="0"/>
                <a:cs typeface="Times New Roman" pitchFamily="18" charset="0"/>
              </a:rPr>
              <a:t>Apolar</a:t>
            </a:r>
            <a:r>
              <a:rPr lang="tr-TR" sz="2400" dirty="0" smtClean="0">
                <a:ea typeface="Calibri" pitchFamily="34" charset="0"/>
                <a:cs typeface="Times New Roman" pitchFamily="18" charset="0"/>
              </a:rPr>
              <a:t> </a:t>
            </a:r>
            <a:r>
              <a:rPr lang="tr-TR" sz="2400" dirty="0" err="1" smtClean="0">
                <a:ea typeface="Calibri" pitchFamily="34" charset="0"/>
                <a:cs typeface="Times New Roman" pitchFamily="18" charset="0"/>
              </a:rPr>
              <a:t>kovalent</a:t>
            </a:r>
            <a:r>
              <a:rPr lang="tr-TR" sz="2400" dirty="0" smtClean="0">
                <a:ea typeface="Calibri" pitchFamily="34" charset="0"/>
                <a:cs typeface="Times New Roman" pitchFamily="18" charset="0"/>
              </a:rPr>
              <a:t> bağlarda yük dağılımı atomlar arasında eşitken polar </a:t>
            </a:r>
            <a:r>
              <a:rPr lang="tr-TR" sz="2400" dirty="0" err="1" smtClean="0">
                <a:ea typeface="Calibri" pitchFamily="34" charset="0"/>
                <a:cs typeface="Times New Roman" pitchFamily="18" charset="0"/>
              </a:rPr>
              <a:t>kovalent</a:t>
            </a:r>
            <a:r>
              <a:rPr lang="tr-TR" sz="2400" dirty="0" smtClean="0">
                <a:ea typeface="Calibri" pitchFamily="34" charset="0"/>
                <a:cs typeface="Times New Roman" pitchFamily="18" charset="0"/>
              </a:rPr>
              <a:t> bağlarda eşit değildir.</a:t>
            </a:r>
            <a:endParaRPr lang="tr-TR" sz="2400" dirty="0" smtClean="0"/>
          </a:p>
          <a:p>
            <a:pPr algn="just"/>
            <a:endParaRPr lang="tr-TR" sz="2400" dirty="0" smtClean="0"/>
          </a:p>
          <a:p>
            <a:pPr algn="just"/>
            <a:endParaRPr lang="tr-TR" sz="2400" dirty="0" smtClean="0"/>
          </a:p>
          <a:p>
            <a:pPr algn="just"/>
            <a:r>
              <a:rPr lang="pt-BR" sz="2400" dirty="0" smtClean="0"/>
              <a:t> </a:t>
            </a:r>
            <a:endParaRPr lang="tr-TR" sz="2400" dirty="0" smtClean="0"/>
          </a:p>
          <a:p>
            <a:endParaRPr lang="tr-TR" sz="2400" dirty="0"/>
          </a:p>
        </p:txBody>
      </p:sp>
      <p:sp>
        <p:nvSpPr>
          <p:cNvPr id="25617" name="Rectangle 1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522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5222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39552" y="2564904"/>
            <a:ext cx="504056" cy="336037"/>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23528" y="1894764"/>
            <a:ext cx="72008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pt-BR" sz="2400" dirty="0" smtClean="0"/>
              <a:t>µ =  d x q;    </a:t>
            </a:r>
            <a:endParaRPr lang="tr-TR" sz="2400" dirty="0" smtClean="0"/>
          </a:p>
          <a:p>
            <a:pPr algn="just"/>
            <a:r>
              <a:rPr lang="pt-BR" sz="2400" b="1" dirty="0" smtClean="0"/>
              <a:t>   </a:t>
            </a:r>
            <a:endParaRPr lang="tr-TR" sz="2400" dirty="0" smtClean="0"/>
          </a:p>
          <a:p>
            <a:r>
              <a:rPr lang="pt-BR" sz="2400" b="1" dirty="0" smtClean="0"/>
              <a:t>1D</a:t>
            </a:r>
            <a:r>
              <a:rPr lang="pt-BR" sz="2400" dirty="0" smtClean="0"/>
              <a:t> = 0.208  A</a:t>
            </a:r>
            <a:r>
              <a:rPr lang="pt-BR" sz="2400" baseline="30000" dirty="0" smtClean="0"/>
              <a:t>o</a:t>
            </a:r>
            <a:r>
              <a:rPr lang="pt-BR" sz="2400" dirty="0" smtClean="0"/>
              <a:t>   </a:t>
            </a:r>
            <a:r>
              <a:rPr lang="tr-TR" sz="2400" dirty="0" smtClean="0"/>
              <a:t>e eşittir.</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pt-BR" b="0" i="0" u="none" strike="noStrike" cap="none" normalizeH="0" baseline="0" dirty="0" smtClean="0">
              <a:ln>
                <a:noFill/>
              </a:ln>
              <a:solidFill>
                <a:schemeClr val="tx1"/>
              </a:solidFill>
              <a:effectLst/>
              <a:cs typeface="Arial" pitchFamily="34" charset="0"/>
            </a:endParaRPr>
          </a:p>
        </p:txBody>
      </p:sp>
      <p:sp>
        <p:nvSpPr>
          <p:cNvPr id="5" name="4 Metin kutusu"/>
          <p:cNvSpPr txBox="1"/>
          <p:nvPr/>
        </p:nvSpPr>
        <p:spPr>
          <a:xfrm>
            <a:off x="251520" y="260648"/>
            <a:ext cx="8640960" cy="1569660"/>
          </a:xfrm>
          <a:prstGeom prst="rect">
            <a:avLst/>
          </a:prstGeom>
          <a:noFill/>
        </p:spPr>
        <p:txBody>
          <a:bodyPr wrap="square" rtlCol="0">
            <a:spAutoFit/>
          </a:bodyPr>
          <a:lstStyle/>
          <a:p>
            <a:pPr algn="just"/>
            <a:r>
              <a:rPr lang="tr-TR" sz="2400" dirty="0" smtClean="0"/>
              <a:t>Polar </a:t>
            </a:r>
            <a:r>
              <a:rPr lang="tr-TR" sz="2400" dirty="0" err="1" smtClean="0"/>
              <a:t>kovalent</a:t>
            </a:r>
            <a:r>
              <a:rPr lang="tr-TR" sz="2400" dirty="0" smtClean="0"/>
              <a:t> bağı olan moleküllerde 2 adet zıt kutup bulunmaktadır. Bu tarz moleküllere </a:t>
            </a:r>
            <a:r>
              <a:rPr lang="tr-TR" sz="2400" dirty="0" err="1" smtClean="0"/>
              <a:t>dipol</a:t>
            </a:r>
            <a:r>
              <a:rPr lang="tr-TR" sz="2400" dirty="0" smtClean="0"/>
              <a:t> molekül, bu özelliğin ölçütüne ise </a:t>
            </a:r>
            <a:r>
              <a:rPr lang="tr-TR" sz="2400" dirty="0" err="1" smtClean="0"/>
              <a:t>dipol</a:t>
            </a:r>
            <a:r>
              <a:rPr lang="tr-TR" sz="2400" dirty="0" smtClean="0"/>
              <a:t> momenti adı verilir.  </a:t>
            </a:r>
            <a:r>
              <a:rPr lang="tr-TR" sz="2400" dirty="0" err="1" smtClean="0"/>
              <a:t>Dipol</a:t>
            </a:r>
            <a:r>
              <a:rPr lang="tr-TR" sz="2400" dirty="0" smtClean="0"/>
              <a:t> momenti yükler arası uzaklığın yük ile çarpımına eşittir ve birimi </a:t>
            </a:r>
            <a:r>
              <a:rPr lang="tr-TR" sz="2400" dirty="0" err="1" smtClean="0"/>
              <a:t>Debye</a:t>
            </a:r>
            <a:r>
              <a:rPr lang="tr-TR" sz="2400" dirty="0" smtClean="0"/>
              <a:t> (D) </a:t>
            </a:r>
            <a:r>
              <a:rPr lang="tr-TR" sz="2400" dirty="0" err="1" smtClean="0"/>
              <a:t>dir</a:t>
            </a:r>
            <a:r>
              <a:rPr lang="tr-TR" sz="2400" dirty="0" smtClean="0"/>
              <a:t>.</a:t>
            </a:r>
            <a:endParaRPr lang="tr-TR" sz="2400"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1264</TotalTime>
  <Words>1147</Words>
  <Application>Microsoft Office PowerPoint</Application>
  <PresentationFormat>Ekran Gösterisi (4:3)</PresentationFormat>
  <Paragraphs>110</Paragraphs>
  <Slides>12</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Cambria Math</vt:lpstr>
      <vt:lpstr>Courier New</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mpalabiyik</dc:creator>
  <cp:lastModifiedBy>Burcu Doğan Topal</cp:lastModifiedBy>
  <cp:revision>118</cp:revision>
  <dcterms:created xsi:type="dcterms:W3CDTF">2014-11-07T13:04:18Z</dcterms:created>
  <dcterms:modified xsi:type="dcterms:W3CDTF">2018-01-22T08:22:49Z</dcterms:modified>
</cp:coreProperties>
</file>