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2" r:id="rId5"/>
    <p:sldId id="263"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12.05.2020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0"/>
            <a:ext cx="8229600" cy="1475656"/>
          </a:xfrm>
        </p:spPr>
        <p:txBody>
          <a:bodyPr>
            <a:noAutofit/>
          </a:bodyPr>
          <a:lstStyle/>
          <a:p>
            <a:r>
              <a:rPr lang="tr-TR" sz="3200" b="1" dirty="0"/>
              <a:t>BABA-OĞUL-OTORİTE ÜÇGENİNDE “</a:t>
            </a:r>
            <a:r>
              <a:rPr lang="tr-TR" sz="3200" b="1" i="1" dirty="0"/>
              <a:t>KIRMIZI SAÇLI KADIN” </a:t>
            </a:r>
            <a:r>
              <a:rPr lang="tr-TR" sz="3200" b="1" dirty="0"/>
              <a:t>VE “</a:t>
            </a:r>
            <a:r>
              <a:rPr lang="tr-TR" sz="3200" b="1" i="1" dirty="0"/>
              <a:t>TRANS-ATLANTİK”</a:t>
            </a:r>
            <a:r>
              <a:rPr lang="tr-TR" sz="3200" dirty="0"/>
              <a:t/>
            </a:r>
            <a:br>
              <a:rPr lang="tr-TR" sz="3200" dirty="0"/>
            </a:br>
            <a:endParaRPr lang="tr-TR" sz="3200" dirty="0"/>
          </a:p>
        </p:txBody>
      </p:sp>
      <p:sp>
        <p:nvSpPr>
          <p:cNvPr id="3" name="İçerik Yer Tutucusu 2"/>
          <p:cNvSpPr>
            <a:spLocks noGrp="1"/>
          </p:cNvSpPr>
          <p:nvPr>
            <p:ph idx="1"/>
          </p:nvPr>
        </p:nvSpPr>
        <p:spPr/>
        <p:txBody>
          <a:bodyPr>
            <a:normAutofit fontScale="77500" lnSpcReduction="20000"/>
          </a:bodyPr>
          <a:lstStyle/>
          <a:p>
            <a:r>
              <a:rPr lang="tr-TR" i="1" dirty="0"/>
              <a:t>Baba- oğul ilişkisi insan yaşamının en önemli ve belki de en zor ilişkisidir. Genelde babalar gerçekleştiremedikleri arzularını oğulları aracılığıyla yaşamak ister, bir anlamda oğullarını özel projeleri gibi görürler. Oğullarsa çoğu zaman, üzerlerinde kurulan veya kurulmak istenen otoriteye belli bir yaşa geldiklerinde karşı çıkarak, babalarının arzularından çok kendi arzu ve hayallerini gerçekleştirecekleri bir yaşam seçerler. Olaylar böyle gelişince de baba ve oğul arasında bir çatışma çıkması çoğu zaman kaçınılmaz olur. S. Freud, baba-oğul mücadelesinin tek sebebi olarak “</a:t>
            </a:r>
            <a:r>
              <a:rPr lang="tr-TR" i="1" dirty="0" err="1"/>
              <a:t>ödipus</a:t>
            </a:r>
            <a:r>
              <a:rPr lang="tr-TR" i="1" dirty="0"/>
              <a:t> kompleksini gösterir. S. Freud, “Totem ve Tabu” adlı kitabında bu mücadeleden söz eder ve baba-oğul mücadelesinin bilinçaltı dürtülerle geliştiğini öne sürer.</a:t>
            </a:r>
            <a:endParaRPr lang="tr-TR" dirty="0" smtClean="0"/>
          </a:p>
        </p:txBody>
      </p:sp>
    </p:spTree>
    <p:extLst>
      <p:ext uri="{BB962C8B-B14F-4D97-AF65-F5344CB8AC3E}">
        <p14:creationId xmlns:p14="http://schemas.microsoft.com/office/powerpoint/2010/main" val="452189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i="1" dirty="0"/>
              <a:t>Freud, baba-oğul mücadelesinin temelinde </a:t>
            </a:r>
            <a:r>
              <a:rPr lang="tr-TR" i="1" dirty="0" err="1"/>
              <a:t>ödipal</a:t>
            </a:r>
            <a:r>
              <a:rPr lang="tr-TR" i="1" dirty="0"/>
              <a:t> bir çatışma görür. Bu psikolojik motifin, bir başka deyişle, insanlığın varoluşundan bu yana devam eden bu sancılı motifin yani baba-oğul ilişkisinin edebiyatın en başat motiflerinden biri olduğu aşikârdır. Disiplinler arası bir düşünceyle yapılacak olan bu çalışmada biri Türk diğeri Polonyalı, ama dünya ölçeğinde ün kazanmış iki yazarın (Orhan Pamuk’un “Kırmızı Saçlı Kadın” ve </a:t>
            </a:r>
            <a:r>
              <a:rPr lang="tr-TR" i="1" dirty="0" err="1"/>
              <a:t>Witold</a:t>
            </a:r>
            <a:r>
              <a:rPr lang="tr-TR" i="1" dirty="0"/>
              <a:t> </a:t>
            </a:r>
            <a:r>
              <a:rPr lang="tr-TR" i="1" dirty="0" err="1"/>
              <a:t>Gombrowicz’in</a:t>
            </a:r>
            <a:r>
              <a:rPr lang="tr-TR" i="1" dirty="0"/>
              <a:t> “Trans- Atlantik”) romanlarında “babayı ve oğlu öldürme” arketipine değinilecektir. Yapılan çalışmada, bu “öldürme </a:t>
            </a:r>
            <a:r>
              <a:rPr lang="tr-TR" i="1" dirty="0" err="1"/>
              <a:t>arzusu”nu</a:t>
            </a:r>
            <a:r>
              <a:rPr lang="tr-TR" i="1" dirty="0"/>
              <a:t>”  </a:t>
            </a:r>
            <a:r>
              <a:rPr lang="tr-TR" i="1" dirty="0" err="1"/>
              <a:t>Erich</a:t>
            </a:r>
            <a:r>
              <a:rPr lang="tr-TR" i="1" dirty="0"/>
              <a:t> </a:t>
            </a:r>
            <a:r>
              <a:rPr lang="tr-TR" i="1" dirty="0" err="1"/>
              <a:t>Fromm’un</a:t>
            </a:r>
            <a:r>
              <a:rPr lang="tr-TR" i="1" dirty="0"/>
              <a:t> </a:t>
            </a:r>
            <a:r>
              <a:rPr lang="tr-TR" i="1" dirty="0" err="1"/>
              <a:t>ödipus</a:t>
            </a:r>
            <a:r>
              <a:rPr lang="tr-TR" i="1" dirty="0"/>
              <a:t> kompleksine yaklaşımıyla, yani bu çatışmayı ataerkil bir toplumda oğulun baba otoritesine isyanının sembolü olarak ele almak </a:t>
            </a:r>
            <a:r>
              <a:rPr lang="tr-TR" i="1" dirty="0" smtClean="0"/>
              <a:t>amaçlanmaktadır.</a:t>
            </a:r>
          </a:p>
          <a:p>
            <a:r>
              <a:rPr lang="tr-TR" i="1" dirty="0"/>
              <a:t>Polonya toplumu ve Türk toplumunun erkek otoritesine dayanan örgütlenme düzenini karşılaştırmak amacıyla yapılacak olan bu çalışmada, iki toplum arasında bu bağlamdaki ciddi benzerlikler ele alınan iki roman ölçeğinde gösterilmeye ve her iki romanın da “oğullarına değer vermeyen” toplumlar için bir meydan okuma olduğu kanıtlanmaya çalışılacaktır. </a:t>
            </a:r>
            <a:endParaRPr lang="tr-TR" dirty="0"/>
          </a:p>
          <a:p>
            <a:endParaRPr lang="tr-TR" dirty="0" smtClean="0"/>
          </a:p>
        </p:txBody>
      </p:sp>
    </p:spTree>
    <p:extLst>
      <p:ext uri="{BB962C8B-B14F-4D97-AF65-F5344CB8AC3E}">
        <p14:creationId xmlns:p14="http://schemas.microsoft.com/office/powerpoint/2010/main" val="3629301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Baba-oğul çatışması ne yaman bir çatışmadır. İnsanlığın varoluşundan bu yana süregelmiş ve sürecek bir kavgadır. S. Freud, “Totem ve Tabu” adlı kitabında baba-oğul çatışmasının bilinçaltı dürtülerle geliştiğini öne sürer.  Freud’un </a:t>
            </a:r>
            <a:r>
              <a:rPr lang="tr-TR" dirty="0" err="1"/>
              <a:t>ödipal</a:t>
            </a:r>
            <a:r>
              <a:rPr lang="tr-TR" dirty="0"/>
              <a:t> bir çatışma olarak gördüğü baba-oğul mücadelesini bir güç savaşı olarak da görmek mümkün. Babaların gerçekleştiremedikleri arzularını oğulları aracılığıyla yaşamak istedikleri, bir anlamda onları yaşamlarının devamı olarak görmek istedikleri, oğulların da genelde bu arzuya karşı bir protesto oluşturdukları bilenen bir gerçektir.  Bunun içindir ki, baba-oğul çatışması edebiyatın başat motifleri arasında her zaman yer alacaktır.</a:t>
            </a:r>
          </a:p>
          <a:p>
            <a:r>
              <a:rPr lang="tr-TR" dirty="0"/>
              <a:t>Bilindiği gibi, Rus biçimci V. </a:t>
            </a:r>
            <a:r>
              <a:rPr lang="tr-TR" dirty="0" err="1"/>
              <a:t>Propp</a:t>
            </a:r>
            <a:r>
              <a:rPr lang="tr-TR" dirty="0"/>
              <a:t>, “Masalın Biçimbilimi” adlı kitabında halk masallarını karşılaştırmış ve bu masalların, görünürdeki çeşitliliği altındaki tek biçimliliğini saptamıştır. </a:t>
            </a:r>
            <a:r>
              <a:rPr lang="tr-TR" dirty="0" err="1"/>
              <a:t>Propp’un</a:t>
            </a:r>
            <a:r>
              <a:rPr lang="tr-TR" dirty="0"/>
              <a:t> bu saptamasını tüm kültürlerdeki masal ve destanlarda görebiliriz. Öyleyse, </a:t>
            </a:r>
            <a:r>
              <a:rPr lang="tr-TR" dirty="0" err="1"/>
              <a:t>Oidupus’tan</a:t>
            </a:r>
            <a:r>
              <a:rPr lang="tr-TR" dirty="0"/>
              <a:t> </a:t>
            </a:r>
            <a:r>
              <a:rPr lang="tr-TR" dirty="0" err="1"/>
              <a:t>Şehname’ye</a:t>
            </a:r>
            <a:r>
              <a:rPr lang="tr-TR" dirty="0"/>
              <a:t> pek çok destan ve masalda baba-oğul cinayeti arketipini görmek bizi şaşırtmayacaktır. Destanlarda bu suçun temelinde iktidarı ele geçirmek ve kıskançlık vardır, ne var ki, insan Freud’u düşünmeden edemiyor. Freud baba-oğul çatışmasını dünya edebiyat tarihi içinde belki de en güzel yansıtan “</a:t>
            </a:r>
            <a:r>
              <a:rPr lang="tr-TR" dirty="0" err="1"/>
              <a:t>Karamazov</a:t>
            </a:r>
            <a:r>
              <a:rPr lang="tr-TR" dirty="0"/>
              <a:t> Kardeşler” hakkında 1927’de “Dostoyevski ve Baba Katli” başlıklı bir yazı kaleme almış ve bu romanın, Dostoyevski’nin babasını öldürmek istemekteki gizli arzusunu ifşa ettiğini ileri sürmüştür.</a:t>
            </a:r>
          </a:p>
          <a:p>
            <a:r>
              <a:rPr lang="tr-TR" dirty="0"/>
              <a:t>İşte biz de bu yaman çatışmayı konu eden çalışmamızda biri Türk diğeri Polonyalı, ama ikisi de dünya ölçeğinde ün kazanmış iki yazarın, yani Orhan Pamuk’un “Kırmızı Saçlı Kadın” ve </a:t>
            </a:r>
            <a:r>
              <a:rPr lang="tr-TR" dirty="0" err="1"/>
              <a:t>Witold</a:t>
            </a:r>
            <a:r>
              <a:rPr lang="tr-TR" dirty="0"/>
              <a:t> </a:t>
            </a:r>
            <a:r>
              <a:rPr lang="tr-TR" dirty="0" err="1"/>
              <a:t>Gombrowicz’in</a:t>
            </a:r>
            <a:r>
              <a:rPr lang="tr-TR" dirty="0"/>
              <a:t> “Trans-Atlantik” adlı romanlarında ‘babayı ve oğlu öldürme’ arketipine değineceğiz.</a:t>
            </a:r>
          </a:p>
          <a:p>
            <a:endParaRPr lang="tr-TR" dirty="0"/>
          </a:p>
          <a:p>
            <a:endParaRPr lang="tr-TR" dirty="0"/>
          </a:p>
        </p:txBody>
      </p:sp>
    </p:spTree>
    <p:extLst>
      <p:ext uri="{BB962C8B-B14F-4D97-AF65-F5344CB8AC3E}">
        <p14:creationId xmlns:p14="http://schemas.microsoft.com/office/powerpoint/2010/main" val="2094204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Önce </a:t>
            </a:r>
            <a:r>
              <a:rPr lang="tr-TR" i="1" dirty="0"/>
              <a:t>“yerel, milli bir dünya ile Batı dünyasının karışımıdır benim dünyam” </a:t>
            </a:r>
            <a:r>
              <a:rPr lang="tr-TR" dirty="0"/>
              <a:t>(Pamuk 4) diyen Pamuk’tan başlayalım: Yazar “Kırmızı Saçlı </a:t>
            </a:r>
            <a:r>
              <a:rPr lang="tr-TR" dirty="0" err="1"/>
              <a:t>Kadın”da</a:t>
            </a:r>
            <a:r>
              <a:rPr lang="tr-TR" dirty="0"/>
              <a:t> </a:t>
            </a:r>
            <a:r>
              <a:rPr lang="tr-TR" dirty="0" err="1"/>
              <a:t>Sofokles’in</a:t>
            </a:r>
            <a:r>
              <a:rPr lang="tr-TR" dirty="0"/>
              <a:t> “Kral </a:t>
            </a:r>
            <a:r>
              <a:rPr lang="tr-TR" dirty="0" err="1"/>
              <a:t>Oidupus”u</a:t>
            </a:r>
            <a:r>
              <a:rPr lang="tr-TR" dirty="0"/>
              <a:t> ile </a:t>
            </a:r>
            <a:r>
              <a:rPr lang="tr-TR" dirty="0" err="1"/>
              <a:t>Firdevsi’nin</a:t>
            </a:r>
            <a:r>
              <a:rPr lang="tr-TR" dirty="0"/>
              <a:t>  “</a:t>
            </a:r>
            <a:r>
              <a:rPr lang="tr-TR" dirty="0" err="1"/>
              <a:t>Şehname”sindeki</a:t>
            </a:r>
            <a:r>
              <a:rPr lang="tr-TR" dirty="0"/>
              <a:t> R</a:t>
            </a:r>
            <a:r>
              <a:rPr lang="tr-TR" i="1" dirty="0"/>
              <a:t>üstem</a:t>
            </a:r>
            <a:r>
              <a:rPr lang="tr-TR" dirty="0"/>
              <a:t> ile </a:t>
            </a:r>
            <a:r>
              <a:rPr lang="tr-TR" dirty="0" err="1"/>
              <a:t>S</a:t>
            </a:r>
            <a:r>
              <a:rPr lang="tr-TR" i="1" dirty="0" err="1"/>
              <a:t>ohrab’</a:t>
            </a:r>
            <a:r>
              <a:rPr lang="tr-TR" dirty="0" err="1"/>
              <a:t>ın</a:t>
            </a:r>
            <a:r>
              <a:rPr lang="tr-TR" dirty="0"/>
              <a:t> hikâyesini karşılaştırarak, Nobel konuşmasında söylediği cümleyi yine ve yeniden gerçekleştiriyor. “Kırmızı Saçlı </a:t>
            </a:r>
            <a:r>
              <a:rPr lang="tr-TR" dirty="0" err="1"/>
              <a:t>Kadın”ın</a:t>
            </a:r>
            <a:r>
              <a:rPr lang="tr-TR" dirty="0"/>
              <a:t> başkahramanı Cem, babasının ailesini terk etmesiyle babasız kalmış ve üniversiteye hazırlık sınavı için dershane parasını biriktirmek amacıyla bir kuyu ustasının yanında çalışmak için </a:t>
            </a:r>
            <a:r>
              <a:rPr lang="tr-TR" dirty="0" err="1"/>
              <a:t>Öngören’e</a:t>
            </a:r>
            <a:r>
              <a:rPr lang="tr-TR" dirty="0"/>
              <a:t> gelmiştir. Lisedeyken okuduğu Kral </a:t>
            </a:r>
            <a:r>
              <a:rPr lang="tr-TR" dirty="0" err="1"/>
              <a:t>Oidipus</a:t>
            </a:r>
            <a:r>
              <a:rPr lang="tr-TR" dirty="0"/>
              <a:t> ve yeni çevresinde öğrendiği </a:t>
            </a:r>
            <a:r>
              <a:rPr lang="tr-TR" dirty="0" err="1"/>
              <a:t>Sohrab’ın</a:t>
            </a:r>
            <a:r>
              <a:rPr lang="tr-TR" dirty="0"/>
              <a:t> hikâyesi çerçevesinde, Cem’in, dolayısıyla romanın öyküsü biçimlenir. Babasızlıkla başlayan öykü yeni bir baba bulma arayışıyla devam eder. Aslında konuyu Cem’in babasız kaldığını öğrenen Kırmızı Saçlı Kadın’ın </a:t>
            </a:r>
            <a:r>
              <a:rPr lang="tr-TR" i="1" dirty="0"/>
              <a:t>"kendine başka bir baba bul. Herkesin babası çoktur bu ülkede. Devlet Baba, Allah Baba, Paşa Baba, mafya babası… burada kimse babasız yaşayamaz” </a:t>
            </a:r>
            <a:r>
              <a:rPr lang="tr-TR" dirty="0"/>
              <a:t>(Pamuk,</a:t>
            </a:r>
            <a:r>
              <a:rPr lang="tr-TR" i="1" dirty="0"/>
              <a:t> Kırmızı Saçlı Kadın </a:t>
            </a:r>
            <a:r>
              <a:rPr lang="tr-TR" dirty="0"/>
              <a:t>68)</a:t>
            </a:r>
            <a:r>
              <a:rPr lang="tr-TR" i="1" dirty="0"/>
              <a:t> </a:t>
            </a:r>
            <a:r>
              <a:rPr lang="tr-TR" dirty="0"/>
              <a:t>sözleri özetler; zaten ele aldığımız her iki yazarın bu bağlamdaki ortak noktasını belirleyen de bu sözlerdir. Kendi arzusu dışında babasız kalan Cem kendini var etmek için başka baba arar ve Cem’in, Freud’a göre, aslında iğdiş edilme korkusuyla babayı yok edip böylece kendini var etme arzusuyla, baba olarak gördüğü Mahmut Usta’yı “öldürüp” varlığını devam ettirme süreci böylece başlar. Cem’in “Kral </a:t>
            </a:r>
            <a:r>
              <a:rPr lang="tr-TR" dirty="0" err="1"/>
              <a:t>Oidupus”un</a:t>
            </a:r>
            <a:r>
              <a:rPr lang="tr-TR" dirty="0"/>
              <a:t> Freud tarafından yazılan kitap özetinde </a:t>
            </a:r>
            <a:r>
              <a:rPr lang="tr-TR" i="1" dirty="0"/>
              <a:t>‘her erkeğin içinde taşıdığı babasını öldürme isteği iddiasını taşıdığını’ </a:t>
            </a:r>
            <a:r>
              <a:rPr lang="tr-TR" dirty="0"/>
              <a:t>(Pamuk, </a:t>
            </a:r>
            <a:r>
              <a:rPr lang="tr-TR" i="1" dirty="0"/>
              <a:t>Kırmızı Saçlı</a:t>
            </a:r>
            <a:r>
              <a:rPr lang="tr-TR" dirty="0"/>
              <a:t> </a:t>
            </a:r>
            <a:r>
              <a:rPr lang="tr-TR" i="1" dirty="0"/>
              <a:t>Kadın </a:t>
            </a:r>
            <a:r>
              <a:rPr lang="tr-TR" dirty="0"/>
              <a:t>94)</a:t>
            </a:r>
            <a:r>
              <a:rPr lang="tr-TR" i="1" dirty="0"/>
              <a:t> </a:t>
            </a:r>
            <a:r>
              <a:rPr lang="tr-TR" dirty="0"/>
              <a:t>fark etmesi bu bağlamda çok anlamlıdır, zira babalık aradığı kişi o yüzden daha sonra ölüme terk edeceği Mahmut usta olacaktır. Cem’in bir kumpanyada oyunculuk yapan, neredeyse annesi yaşındaki kırmızı saçlı kadına duyduğu arzu da </a:t>
            </a:r>
            <a:r>
              <a:rPr lang="tr-TR" dirty="0" err="1"/>
              <a:t>ödipal</a:t>
            </a:r>
            <a:r>
              <a:rPr lang="tr-TR" dirty="0"/>
              <a:t> komplekse yönelir. Ne de olsa, Cem kasabadaki çadır tiyatrosuna giden ve kırmızı saçlı kadınla ta­nışan ustasını (babasını) potansiyel bir rakip olarak görmeye başlar; ardından bir gün kuyuya inen Usta’nın kafasına kovayı düşürür; onu öldür­düğünü düşünse de, Usta’yı çıkarmak için kimseyi çağırmaz ve oradan kaçar. </a:t>
            </a:r>
          </a:p>
          <a:p>
            <a:endParaRPr lang="tr-TR" dirty="0"/>
          </a:p>
        </p:txBody>
      </p:sp>
    </p:spTree>
    <p:extLst>
      <p:ext uri="{BB962C8B-B14F-4D97-AF65-F5344CB8AC3E}">
        <p14:creationId xmlns:p14="http://schemas.microsoft.com/office/powerpoint/2010/main" val="3116073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0000" lnSpcReduction="20000"/>
          </a:bodyPr>
          <a:lstStyle/>
          <a:p>
            <a:r>
              <a:rPr lang="tr-TR" dirty="0"/>
              <a:t>Romanın ikinci kısmında, olgunlaşıp bir iş adamı olan Cem’in yolu yıllar sonra bir inşaat projesi için </a:t>
            </a:r>
            <a:r>
              <a:rPr lang="tr-TR" dirty="0" err="1"/>
              <a:t>Öngören’e</a:t>
            </a:r>
            <a:r>
              <a:rPr lang="tr-TR" dirty="0"/>
              <a:t> düşer. Mahmut Usta’nın, birkaç yıl önce eceliyle öldüğünü, k</a:t>
            </a:r>
            <a:r>
              <a:rPr lang="tr-TR" i="1" dirty="0"/>
              <a:t>ırmızı saçlı kadın</a:t>
            </a:r>
            <a:r>
              <a:rPr lang="tr-TR" dirty="0"/>
              <a:t>ınsa hala </a:t>
            </a:r>
            <a:r>
              <a:rPr lang="tr-TR" dirty="0" err="1"/>
              <a:t>Öngören’de</a:t>
            </a:r>
            <a:r>
              <a:rPr lang="tr-TR" dirty="0"/>
              <a:t> yaşadığını ve hatta Enver adında bir oğlunun olduğunu öğrenir. Oğul Enver’in, baba Cem’in kırmızı saçlı kadınla tek gecelik ilişkisinden olma evladı olduğu ortaya çıkar. Bir diğer ilginç bağlantı da Cem’in öz babasının da bu k</a:t>
            </a:r>
            <a:r>
              <a:rPr lang="tr-TR" i="1" dirty="0"/>
              <a:t>ırmızı saçlı kadın</a:t>
            </a:r>
            <a:r>
              <a:rPr lang="tr-TR" dirty="0"/>
              <a:t>la bir zamanlar ilişki yaşamış olmasıdır. Babasının ilişki yaşadığını bilmeden aynı kadınla birlikte olması kahramanımızın Kral </a:t>
            </a:r>
            <a:r>
              <a:rPr lang="tr-TR" dirty="0" err="1"/>
              <a:t>Oidupus’a</a:t>
            </a:r>
            <a:r>
              <a:rPr lang="tr-TR" dirty="0"/>
              <a:t> uzaktan el sallaması olarak yorumlanabilir. Babasının kim olduğunu bilmeden büyümüş oğul Enver’in, baba olduğundan habersiz bir halde yaşayan Cem’le birlikte bu selama katıldığı düşünülebilir. Enver’in babasını bularak –onu böylece var ettikten sonra- öldürmesiyle roman sona erer.</a:t>
            </a:r>
          </a:p>
          <a:p>
            <a:r>
              <a:rPr lang="tr-TR" dirty="0"/>
              <a:t>Bu anlamda “Kırmızı Saçlı Kadın” romanında Cem’den başlayarak, bir baba arayışı veya babayı yaratma ve sonra ondan kurtulma durumu söz konusudur. Burada ‘baba’ motifini simgesel olarak düşünmek de mümkün; babayı veya otoriteyi var etme ve sonra ondan kurtulma çabası gibi bakabiliriz bu romana. Neden Orhan Pamuk’un Rüstem’in değil de </a:t>
            </a:r>
            <a:r>
              <a:rPr lang="tr-TR" dirty="0" err="1"/>
              <a:t>Oidipus’un</a:t>
            </a:r>
            <a:r>
              <a:rPr lang="tr-TR" dirty="0"/>
              <a:t> zaferini seçtiğini düşünmeden edemiyor insan. İşte onun için bu yazı Ece Ayhan’ın “Mor Külhani” başlıklı şiirinden bir dizeye adandı. Çünkü doğu toplumları, oğullarına ‘oğulluktan sessizce çekilmeye izin vermeyen’ babaların toplumudur. Orhan Pamuk’un, Rüstem yerine </a:t>
            </a:r>
            <a:r>
              <a:rPr lang="tr-TR" dirty="0" err="1"/>
              <a:t>Oidipus’u</a:t>
            </a:r>
            <a:r>
              <a:rPr lang="tr-TR" dirty="0"/>
              <a:t> yeğlemesi de sakın buna bir isyan olmasın. Bu çalışmanın önemli bir savı olan bu cümleyi daha sonra hatırlamak üzere şimdilik bırakalım ve </a:t>
            </a:r>
            <a:r>
              <a:rPr lang="tr-TR" dirty="0" err="1"/>
              <a:t>Freud’tan</a:t>
            </a:r>
            <a:r>
              <a:rPr lang="tr-TR" dirty="0"/>
              <a:t> </a:t>
            </a:r>
            <a:r>
              <a:rPr lang="tr-TR" dirty="0" err="1"/>
              <a:t>Fromm’a</a:t>
            </a:r>
            <a:r>
              <a:rPr lang="tr-TR" dirty="0"/>
              <a:t> geçelim. </a:t>
            </a:r>
          </a:p>
          <a:p>
            <a:r>
              <a:rPr lang="tr-TR" dirty="0" err="1"/>
              <a:t>Erich</a:t>
            </a:r>
            <a:r>
              <a:rPr lang="tr-TR" dirty="0"/>
              <a:t> </a:t>
            </a:r>
            <a:r>
              <a:rPr lang="tr-TR" dirty="0" err="1"/>
              <a:t>Fromm’un</a:t>
            </a:r>
            <a:r>
              <a:rPr lang="tr-TR" dirty="0"/>
              <a:t>, </a:t>
            </a:r>
            <a:r>
              <a:rPr lang="tr-TR" dirty="0" err="1"/>
              <a:t>ödipal</a:t>
            </a:r>
            <a:r>
              <a:rPr lang="tr-TR" dirty="0"/>
              <a:t> kompleksi ataerkil bir toplumda oğulun baba otoritesine isyanının sembolü olarak gördüğünü biliyoruz. Hatta </a:t>
            </a:r>
            <a:r>
              <a:rPr lang="tr-TR" dirty="0" err="1"/>
              <a:t>Fromm</a:t>
            </a:r>
            <a:r>
              <a:rPr lang="tr-TR" dirty="0"/>
              <a:t>, bir adım daha ileri giderek, erkek egemen olmayan toplumlarda </a:t>
            </a:r>
            <a:r>
              <a:rPr lang="tr-TR" dirty="0" err="1"/>
              <a:t>ödipal</a:t>
            </a:r>
            <a:r>
              <a:rPr lang="tr-TR" dirty="0"/>
              <a:t> kompleksin bulunmadığını öne sürer.</a:t>
            </a:r>
            <a:r>
              <a:rPr lang="tr-TR" baseline="30000" dirty="0"/>
              <a:t> </a:t>
            </a:r>
            <a:r>
              <a:rPr lang="tr-TR" dirty="0"/>
              <a:t>İşte tam da burada </a:t>
            </a:r>
            <a:r>
              <a:rPr lang="tr-TR" dirty="0" err="1"/>
              <a:t>Gombrowicz’in</a:t>
            </a:r>
            <a:r>
              <a:rPr lang="tr-TR" dirty="0"/>
              <a:t> “Trans-Atlantik” adlı romanındaki baba-oğul ilişkisinden söz etmenin sırası. “Trans-Atlantik” erkekliğe, olgunluğa karşı bir meydan okumadır.</a:t>
            </a:r>
          </a:p>
          <a:p>
            <a:r>
              <a:rPr lang="tr-TR" dirty="0"/>
              <a:t> Detaylı bilgi için </a:t>
            </a:r>
            <a:r>
              <a:rPr lang="tr-TR" dirty="0" err="1"/>
              <a:t>bknz</a:t>
            </a:r>
            <a:r>
              <a:rPr lang="tr-TR" dirty="0"/>
              <a:t>. Tura, Saffet Murat. </a:t>
            </a:r>
            <a:r>
              <a:rPr lang="tr-TR" i="1" dirty="0" err="1"/>
              <a:t>Freud’tan</a:t>
            </a:r>
            <a:r>
              <a:rPr lang="tr-TR" i="1" dirty="0"/>
              <a:t> </a:t>
            </a:r>
            <a:r>
              <a:rPr lang="tr-TR" i="1" dirty="0" err="1"/>
              <a:t>Lacan’a</a:t>
            </a:r>
            <a:r>
              <a:rPr lang="tr-TR" i="1" dirty="0"/>
              <a:t> Psikanaliz</a:t>
            </a:r>
            <a:r>
              <a:rPr lang="tr-TR" dirty="0"/>
              <a:t>. İstanbul: Kanat Yayınları, 2004. </a:t>
            </a:r>
          </a:p>
          <a:p>
            <a:endParaRPr lang="tr-TR" dirty="0"/>
          </a:p>
        </p:txBody>
      </p:sp>
    </p:spTree>
    <p:extLst>
      <p:ext uri="{BB962C8B-B14F-4D97-AF65-F5344CB8AC3E}">
        <p14:creationId xmlns:p14="http://schemas.microsoft.com/office/powerpoint/2010/main" val="3448467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Taluy</a:t>
            </a:r>
            <a:r>
              <a:rPr lang="tr-TR" dirty="0"/>
              <a:t> Yüce, Neşe. </a:t>
            </a:r>
            <a:r>
              <a:rPr lang="tr-TR" i="1" dirty="0"/>
              <a:t>Baba-oğul-otorite Üçgeninde “Kırmızı Saçlı Kadın” Ve “Trans-</a:t>
            </a:r>
            <a:r>
              <a:rPr lang="tr-TR" i="1" dirty="0" err="1"/>
              <a:t>atlantik</a:t>
            </a:r>
            <a:r>
              <a:rPr lang="tr-TR" i="1" dirty="0"/>
              <a:t>”. </a:t>
            </a:r>
            <a:r>
              <a:rPr lang="tr-TR" dirty="0"/>
              <a:t>DTCF Dergisi 58.2 (2018): 1267-1277.</a:t>
            </a:r>
          </a:p>
          <a:p>
            <a:endParaRPr lang="tr-TR" dirty="0" smtClean="0"/>
          </a:p>
        </p:txBody>
      </p:sp>
    </p:spTree>
    <p:extLst>
      <p:ext uri="{BB962C8B-B14F-4D97-AF65-F5344CB8AC3E}">
        <p14:creationId xmlns:p14="http://schemas.microsoft.com/office/powerpoint/2010/main" val="65823484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571</TotalTime>
  <Words>1264</Words>
  <Application>Microsoft Office PowerPoint</Application>
  <PresentationFormat>Ekran Gösterisi (4:3)</PresentationFormat>
  <Paragraphs>14</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BABA-OĞUL-OTORİTE ÜÇGENİNDE “KIRMIZI SAÇLI KADIN” VE “TRANS-ATLANTİK” </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Gombrowicz’in Romanında Başkahraman</dc:title>
  <dc:creator>nevra vardal</dc:creator>
  <cp:lastModifiedBy>nevra vardal</cp:lastModifiedBy>
  <cp:revision>34</cp:revision>
  <dcterms:created xsi:type="dcterms:W3CDTF">2020-05-11T13:40:06Z</dcterms:created>
  <dcterms:modified xsi:type="dcterms:W3CDTF">2020-05-12T14:22:25Z</dcterms:modified>
</cp:coreProperties>
</file>