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5"/>
  </p:notesMasterIdLst>
  <p:sldIdLst>
    <p:sldId id="641" r:id="rId2"/>
    <p:sldId id="568" r:id="rId3"/>
    <p:sldId id="642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B09"/>
    <a:srgbClr val="D6A418"/>
    <a:srgbClr val="C4982A"/>
    <a:srgbClr val="B584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29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716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77555-F900-492F-989D-CDEC03A6849E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5A0B5-9944-4599-A698-F8229697947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670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ransition spd="slow">
    <p:randomBar dir="vert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chemeClr val="bg1"/>
                </a:solidFill>
              </a:rPr>
              <a:t>2. HAFTA</a:t>
            </a:r>
            <a:br>
              <a:rPr lang="tr-TR" dirty="0" smtClean="0">
                <a:solidFill>
                  <a:schemeClr val="bg1"/>
                </a:solidFill>
              </a:rPr>
            </a:br>
            <a:r>
              <a:rPr lang="tr-TR" dirty="0" smtClean="0">
                <a:solidFill>
                  <a:schemeClr val="bg1"/>
                </a:solidFill>
              </a:rPr>
              <a:t>Kuram ve Görüşler</a:t>
            </a:r>
            <a:endParaRPr lang="tr-TR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2159" y="1600200"/>
            <a:ext cx="6379682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42196352"/>
      </p:ext>
    </p:extLst>
  </p:cSld>
  <p:clrMapOvr>
    <a:masterClrMapping/>
  </p:clrMapOvr>
  <p:transition spd="slow">
    <p:randomBa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>
                <a:solidFill>
                  <a:schemeClr val="bg1"/>
                </a:solidFill>
              </a:rPr>
              <a:t>Kuram ve Görüşler</a:t>
            </a:r>
            <a:endParaRPr lang="tr-TR" b="1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500174"/>
            <a:ext cx="6043626" cy="5143536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John Selden</a:t>
            </a:r>
          </a:p>
          <a:p>
            <a:pPr>
              <a:buNone/>
            </a:pPr>
            <a:r>
              <a:rPr lang="tr-TR" sz="2400" b="1" dirty="0" smtClean="0">
                <a:solidFill>
                  <a:schemeClr val="bg1"/>
                </a:solidFill>
              </a:rPr>
              <a:t>	(1584-1654)</a:t>
            </a:r>
          </a:p>
          <a:p>
            <a:pPr lvl="1"/>
            <a:r>
              <a:rPr lang="tr-TR" sz="24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Tarih, edebiyat gibi </a:t>
            </a:r>
            <a:r>
              <a:rPr lang="tr-TR" sz="24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farklı alanlarda eserler vermiştir.</a:t>
            </a:r>
          </a:p>
          <a:p>
            <a:pPr lvl="1"/>
            <a:r>
              <a:rPr lang="tr-TR" sz="24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Farklı zamanlarda İngiliz Parlamentosu’nda yer almıştır.</a:t>
            </a:r>
          </a:p>
          <a:p>
            <a:r>
              <a:rPr lang="tr-TR" b="1" dirty="0" smtClean="0">
                <a:solidFill>
                  <a:schemeClr val="bg1">
                    <a:lumMod val="95000"/>
                  </a:schemeClr>
                </a:solidFill>
              </a:rPr>
              <a:t>Önemli eseri</a:t>
            </a:r>
          </a:p>
          <a:p>
            <a:pPr lvl="1"/>
            <a:r>
              <a:rPr lang="tr-TR" b="1" dirty="0" err="1" smtClean="0">
                <a:solidFill>
                  <a:schemeClr val="bg1">
                    <a:lumMod val="95000"/>
                  </a:schemeClr>
                </a:solidFill>
              </a:rPr>
              <a:t>Mare</a:t>
            </a:r>
            <a:r>
              <a:rPr lang="tr-TR" b="1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tr-TR" b="1" dirty="0" err="1" smtClean="0">
                <a:solidFill>
                  <a:schemeClr val="bg1">
                    <a:lumMod val="95000"/>
                  </a:schemeClr>
                </a:solidFill>
              </a:rPr>
              <a:t>Clausum</a:t>
            </a:r>
            <a:r>
              <a:rPr lang="tr-TR" b="1" dirty="0" smtClean="0">
                <a:solidFill>
                  <a:schemeClr val="bg1">
                    <a:lumMod val="95000"/>
                  </a:schemeClr>
                </a:solidFill>
              </a:rPr>
              <a:t> (1635)</a:t>
            </a:r>
          </a:p>
          <a:p>
            <a:pPr marL="1257300" lvl="2" indent="-342900"/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Denizin </a:t>
            </a:r>
            <a:r>
              <a:rPr lang="tr-TR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ulusal</a:t>
            </a:r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 niteliği</a:t>
            </a:r>
          </a:p>
          <a:p>
            <a:pPr marL="1257300" lvl="2" indent="-342900"/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Denizde 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egemenlik</a:t>
            </a:r>
          </a:p>
        </p:txBody>
      </p:sp>
    </p:spTree>
    <p:extLst>
      <p:ext uri="{BB962C8B-B14F-4D97-AF65-F5344CB8AC3E}">
        <p14:creationId xmlns:p14="http://schemas.microsoft.com/office/powerpoint/2010/main" val="356665739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bg1"/>
                </a:solidFill>
              </a:rPr>
              <a:t>Kuram ve Görüşler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tr-TR" sz="3000" b="1" dirty="0">
                <a:solidFill>
                  <a:prstClr val="white"/>
                </a:solidFill>
              </a:rPr>
              <a:t>Cornelius </a:t>
            </a:r>
            <a:r>
              <a:rPr lang="tr-TR" sz="3000" b="1" dirty="0" err="1">
                <a:solidFill>
                  <a:prstClr val="white"/>
                </a:solidFill>
              </a:rPr>
              <a:t>van</a:t>
            </a:r>
            <a:r>
              <a:rPr lang="tr-TR" sz="3000" b="1" dirty="0">
                <a:solidFill>
                  <a:prstClr val="white"/>
                </a:solidFill>
              </a:rPr>
              <a:t> </a:t>
            </a:r>
            <a:r>
              <a:rPr lang="tr-TR" sz="3000" b="1" dirty="0" err="1">
                <a:solidFill>
                  <a:prstClr val="white"/>
                </a:solidFill>
              </a:rPr>
              <a:t>Bynkershoek</a:t>
            </a:r>
            <a:r>
              <a:rPr lang="tr-TR" sz="3000" b="1" dirty="0">
                <a:solidFill>
                  <a:prstClr val="white"/>
                </a:solidFill>
              </a:rPr>
              <a:t/>
            </a:r>
            <a:br>
              <a:rPr lang="tr-TR" sz="3000" b="1" dirty="0">
                <a:solidFill>
                  <a:prstClr val="white"/>
                </a:solidFill>
              </a:rPr>
            </a:br>
            <a:r>
              <a:rPr lang="tr-TR" sz="2600" b="1" dirty="0">
                <a:solidFill>
                  <a:prstClr val="white"/>
                </a:solidFill>
              </a:rPr>
              <a:t>(1673-1743)</a:t>
            </a:r>
          </a:p>
          <a:p>
            <a:pPr marL="742950" lvl="2" indent="-342900"/>
            <a:r>
              <a:rPr lang="tr-TR" sz="2200" b="1" dirty="0" err="1">
                <a:solidFill>
                  <a:srgbClr val="4F81BD">
                    <a:lumMod val="50000"/>
                  </a:srgbClr>
                </a:solidFill>
              </a:rPr>
              <a:t>Gentili</a:t>
            </a:r>
            <a:r>
              <a:rPr lang="tr-TR" sz="2200" b="1" dirty="0">
                <a:solidFill>
                  <a:srgbClr val="4F81BD">
                    <a:lumMod val="50000"/>
                  </a:srgbClr>
                </a:solidFill>
              </a:rPr>
              <a:t> </a:t>
            </a:r>
            <a:r>
              <a:rPr lang="tr-TR" sz="2200" dirty="0">
                <a:solidFill>
                  <a:srgbClr val="4F81BD">
                    <a:lumMod val="50000"/>
                  </a:srgbClr>
                </a:solidFill>
              </a:rPr>
              <a:t>ve </a:t>
            </a:r>
            <a:r>
              <a:rPr lang="tr-TR" sz="2200" b="1" dirty="0" err="1">
                <a:solidFill>
                  <a:srgbClr val="4F81BD">
                    <a:lumMod val="50000"/>
                  </a:srgbClr>
                </a:solidFill>
              </a:rPr>
              <a:t>Selden</a:t>
            </a:r>
            <a:r>
              <a:rPr lang="tr-TR" sz="2200" dirty="0" err="1">
                <a:solidFill>
                  <a:srgbClr val="4F81BD">
                    <a:lumMod val="50000"/>
                  </a:srgbClr>
                </a:solidFill>
              </a:rPr>
              <a:t>’e</a:t>
            </a:r>
            <a:r>
              <a:rPr lang="tr-TR" sz="2200" dirty="0">
                <a:solidFill>
                  <a:srgbClr val="4F81BD">
                    <a:lumMod val="50000"/>
                  </a:srgbClr>
                </a:solidFill>
              </a:rPr>
              <a:t> karşıdır.</a:t>
            </a:r>
          </a:p>
          <a:p>
            <a:pPr marL="742950" lvl="2" indent="-342900"/>
            <a:r>
              <a:rPr lang="tr-TR" sz="2200" b="1" dirty="0" err="1">
                <a:solidFill>
                  <a:srgbClr val="4F81BD">
                    <a:lumMod val="40000"/>
                    <a:lumOff val="60000"/>
                  </a:srgbClr>
                </a:solidFill>
              </a:rPr>
              <a:t>Grotius</a:t>
            </a:r>
            <a:r>
              <a:rPr lang="tr-TR" sz="2200" b="1" dirty="0">
                <a:solidFill>
                  <a:srgbClr val="4F81BD">
                    <a:lumMod val="40000"/>
                    <a:lumOff val="60000"/>
                  </a:srgbClr>
                </a:solidFill>
              </a:rPr>
              <a:t> </a:t>
            </a:r>
            <a:r>
              <a:rPr lang="tr-TR" sz="2200" dirty="0">
                <a:solidFill>
                  <a:srgbClr val="4F81BD">
                    <a:lumMod val="40000"/>
                    <a:lumOff val="60000"/>
                  </a:srgbClr>
                </a:solidFill>
              </a:rPr>
              <a:t>ve </a:t>
            </a:r>
            <a:r>
              <a:rPr lang="tr-TR" sz="2200" b="1" dirty="0" err="1">
                <a:solidFill>
                  <a:srgbClr val="4F81BD">
                    <a:lumMod val="40000"/>
                    <a:lumOff val="60000"/>
                  </a:srgbClr>
                </a:solidFill>
              </a:rPr>
              <a:t>Pufendorf</a:t>
            </a:r>
            <a:r>
              <a:rPr lang="tr-TR" sz="2200" dirty="0" err="1">
                <a:solidFill>
                  <a:srgbClr val="4F81BD">
                    <a:lumMod val="40000"/>
                    <a:lumOff val="60000"/>
                  </a:srgbClr>
                </a:solidFill>
              </a:rPr>
              <a:t>’un</a:t>
            </a:r>
            <a:r>
              <a:rPr lang="tr-TR" sz="2200" dirty="0">
                <a:solidFill>
                  <a:srgbClr val="4F81BD">
                    <a:lumMod val="40000"/>
                    <a:lumOff val="60000"/>
                  </a:srgbClr>
                </a:solidFill>
              </a:rPr>
              <a:t> görüşlerini </a:t>
            </a:r>
            <a:br>
              <a:rPr lang="tr-TR" sz="2200" dirty="0">
                <a:solidFill>
                  <a:srgbClr val="4F81BD">
                    <a:lumMod val="40000"/>
                    <a:lumOff val="60000"/>
                  </a:srgbClr>
                </a:solidFill>
              </a:rPr>
            </a:br>
            <a:r>
              <a:rPr lang="tr-TR" sz="2200" dirty="0">
                <a:solidFill>
                  <a:srgbClr val="4F81BD">
                    <a:lumMod val="40000"/>
                    <a:lumOff val="60000"/>
                  </a:srgbClr>
                </a:solidFill>
              </a:rPr>
              <a:t>benimsemiştir.</a:t>
            </a:r>
            <a:endParaRPr lang="tr-TR" sz="2200" dirty="0">
              <a:solidFill>
                <a:prstClr val="white">
                  <a:lumMod val="85000"/>
                </a:prstClr>
              </a:solidFill>
            </a:endParaRPr>
          </a:p>
          <a:p>
            <a:pPr marL="742950" lvl="2" indent="-342900"/>
            <a:r>
              <a:rPr lang="tr-TR" sz="2200" dirty="0">
                <a:solidFill>
                  <a:prstClr val="white">
                    <a:lumMod val="85000"/>
                  </a:prstClr>
                </a:solidFill>
              </a:rPr>
              <a:t>Hukukçudur. Dava vekilliği ve hakimlik</a:t>
            </a:r>
            <a:br>
              <a:rPr lang="tr-TR" sz="2200" dirty="0">
                <a:solidFill>
                  <a:prstClr val="white">
                    <a:lumMod val="85000"/>
                  </a:prstClr>
                </a:solidFill>
              </a:rPr>
            </a:br>
            <a:r>
              <a:rPr lang="tr-TR" sz="2200" dirty="0">
                <a:solidFill>
                  <a:prstClr val="white">
                    <a:lumMod val="85000"/>
                  </a:prstClr>
                </a:solidFill>
              </a:rPr>
              <a:t>yapmıştır.</a:t>
            </a:r>
          </a:p>
          <a:p>
            <a:pPr marL="742950" lvl="2" indent="-342900"/>
            <a:endParaRPr lang="tr-TR" sz="2200" dirty="0">
              <a:solidFill>
                <a:srgbClr val="4F81BD">
                  <a:lumMod val="40000"/>
                  <a:lumOff val="60000"/>
                </a:srgbClr>
              </a:solidFill>
            </a:endParaRPr>
          </a:p>
          <a:p>
            <a:pPr lvl="0"/>
            <a:r>
              <a:rPr lang="tr-TR" sz="2600" b="1" dirty="0">
                <a:solidFill>
                  <a:prstClr val="white"/>
                </a:solidFill>
              </a:rPr>
              <a:t>Önemli Eseri</a:t>
            </a:r>
          </a:p>
          <a:p>
            <a:pPr lvl="1"/>
            <a:r>
              <a:rPr lang="tr-TR" sz="2200" b="1" dirty="0">
                <a:solidFill>
                  <a:prstClr val="white"/>
                </a:solidFill>
              </a:rPr>
              <a:t>De </a:t>
            </a:r>
            <a:r>
              <a:rPr lang="tr-TR" sz="2200" b="1" dirty="0" err="1">
                <a:solidFill>
                  <a:prstClr val="white"/>
                </a:solidFill>
              </a:rPr>
              <a:t>Dominio</a:t>
            </a:r>
            <a:r>
              <a:rPr lang="tr-TR" sz="2200" b="1" dirty="0">
                <a:solidFill>
                  <a:prstClr val="white"/>
                </a:solidFill>
              </a:rPr>
              <a:t> Maris </a:t>
            </a:r>
            <a:r>
              <a:rPr lang="tr-TR" sz="2200" b="1" dirty="0" err="1">
                <a:solidFill>
                  <a:prstClr val="white"/>
                </a:solidFill>
              </a:rPr>
              <a:t>Dissertatio</a:t>
            </a:r>
            <a:r>
              <a:rPr lang="tr-TR" sz="2200" b="1" dirty="0">
                <a:solidFill>
                  <a:prstClr val="white"/>
                </a:solidFill>
              </a:rPr>
              <a:t> (1702)</a:t>
            </a:r>
          </a:p>
          <a:p>
            <a:pPr marL="1200150" lvl="3" indent="-342900">
              <a:buFont typeface="Arial" pitchFamily="34" charset="0"/>
              <a:buChar char="•"/>
            </a:pPr>
            <a:r>
              <a:rPr lang="tr-TR" sz="1900" b="1" dirty="0">
                <a:solidFill>
                  <a:srgbClr val="4F81BD">
                    <a:lumMod val="50000"/>
                  </a:srgbClr>
                </a:solidFill>
              </a:rPr>
              <a:t>Etkili kontrol (</a:t>
            </a:r>
            <a:r>
              <a:rPr lang="tr-TR" sz="1900" b="1" dirty="0" err="1">
                <a:solidFill>
                  <a:srgbClr val="4F81BD">
                    <a:lumMod val="50000"/>
                  </a:srgbClr>
                </a:solidFill>
              </a:rPr>
              <a:t>Terrae</a:t>
            </a:r>
            <a:r>
              <a:rPr lang="tr-TR" sz="1900" b="1" dirty="0">
                <a:solidFill>
                  <a:srgbClr val="4F81BD">
                    <a:lumMod val="50000"/>
                  </a:srgbClr>
                </a:solidFill>
              </a:rPr>
              <a:t> </a:t>
            </a:r>
            <a:r>
              <a:rPr lang="tr-TR" sz="1900" b="1" dirty="0" err="1">
                <a:solidFill>
                  <a:srgbClr val="4F81BD">
                    <a:lumMod val="50000"/>
                  </a:srgbClr>
                </a:solidFill>
              </a:rPr>
              <a:t>Potestas</a:t>
            </a:r>
            <a:r>
              <a:rPr lang="tr-TR" sz="1900" b="1" dirty="0">
                <a:solidFill>
                  <a:srgbClr val="4F81BD">
                    <a:lumMod val="50000"/>
                  </a:srgbClr>
                </a:solidFill>
              </a:rPr>
              <a:t> </a:t>
            </a:r>
            <a:r>
              <a:rPr lang="tr-TR" sz="1900" b="1" dirty="0" err="1">
                <a:solidFill>
                  <a:srgbClr val="4F81BD">
                    <a:lumMod val="50000"/>
                  </a:srgbClr>
                </a:solidFill>
              </a:rPr>
              <a:t>Finitur</a:t>
            </a:r>
            <a:r>
              <a:rPr lang="tr-TR" sz="1900" b="1" dirty="0">
                <a:solidFill>
                  <a:srgbClr val="4F81BD">
                    <a:lumMod val="50000"/>
                  </a:srgbClr>
                </a:solidFill>
              </a:rPr>
              <a:t>, </a:t>
            </a:r>
            <a:r>
              <a:rPr lang="tr-TR" sz="1900" b="1" dirty="0" err="1">
                <a:solidFill>
                  <a:srgbClr val="4F81BD">
                    <a:lumMod val="50000"/>
                  </a:srgbClr>
                </a:solidFill>
              </a:rPr>
              <a:t>Ubi</a:t>
            </a:r>
            <a:r>
              <a:rPr lang="tr-TR" sz="1900" b="1" dirty="0">
                <a:solidFill>
                  <a:srgbClr val="4F81BD">
                    <a:lumMod val="50000"/>
                  </a:srgbClr>
                </a:solidFill>
              </a:rPr>
              <a:t> </a:t>
            </a:r>
            <a:r>
              <a:rPr lang="tr-TR" sz="1900" b="1" dirty="0" err="1">
                <a:solidFill>
                  <a:srgbClr val="4F81BD">
                    <a:lumMod val="50000"/>
                  </a:srgbClr>
                </a:solidFill>
              </a:rPr>
              <a:t>Finitur</a:t>
            </a:r>
            <a:r>
              <a:rPr lang="tr-TR" sz="1900" b="1" dirty="0">
                <a:solidFill>
                  <a:srgbClr val="4F81BD">
                    <a:lumMod val="50000"/>
                  </a:srgbClr>
                </a:solidFill>
              </a:rPr>
              <a:t> </a:t>
            </a:r>
            <a:r>
              <a:rPr lang="tr-TR" sz="1900" b="1" dirty="0" err="1">
                <a:solidFill>
                  <a:srgbClr val="4F81BD">
                    <a:lumMod val="50000"/>
                  </a:srgbClr>
                </a:solidFill>
              </a:rPr>
              <a:t>Armoriun</a:t>
            </a:r>
            <a:r>
              <a:rPr lang="tr-TR" sz="1900" b="1" dirty="0">
                <a:solidFill>
                  <a:srgbClr val="4F81BD">
                    <a:lumMod val="50000"/>
                  </a:srgbClr>
                </a:solidFill>
              </a:rPr>
              <a:t> </a:t>
            </a:r>
            <a:r>
              <a:rPr lang="tr-TR" sz="1900" b="1" dirty="0" err="1">
                <a:solidFill>
                  <a:srgbClr val="4F81BD">
                    <a:lumMod val="50000"/>
                  </a:srgbClr>
                </a:solidFill>
              </a:rPr>
              <a:t>Vis</a:t>
            </a:r>
            <a:r>
              <a:rPr lang="tr-TR" sz="1900" b="1" dirty="0">
                <a:solidFill>
                  <a:srgbClr val="4F81BD">
                    <a:lumMod val="50000"/>
                  </a:srgbClr>
                </a:solidFill>
              </a:rPr>
              <a:t>)</a:t>
            </a:r>
          </a:p>
          <a:p>
            <a:pPr marL="857250" lvl="3" indent="0">
              <a:buNone/>
            </a:pPr>
            <a:r>
              <a:rPr lang="tr-TR" sz="1900" b="1" dirty="0">
                <a:solidFill>
                  <a:srgbClr val="4F81BD">
                    <a:lumMod val="50000"/>
                  </a:srgbClr>
                </a:solidFill>
              </a:rPr>
              <a:t>	                         (Ülke Egemenliği Silah Kuvvetinin Bittiği Yerde Sona Erer)</a:t>
            </a:r>
            <a:endParaRPr lang="tr-TR" sz="1900" dirty="0">
              <a:solidFill>
                <a:srgbClr val="4F81BD">
                  <a:lumMod val="50000"/>
                </a:srgbClr>
              </a:solidFill>
            </a:endParaRPr>
          </a:p>
          <a:p>
            <a:pPr marL="1200150" lvl="3" indent="-342900">
              <a:buFont typeface="Arial" pitchFamily="34" charset="0"/>
              <a:buChar char="•"/>
            </a:pPr>
            <a:r>
              <a:rPr lang="tr-TR" sz="1900" b="1" dirty="0">
                <a:solidFill>
                  <a:srgbClr val="4F81BD">
                    <a:lumMod val="40000"/>
                    <a:lumOff val="60000"/>
                  </a:srgbClr>
                </a:solidFill>
              </a:rPr>
              <a:t>Bitişik sular</a:t>
            </a:r>
            <a:endParaRPr lang="tr-TR" sz="1900" dirty="0">
              <a:solidFill>
                <a:prstClr val="white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45394650"/>
      </p:ext>
    </p:extLst>
  </p:cSld>
  <p:clrMapOvr>
    <a:masterClrMapping/>
  </p:clrMapOvr>
  <p:transition spd="slow">
    <p:randomBar dir="vert"/>
  </p:transition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3780</TotalTime>
  <Words>110</Words>
  <Application>Microsoft Office PowerPoint</Application>
  <PresentationFormat>Ekran Gösterisi (4:3)</PresentationFormat>
  <Paragraphs>21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6" baseType="lpstr">
      <vt:lpstr>Arial</vt:lpstr>
      <vt:lpstr>Calibri</vt:lpstr>
      <vt:lpstr>Ofis Teması</vt:lpstr>
      <vt:lpstr>2. HAFTA Kuram ve Görüşler</vt:lpstr>
      <vt:lpstr>Kuram ve Görüşler</vt:lpstr>
      <vt:lpstr>Kuram ve Görüşler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milletlerarası kamu hukuku</dc:title>
  <dc:creator>Erkan AKDOĞAN</dc:creator>
  <cp:lastModifiedBy>Hakem</cp:lastModifiedBy>
  <cp:revision>438</cp:revision>
  <dcterms:modified xsi:type="dcterms:W3CDTF">2020-01-30T10:47:30Z</dcterms:modified>
</cp:coreProperties>
</file>