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96" r:id="rId5"/>
    <p:sldId id="260" r:id="rId6"/>
    <p:sldId id="263" r:id="rId7"/>
    <p:sldId id="264" r:id="rId8"/>
    <p:sldId id="300" r:id="rId9"/>
    <p:sldId id="301" r:id="rId10"/>
  </p:sldIdLst>
  <p:sldSz cx="12192000" cy="6858000"/>
  <p:notesSz cx="6858000" cy="9144000"/>
  <p:custShowLst>
    <p:custShow name="Özel Gösteri 1" id="0">
      <p:sldLst>
        <p:sld r:id="rId2"/>
        <p:sld r:id="rId3"/>
        <p:sld r:id="rId4"/>
        <p:sld r:id="rId5"/>
        <p:sld r:id="rId6"/>
        <p:sld r:id="rId7"/>
        <p:sld r:id="rId8"/>
        <p:sld r:id="rId9"/>
      </p:sldLst>
    </p:custShow>
  </p:custShowLst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256460"/>
      </p:ext>
    </p:extLst>
  </p:cSld>
  <p:clrMapOvr>
    <a:masterClrMapping/>
  </p:clrMapOvr>
  <p:transition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8390429"/>
      </p:ext>
    </p:extLst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0032324"/>
      </p:ext>
    </p:extLst>
  </p:cSld>
  <p:clrMapOvr>
    <a:masterClrMapping/>
  </p:clrMapOvr>
  <p:transition>
    <p:pull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6813312"/>
      </p:ext>
    </p:extLst>
  </p:cSld>
  <p:clrMapOvr>
    <a:masterClrMapping/>
  </p:clrMapOvr>
  <p:transition>
    <p:pull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8761468"/>
      </p:ext>
    </p:extLst>
  </p:cSld>
  <p:clrMapOvr>
    <a:masterClrMapping/>
  </p:clrMapOvr>
  <p:transition>
    <p:pull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9785321"/>
      </p:ext>
    </p:extLst>
  </p:cSld>
  <p:clrMapOvr>
    <a:masterClrMapping/>
  </p:clrMapOvr>
  <p:transition>
    <p:pull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3621743"/>
      </p:ext>
    </p:extLst>
  </p:cSld>
  <p:clrMapOvr>
    <a:masterClrMapping/>
  </p:clrMapOvr>
  <p:transition>
    <p:pull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5775"/>
      </p:ext>
    </p:extLst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1612752"/>
      </p:ext>
    </p:extLst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1962364"/>
      </p:ext>
    </p:extLst>
  </p:cSld>
  <p:clrMapOvr>
    <a:masterClrMapping/>
  </p:clrMapOvr>
  <p:transition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6922613"/>
      </p:ext>
    </p:extLst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1692506"/>
      </p:ext>
    </p:extLst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718843"/>
      </p:ext>
    </p:extLst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7345616"/>
      </p:ext>
    </p:extLst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3226164"/>
      </p:ext>
    </p:extLst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3722515"/>
      </p:ext>
    </p:extLst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8994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>
    <p:pull dir="d"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/>
              <a:t>İNSAN DAVRANIŞI VE SOSYAL ÇEVRE DERSİNİN SOSYAL HİZMET İLE İLGİSİ</a:t>
            </a:r>
            <a:br>
              <a:rPr lang="tr-TR" sz="3200" dirty="0"/>
            </a:br>
            <a:r>
              <a:rPr lang="tr-TR" sz="3200" b="1" dirty="0"/>
              <a:t> 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tr-TR" dirty="0" err="1"/>
              <a:t>Arş.Gör</a:t>
            </a:r>
            <a:r>
              <a:rPr lang="tr-TR" dirty="0"/>
              <a:t>. Dr. </a:t>
            </a:r>
            <a:r>
              <a:rPr lang="tr-TR"/>
              <a:t>Münevver ERYALÇIN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1225869"/>
      </p:ext>
    </p:extLst>
  </p:cSld>
  <p:clrMapOvr>
    <a:masterClrMapping/>
  </p:clrMapOvr>
  <p:transition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Hizmette Değerlendirmenin Önemi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37360" y="1708483"/>
            <a:ext cx="9767252" cy="48882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000" b="1" dirty="0">
                <a:latin typeface="Times New Roman" pitchFamily="18" charset="0"/>
                <a:cs typeface="Times New Roman" pitchFamily="18" charset="0"/>
              </a:rPr>
              <a:t>Sosyal hizmet uygulaması genellikle çeşitli temel adımları içerir. İlk olarak, problem ya da durum dikkatle incelenir ve anlaşılır. İkinci olarak bir eylem planı gerçekleştirilir.</a:t>
            </a:r>
            <a:endParaRPr lang="tr-TR" sz="2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528011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90503" y="1410789"/>
            <a:ext cx="9114109" cy="450043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800" i="1" dirty="0"/>
              <a:t>Müracaatçıyla ilgili belirlenen amaçlar ne ölçüde gerçekleştirildi? Sosyal hizmet sürecinde müdahalenin sonlandırılması gerekir. Sürecin bitirilmesi ve sağlanan başarının özetlenmesi bu kapsamdadır (</a:t>
            </a:r>
            <a:r>
              <a:rPr lang="tr-TR" sz="2800" i="1" dirty="0" err="1"/>
              <a:t>Kirst</a:t>
            </a:r>
            <a:r>
              <a:rPr lang="tr-TR" sz="2800" i="1" dirty="0"/>
              <a:t>-</a:t>
            </a:r>
            <a:r>
              <a:rPr lang="tr-TR" sz="2800" i="1" dirty="0" err="1"/>
              <a:t>Ashman</a:t>
            </a:r>
            <a:r>
              <a:rPr lang="tr-TR" sz="2800" i="1" dirty="0"/>
              <a:t> &amp; </a:t>
            </a:r>
            <a:r>
              <a:rPr lang="tr-TR" sz="2800" i="1" dirty="0" err="1"/>
              <a:t>Hull</a:t>
            </a:r>
            <a:r>
              <a:rPr lang="tr-TR" sz="2800" i="1" dirty="0"/>
              <a:t>, 2012b).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242693622"/>
      </p:ext>
    </p:extLst>
  </p:cSld>
  <p:clrMapOvr>
    <a:masterClrMapping/>
  </p:clrMapOvr>
  <p:transition>
    <p:pull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/>
              <a:t>Müracaatçılar sosyal hizmet uzmanlarına sorunlarla ve ihtiyaçlarla gelir. Uzmanın müracaatçıya yardımcı olabilmesi için bu sorunları ve ihtiyaçları anlaması gerekir. </a:t>
            </a:r>
          </a:p>
        </p:txBody>
      </p:sp>
    </p:spTree>
  </p:cSld>
  <p:clrMapOvr>
    <a:masterClrMapping/>
  </p:clrMapOvr>
  <p:transition>
    <p:pull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Yaşam Boyu Gelişim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/>
              <a:t>İnsan davranışının anlaşılması ve değerlendirilmesi için bireyin gelişimi hakkında da bilgi sahibi olmak gerektirir. </a:t>
            </a:r>
          </a:p>
        </p:txBody>
      </p:sp>
    </p:spTree>
    <p:extLst>
      <p:ext uri="{BB962C8B-B14F-4D97-AF65-F5344CB8AC3E}">
        <p14:creationId xmlns:p14="http://schemas.microsoft.com/office/powerpoint/2010/main" val="2710355515"/>
      </p:ext>
    </p:extLst>
  </p:cSld>
  <p:clrMapOvr>
    <a:masterClrMapping/>
  </p:clrMapOvr>
  <p:transition>
    <p:pull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862149"/>
            <a:ext cx="8915400" cy="5049073"/>
          </a:xfrm>
        </p:spPr>
        <p:txBody>
          <a:bodyPr>
            <a:normAutofit/>
          </a:bodyPr>
          <a:lstStyle/>
          <a:p>
            <a:pPr algn="just"/>
            <a:r>
              <a:rPr lang="tr-TR" sz="3200" i="1" dirty="0"/>
              <a:t>Bireyin bütüncül bir şekilde değerlendirilmesi için </a:t>
            </a:r>
            <a:r>
              <a:rPr lang="tr-TR" sz="3200" i="1" dirty="0" err="1"/>
              <a:t>biyo</a:t>
            </a:r>
            <a:r>
              <a:rPr lang="tr-TR" sz="3200" i="1" dirty="0"/>
              <a:t>-</a:t>
            </a:r>
            <a:r>
              <a:rPr lang="tr-TR" sz="3200" i="1" dirty="0" err="1"/>
              <a:t>psiko</a:t>
            </a:r>
            <a:r>
              <a:rPr lang="tr-TR" sz="3200" i="1" dirty="0"/>
              <a:t>-sosyal perspektifin benimsenmesi gerekmektedir</a:t>
            </a:r>
          </a:p>
          <a:p>
            <a:pPr algn="just"/>
            <a:r>
              <a:rPr lang="tr-TR" sz="3200" i="1" dirty="0"/>
              <a:t>Biyolojik gelişme ve biyolojik kuramlar kişinin yaşamının fiziksel yanıyla ilgilenir.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691285580"/>
      </p:ext>
    </p:extLst>
  </p:cSld>
  <p:clrMapOvr>
    <a:masterClrMapping/>
  </p:clrMapOvr>
  <p:transition>
    <p:pull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914400"/>
            <a:ext cx="8915400" cy="4996822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lang="tr-TR" sz="2400" i="1" dirty="0"/>
              <a:t>Psikolojik gelişme bireylerin işlevlerini, bilişsel ve düşünce süreçlerini temel alır. </a:t>
            </a:r>
          </a:p>
          <a:p>
            <a:pPr algn="just">
              <a:lnSpc>
                <a:spcPct val="200000"/>
              </a:lnSpc>
            </a:pPr>
            <a:r>
              <a:rPr lang="tr-TR" sz="2400" i="1" dirty="0"/>
              <a:t>sosyal gelişme insanların toplumsal çevrelerindeki diğer insanlarla olan etkileşimlerini ele alır. </a:t>
            </a:r>
            <a:endParaRPr lang="tr-TR" sz="2400"/>
          </a:p>
          <a:p>
            <a:pPr algn="just">
              <a:lnSpc>
                <a:spcPct val="200000"/>
              </a:lnSpc>
            </a:pPr>
            <a:endParaRPr lang="tr-TR" sz="2400" i="1" dirty="0"/>
          </a:p>
        </p:txBody>
      </p:sp>
    </p:spTree>
    <p:extLst>
      <p:ext uri="{BB962C8B-B14F-4D97-AF65-F5344CB8AC3E}">
        <p14:creationId xmlns:p14="http://schemas.microsoft.com/office/powerpoint/2010/main" val="560686692"/>
      </p:ext>
    </p:extLst>
  </p:cSld>
  <p:clrMapOvr>
    <a:masterClrMapping/>
  </p:clrMapOvr>
  <p:transition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89212" y="627017"/>
            <a:ext cx="8915400" cy="5284205"/>
          </a:xfrm>
        </p:spPr>
        <p:txBody>
          <a:bodyPr>
            <a:normAutofit fontScale="92500"/>
          </a:bodyPr>
          <a:lstStyle/>
          <a:p>
            <a:pPr algn="just">
              <a:lnSpc>
                <a:spcPct val="170000"/>
              </a:lnSpc>
            </a:pPr>
            <a:r>
              <a:rPr lang="tr-TR" sz="4000" dirty="0"/>
              <a:t>Gelişimin bu yönleri </a:t>
            </a:r>
            <a:r>
              <a:rPr lang="tr-TR" sz="4000" i="1" dirty="0" err="1"/>
              <a:t>biyo</a:t>
            </a:r>
            <a:r>
              <a:rPr lang="tr-TR" sz="4000" i="1" dirty="0"/>
              <a:t>-</a:t>
            </a:r>
            <a:r>
              <a:rPr lang="tr-TR" sz="4000" i="1" dirty="0" err="1"/>
              <a:t>psiko</a:t>
            </a:r>
            <a:r>
              <a:rPr lang="tr-TR" sz="4000" i="1" dirty="0"/>
              <a:t>-sosyal gelişim olarak adlandırılabilir. Bu üç boyut karşılıklı olarak birbirini etkiler. Kimi zaman, aralarındaki sınırlar net değildir. </a:t>
            </a:r>
          </a:p>
        </p:txBody>
      </p:sp>
    </p:spTree>
  </p:cSld>
  <p:clrMapOvr>
    <a:masterClrMapping/>
  </p:clrMapOvr>
  <p:transition>
    <p:pull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  <a:p>
            <a:r>
              <a:rPr lang="tr-TR" dirty="0" err="1"/>
              <a:t>Gander</a:t>
            </a:r>
            <a:r>
              <a:rPr lang="tr-TR" dirty="0"/>
              <a:t>, M. J. ve </a:t>
            </a:r>
            <a:r>
              <a:rPr lang="tr-TR" dirty="0" err="1"/>
              <a:t>Gardiner</a:t>
            </a:r>
            <a:r>
              <a:rPr lang="tr-TR" dirty="0"/>
              <a:t>, H. W. (1993). </a:t>
            </a:r>
            <a:r>
              <a:rPr lang="tr-TR" i="1" dirty="0" err="1"/>
              <a:t>Cocuk</a:t>
            </a:r>
            <a:r>
              <a:rPr lang="tr-TR" i="1" dirty="0"/>
              <a:t> ve Ergen </a:t>
            </a:r>
            <a:r>
              <a:rPr lang="tr-TR" i="1" dirty="0" err="1"/>
              <a:t>Gelisimi</a:t>
            </a:r>
            <a:r>
              <a:rPr lang="tr-TR" dirty="0"/>
              <a:t>. (</a:t>
            </a:r>
            <a:r>
              <a:rPr lang="tr-TR" dirty="0" err="1"/>
              <a:t>Çev</a:t>
            </a:r>
            <a:r>
              <a:rPr lang="tr-TR" dirty="0"/>
              <a:t>.) Çelen, N., Dönmez, A. ve Onur, B. Ankara: İmge </a:t>
            </a:r>
            <a:r>
              <a:rPr lang="tr-TR" dirty="0" err="1"/>
              <a:t>kitabevi</a:t>
            </a:r>
            <a:r>
              <a:rPr lang="tr-TR"/>
              <a:t>.</a:t>
            </a:r>
            <a:endParaRPr lang="tr-TR" dirty="0"/>
          </a:p>
          <a:p>
            <a:r>
              <a:rPr lang="tr-TR" dirty="0" err="1"/>
              <a:t>Zastrow</a:t>
            </a:r>
            <a:r>
              <a:rPr lang="tr-TR" dirty="0"/>
              <a:t>, C., &amp; </a:t>
            </a:r>
            <a:r>
              <a:rPr lang="tr-TR" dirty="0" err="1"/>
              <a:t>Kirst</a:t>
            </a:r>
            <a:r>
              <a:rPr lang="tr-TR" dirty="0"/>
              <a:t>-</a:t>
            </a:r>
            <a:r>
              <a:rPr lang="tr-TR" dirty="0" err="1"/>
              <a:t>Ashman</a:t>
            </a:r>
            <a:r>
              <a:rPr lang="tr-TR" dirty="0"/>
              <a:t>, K. K. (2014). İnsan davranışı ve sosyal çevre I (1. Baskı). </a:t>
            </a:r>
            <a:r>
              <a:rPr lang="tr-TR" i="1" dirty="0"/>
              <a:t>Ankara: </a:t>
            </a:r>
            <a:r>
              <a:rPr lang="tr-TR" i="1" dirty="0" err="1"/>
              <a:t>Nika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</p:cSld>
  <p:clrMapOvr>
    <a:masterClrMapping/>
  </p:clrMapOvr>
  <p:transition>
    <p:pull dir="d"/>
  </p:transition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Şehir Hayatı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510</TotalTime>
  <Words>263</Words>
  <Application>Microsoft Office PowerPoint</Application>
  <PresentationFormat>Geniş ekran</PresentationFormat>
  <Paragraphs>17</Paragraphs>
  <Slides>9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  <vt:variant>
        <vt:lpstr>Özel Gösteriler</vt:lpstr>
      </vt:variant>
      <vt:variant>
        <vt:i4>1</vt:i4>
      </vt:variant>
    </vt:vector>
  </HeadingPairs>
  <TitlesOfParts>
    <vt:vector size="15" baseType="lpstr">
      <vt:lpstr>Arial</vt:lpstr>
      <vt:lpstr>Century Gothic</vt:lpstr>
      <vt:lpstr>Times New Roman</vt:lpstr>
      <vt:lpstr>Wingdings 3</vt:lpstr>
      <vt:lpstr>Duman</vt:lpstr>
      <vt:lpstr>İNSAN DAVRANIŞI VE SOSYAL ÇEVRE DERSİNİN SOSYAL HİZMET İLE İLGİSİ  </vt:lpstr>
      <vt:lpstr>Sosyal Hizmette Değerlendirmenin Önemi</vt:lpstr>
      <vt:lpstr>PowerPoint Sunusu</vt:lpstr>
      <vt:lpstr>PowerPoint Sunusu</vt:lpstr>
      <vt:lpstr>Yaşam Boyu Gelişim</vt:lpstr>
      <vt:lpstr> </vt:lpstr>
      <vt:lpstr>PowerPoint Sunusu</vt:lpstr>
      <vt:lpstr>PowerPoint Sunusu</vt:lpstr>
      <vt:lpstr>PowerPoint Sunusu</vt:lpstr>
      <vt:lpstr>Özel Gösteri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2010 ABD Sağlık Hizmetleri Reformu</dc:title>
  <dc:creator>toshiba pc</dc:creator>
  <cp:lastModifiedBy>Munevver.Goker</cp:lastModifiedBy>
  <cp:revision>67</cp:revision>
  <dcterms:created xsi:type="dcterms:W3CDTF">2014-05-19T11:47:06Z</dcterms:created>
  <dcterms:modified xsi:type="dcterms:W3CDTF">2021-11-16T13:54:16Z</dcterms:modified>
</cp:coreProperties>
</file>