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85"/>
  </p:normalViewPr>
  <p:slideViewPr>
    <p:cSldViewPr snapToGrid="0" snapToObjects="1">
      <p:cViewPr varScale="1">
        <p:scale>
          <a:sx n="89" d="100"/>
          <a:sy n="89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1DC29-EBCF-D349-922B-B88136773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656CA-EA5C-3A4C-9723-491B681DF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E91E2-3C85-9541-A9A2-7689B697D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951D-BD7E-6A4D-91A7-82B9FAD0500D}" type="datetimeFigureOut">
              <a:rPr lang="en-TR" smtClean="0"/>
              <a:t>16.10.2020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56FD3-67AB-344E-94E8-67ADE659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A84DC-71DE-8D41-8A17-1D398C33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671-F174-234B-BB79-0CC805AA7E5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40645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F16D-3AE3-E04F-A876-D618B09AE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E779D-56E0-E948-BF23-C6F2084B1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33126-49E6-3948-B3A8-8D7768B5D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951D-BD7E-6A4D-91A7-82B9FAD0500D}" type="datetimeFigureOut">
              <a:rPr lang="en-TR" smtClean="0"/>
              <a:t>16.10.2020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AFDAA-C044-8B4B-94AF-63AFD7F62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2F364-98A2-F74B-8E70-0405EF19E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671-F174-234B-BB79-0CC805AA7E5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64762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39D3BF-821E-8347-9671-BDC373A9E9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3ADF33-9139-AA41-B288-32E21274C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89376-4DA6-3C4F-8020-C1B5AFC0E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951D-BD7E-6A4D-91A7-82B9FAD0500D}" type="datetimeFigureOut">
              <a:rPr lang="en-TR" smtClean="0"/>
              <a:t>16.10.2020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0A16E-E269-D24E-81D7-282874C65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8A26D-C845-314B-AE7F-E4FF3ADDA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671-F174-234B-BB79-0CC805AA7E5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05966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863D9-58D1-3F49-AB50-A00AFC46B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6479B-7313-3845-8C10-3CEC8657D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376E-6EB6-DE40-B0D0-251A7878B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951D-BD7E-6A4D-91A7-82B9FAD0500D}" type="datetimeFigureOut">
              <a:rPr lang="en-TR" smtClean="0"/>
              <a:t>16.10.2020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B0B9B-58D6-F44C-A95C-350F3DDB9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EA977-D54E-8348-B8A4-69EB7209D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671-F174-234B-BB79-0CC805AA7E5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34564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5C62F-B8E1-9B41-B910-0B5D6A1CF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F75ED-53D2-214F-9C16-612C8694B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36D6C-430C-0442-96B0-8B0B14D4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951D-BD7E-6A4D-91A7-82B9FAD0500D}" type="datetimeFigureOut">
              <a:rPr lang="en-TR" smtClean="0"/>
              <a:t>16.10.2020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4D96-67C5-7E48-A500-0E7974C3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84AF8-00D9-EA42-B182-F768D73F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671-F174-234B-BB79-0CC805AA7E5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05512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81D5-56FA-764D-A323-047682D5E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1A36B-318C-D544-BFA5-A604944C7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CE0D0-1B52-AC42-8571-5F2612C8D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B32AE-BB70-FE45-ACCA-E869ECC4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951D-BD7E-6A4D-91A7-82B9FAD0500D}" type="datetimeFigureOut">
              <a:rPr lang="en-TR" smtClean="0"/>
              <a:t>16.10.2020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C5857-3B5D-F74E-8017-1F7D160B1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0DE21-CC73-6244-8B23-B7BB147F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671-F174-234B-BB79-0CC805AA7E5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04726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04ED8-75FA-874A-AEC1-C712736C3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D3D0F-0285-2D41-9632-28971C181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9AC51-CFA0-4C44-B71D-E9543CBF4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677987-71D8-5B41-A2D2-C573A1D35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07672A-9672-5B4C-93AB-F7BAD6BE40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919309-20EE-A741-A267-BE6D7CF26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951D-BD7E-6A4D-91A7-82B9FAD0500D}" type="datetimeFigureOut">
              <a:rPr lang="en-TR" smtClean="0"/>
              <a:t>16.10.2020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207106-5672-CD41-B494-3DA575A04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DE1D39-EEFE-DD46-99D0-21BF3089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671-F174-234B-BB79-0CC805AA7E5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1026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B402D-E65A-0341-B194-BA92ADFA3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68E9B5-ED37-3844-87B7-8F7C6951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951D-BD7E-6A4D-91A7-82B9FAD0500D}" type="datetimeFigureOut">
              <a:rPr lang="en-TR" smtClean="0"/>
              <a:t>16.10.2020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FE97F5-9012-4247-8DEB-09ED1D247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1163C1-3FB6-1144-914C-600088DCA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671-F174-234B-BB79-0CC805AA7E5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6190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44787-2623-AD4D-8957-C4DE22AFD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951D-BD7E-6A4D-91A7-82B9FAD0500D}" type="datetimeFigureOut">
              <a:rPr lang="en-TR" smtClean="0"/>
              <a:t>16.10.2020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D42B68-C399-4D43-80B3-836262D0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F378-80A5-E74C-943A-38EB171A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671-F174-234B-BB79-0CC805AA7E5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40858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5D129-D9D5-B54E-B22E-5BAAA57DA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2B176-A3BD-AF4E-BA5C-A354550CB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E0B16-3316-2E4E-93C4-B2C03A9B7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32CE4-0613-B14B-9B58-2FEDBDA5E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951D-BD7E-6A4D-91A7-82B9FAD0500D}" type="datetimeFigureOut">
              <a:rPr lang="en-TR" smtClean="0"/>
              <a:t>16.10.2020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0C4C7-8176-7547-B47D-7922E998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A0399-ACB9-9E4B-AA36-D6FD0F0B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671-F174-234B-BB79-0CC805AA7E5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68305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E5DF0-A05C-2448-96CB-E3432B24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EE801-86BC-1641-8D2E-70411D1EB0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E131AF-B6E5-6147-976E-3D69551E5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6C4E4-99E1-1940-946F-CFAD6D46E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951D-BD7E-6A4D-91A7-82B9FAD0500D}" type="datetimeFigureOut">
              <a:rPr lang="en-TR" smtClean="0"/>
              <a:t>16.10.2020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F28D1-DBD0-3E47-8AEF-1B195FA9F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1F23D-32A2-B440-A8E9-D3D1C0FD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671-F174-234B-BB79-0CC805AA7E5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58017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AB957B-B562-DE44-A18D-4B37E776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05AB8-2A90-5B46-8C5C-E2D5C20FB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69B5B-A1FF-0349-809B-252066EC5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9951D-BD7E-6A4D-91A7-82B9FAD0500D}" type="datetimeFigureOut">
              <a:rPr lang="en-TR" smtClean="0"/>
              <a:t>16.10.2020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0D09F-1F7F-BC4F-8D96-9B57CB144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95BA8-2AB0-5042-8B90-7B06F1B2F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15671-F174-234B-BB79-0CC805AA7E5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26308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content-curation-official-guide/5-textbooks-show-aging-signs-95dace451e0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s.library.ucla.edu/c.php?g=181240&amp;p=119284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FE763-A50E-1447-BE6F-B6583AFC6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TR" b="1" dirty="0">
                <a:solidFill>
                  <a:srgbClr val="C00000"/>
                </a:solidFill>
              </a:rPr>
              <a:t>Source</a:t>
            </a:r>
          </a:p>
        </p:txBody>
      </p:sp>
      <p:pic>
        <p:nvPicPr>
          <p:cNvPr id="5" name="Picture 4" descr="A picture containing sitting, indoor, book, wooden&#10;&#10;Description automatically generated">
            <a:extLst>
              <a:ext uri="{FF2B5EF4-FFF2-40B4-BE49-F238E27FC236}">
                <a16:creationId xmlns:a16="http://schemas.microsoft.com/office/drawing/2014/main" id="{EB46D2AB-1B74-0D46-9B56-9BA617D8C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71333" y="2724416"/>
            <a:ext cx="5621428" cy="41317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10E227-4B83-F44A-A011-5040D4BE544F}"/>
              </a:ext>
            </a:extLst>
          </p:cNvPr>
          <p:cNvSpPr txBox="1"/>
          <p:nvPr/>
        </p:nvSpPr>
        <p:spPr>
          <a:xfrm>
            <a:off x="815538" y="6858000"/>
            <a:ext cx="105609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900">
                <a:hlinkClick r:id="rId3" tooltip="https://medium.com/content-curation-official-guide/5-textbooks-show-aging-signs-95dace451e07"/>
              </a:rPr>
              <a:t>This Photo</a:t>
            </a:r>
            <a:r>
              <a:rPr lang="en-TR" sz="900"/>
              <a:t> by Unknown Author is licensed under </a:t>
            </a:r>
            <a:r>
              <a:rPr lang="en-TR" sz="900">
                <a:hlinkClick r:id="rId4" tooltip="https://creativecommons.org/licenses/by/3.0/"/>
              </a:rPr>
              <a:t>CC BY</a:t>
            </a:r>
            <a:endParaRPr lang="en-TR" sz="900"/>
          </a:p>
        </p:txBody>
      </p:sp>
    </p:spTree>
    <p:extLst>
      <p:ext uri="{BB962C8B-B14F-4D97-AF65-F5344CB8AC3E}">
        <p14:creationId xmlns:p14="http://schemas.microsoft.com/office/powerpoint/2010/main" val="67496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85244-A8F5-384B-9460-B6EC5734C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811867"/>
          </a:xfrm>
        </p:spPr>
        <p:txBody>
          <a:bodyPr/>
          <a:lstStyle/>
          <a:p>
            <a:r>
              <a:rPr lang="en-TR" b="1" dirty="0">
                <a:solidFill>
                  <a:srgbClr val="C00000"/>
                </a:solidFill>
              </a:rPr>
              <a:t>Resource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17C427-1D5A-6448-B5D5-1DCB427E41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R"/>
          </a:p>
        </p:txBody>
      </p:sp>
      <p:pic>
        <p:nvPicPr>
          <p:cNvPr id="5" name="Picture 4" descr="A room filled with furniture and a large building&#10;&#10;Description automatically generated">
            <a:extLst>
              <a:ext uri="{FF2B5EF4-FFF2-40B4-BE49-F238E27FC236}">
                <a16:creationId xmlns:a16="http://schemas.microsoft.com/office/drawing/2014/main" id="{BD8D4FCF-036F-104F-9442-663174E1F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55383" y="1964267"/>
            <a:ext cx="6481233" cy="43208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955F77-68AC-3A47-A5F0-66033E6357AE}"/>
              </a:ext>
            </a:extLst>
          </p:cNvPr>
          <p:cNvSpPr txBox="1"/>
          <p:nvPr/>
        </p:nvSpPr>
        <p:spPr>
          <a:xfrm>
            <a:off x="2855383" y="6823838"/>
            <a:ext cx="64812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900">
                <a:hlinkClick r:id="rId3" tooltip="http://guides.library.ucla.edu/c.php?g=181240&amp;p=1192843"/>
              </a:rPr>
              <a:t>This Photo</a:t>
            </a:r>
            <a:r>
              <a:rPr lang="en-TR" sz="900"/>
              <a:t> by Unknown Author is licensed under </a:t>
            </a:r>
            <a:r>
              <a:rPr lang="en-TR" sz="900">
                <a:hlinkClick r:id="rId4" tooltip="https://creativecommons.org/licenses/by/3.0/"/>
              </a:rPr>
              <a:t>CC BY</a:t>
            </a:r>
            <a:endParaRPr lang="en-TR" sz="900"/>
          </a:p>
        </p:txBody>
      </p:sp>
    </p:spTree>
    <p:extLst>
      <p:ext uri="{BB962C8B-B14F-4D97-AF65-F5344CB8AC3E}">
        <p14:creationId xmlns:p14="http://schemas.microsoft.com/office/powerpoint/2010/main" val="69810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6CC36-174C-F748-A555-EA00583D7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b="1" dirty="0">
                <a:solidFill>
                  <a:srgbClr val="C00000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24D90-9032-3B4B-9767-D089C40D8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 dirty="0"/>
              <a:t>Libraries</a:t>
            </a:r>
          </a:p>
          <a:p>
            <a:r>
              <a:rPr lang="en-TR"/>
              <a:t>Databases (Jstor, Ebscohost, Ebrary, Proquest)</a:t>
            </a:r>
            <a:endParaRPr lang="en-TR" dirty="0"/>
          </a:p>
          <a:p>
            <a:r>
              <a:rPr lang="en-TR" dirty="0"/>
              <a:t>The Internet (Google Scholar)</a:t>
            </a:r>
          </a:p>
          <a:p>
            <a:r>
              <a:rPr lang="en-TR" dirty="0"/>
              <a:t>Bibliographies</a:t>
            </a:r>
          </a:p>
          <a:p>
            <a:pPr marL="0" indent="0">
              <a:buNone/>
            </a:pP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00701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C425D-FC65-BB4C-8A18-A4E0674F3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b="1" dirty="0">
                <a:solidFill>
                  <a:srgbClr val="C00000"/>
                </a:solidFill>
              </a:rPr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73DF6-A691-E84B-AB5B-1B55A29C0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 dirty="0"/>
              <a:t>Journals</a:t>
            </a:r>
          </a:p>
          <a:p>
            <a:r>
              <a:rPr lang="en-TR" dirty="0"/>
              <a:t>Academic articles</a:t>
            </a:r>
          </a:p>
          <a:p>
            <a:r>
              <a:rPr lang="en-TR" dirty="0"/>
              <a:t>Academic books</a:t>
            </a:r>
          </a:p>
          <a:p>
            <a:r>
              <a:rPr lang="en-TR" dirty="0"/>
              <a:t>Theses</a:t>
            </a:r>
          </a:p>
          <a:p>
            <a:r>
              <a:rPr lang="en-TR" dirty="0"/>
              <a:t>Dictionaries</a:t>
            </a:r>
          </a:p>
          <a:p>
            <a:r>
              <a:rPr lang="en-TR" dirty="0"/>
              <a:t>Encyclopedias</a:t>
            </a:r>
          </a:p>
          <a:p>
            <a:pPr marL="0" indent="0">
              <a:buNone/>
            </a:pP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153984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9462-C40F-4740-A6E7-C3CC0487E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b="1" dirty="0">
                <a:solidFill>
                  <a:srgbClr val="C00000"/>
                </a:solidFill>
              </a:rPr>
              <a:t>Evaluating your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D5686-EF66-314A-B59E-FF5A39793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 dirty="0"/>
              <a:t>Who wrote the text? Do you know anything about him/her?</a:t>
            </a:r>
          </a:p>
          <a:p>
            <a:r>
              <a:rPr lang="en-TR" dirty="0"/>
              <a:t>Where was it published?</a:t>
            </a:r>
          </a:p>
          <a:p>
            <a:r>
              <a:rPr lang="en-TR" dirty="0"/>
              <a:t>When was it written?</a:t>
            </a:r>
          </a:p>
          <a:p>
            <a:r>
              <a:rPr lang="en-TR"/>
              <a:t>What is the overall tone of the writing?</a:t>
            </a:r>
          </a:p>
        </p:txBody>
      </p:sp>
    </p:spTree>
    <p:extLst>
      <p:ext uri="{BB962C8B-B14F-4D97-AF65-F5344CB8AC3E}">
        <p14:creationId xmlns:p14="http://schemas.microsoft.com/office/powerpoint/2010/main" val="79310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22EA0-CA45-484D-9F92-877562449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b="1" dirty="0">
                <a:solidFill>
                  <a:srgbClr val="C00000"/>
                </a:solidFill>
              </a:rPr>
              <a:t>Beware 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CAF51-ABA4-CF4B-BCA8-A8BBDBF09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TR" dirty="0"/>
              <a:t>tudent essays</a:t>
            </a:r>
          </a:p>
          <a:p>
            <a:r>
              <a:rPr lang="en-TR" dirty="0"/>
              <a:t>Unreliable websites such as Wikipedia or free essay websites</a:t>
            </a:r>
          </a:p>
          <a:p>
            <a:r>
              <a:rPr lang="en-TR" dirty="0"/>
              <a:t>Popular journals</a:t>
            </a:r>
          </a:p>
          <a:p>
            <a:r>
              <a:rPr lang="en-TR" dirty="0"/>
              <a:t>Magazines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058922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F253D-1576-9C40-B2A7-1AFC5E8B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b="1" dirty="0">
                <a:solidFill>
                  <a:srgbClr val="C00000"/>
                </a:solidFill>
              </a:rPr>
              <a:t>Plagiarism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08E3C-0E68-5843-8AAB-5A92C316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TR" dirty="0"/>
              <a:t>The use of somebody else’s ideas, viewpoints, findings or works in a paper, project, report, or any similar document without proper acknowledgement of the source.  </a:t>
            </a:r>
          </a:p>
          <a:p>
            <a:pPr marL="0" indent="0">
              <a:buNone/>
            </a:pPr>
            <a:endParaRPr lang="en-TR" dirty="0"/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TR" dirty="0"/>
              <a:t>o avoid plagiarism, when you make use of a source you should acknowledge that source in your paper and list it in your bibliography using MLA style citation format. </a:t>
            </a:r>
          </a:p>
        </p:txBody>
      </p:sp>
    </p:spTree>
    <p:extLst>
      <p:ext uri="{BB962C8B-B14F-4D97-AF65-F5344CB8AC3E}">
        <p14:creationId xmlns:p14="http://schemas.microsoft.com/office/powerpoint/2010/main" val="3691703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F5E85-5652-5D44-B145-88A6191A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b="1" dirty="0">
                <a:solidFill>
                  <a:srgbClr val="C00000"/>
                </a:solidFill>
              </a:rPr>
              <a:t>Bibliography and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7EB18-65A7-EB43-9B95-973948CB9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</a:t>
            </a:r>
            <a:r>
              <a:rPr lang="en-TR" dirty="0"/>
              <a:t>earn how to make more effective use of the bibliography and index pages of your sources. </a:t>
            </a:r>
          </a:p>
        </p:txBody>
      </p:sp>
    </p:spTree>
    <p:extLst>
      <p:ext uri="{BB962C8B-B14F-4D97-AF65-F5344CB8AC3E}">
        <p14:creationId xmlns:p14="http://schemas.microsoft.com/office/powerpoint/2010/main" val="2822397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188</Words>
  <Application>Microsoft Macintosh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Source</vt:lpstr>
      <vt:lpstr>Resource</vt:lpstr>
      <vt:lpstr>Resources</vt:lpstr>
      <vt:lpstr>Sources</vt:lpstr>
      <vt:lpstr>Evaluating your sources</vt:lpstr>
      <vt:lpstr>Beware of</vt:lpstr>
      <vt:lpstr>Plagiarism</vt:lpstr>
      <vt:lpstr>Bibliography and Index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</dc:title>
  <dc:creator>Seda.Peksen</dc:creator>
  <cp:lastModifiedBy>Seda.Peksen</cp:lastModifiedBy>
  <cp:revision>8</cp:revision>
  <dcterms:created xsi:type="dcterms:W3CDTF">2020-09-17T12:24:50Z</dcterms:created>
  <dcterms:modified xsi:type="dcterms:W3CDTF">2020-10-16T06:59:20Z</dcterms:modified>
</cp:coreProperties>
</file>