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93" r:id="rId2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26.04.2020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26.04.2020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26.04.2020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26.04.2020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26.04.2020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 smtClean="0"/>
              <a:t>YÜZEYEL ISI VEREN AJANLAR</a:t>
            </a:r>
            <a:br>
              <a:rPr lang="tr-TR" dirty="0" smtClean="0"/>
            </a:br>
            <a:r>
              <a:rPr lang="tr-TR" dirty="0" smtClean="0"/>
              <a:t>İNFRARUJ-ULTRAVİOLE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tr-TR" dirty="0" smtClean="0"/>
          </a:p>
          <a:p>
            <a:pPr algn="ctr"/>
            <a:r>
              <a:rPr lang="tr-TR" b="1" dirty="0" smtClean="0"/>
              <a:t>ÖĞR. GÖR. OSMAN ŞENOL YILDIZ</a:t>
            </a:r>
          </a:p>
          <a:p>
            <a:pPr algn="ctr"/>
            <a:r>
              <a:rPr lang="tr-TR" b="1" dirty="0" smtClean="0"/>
              <a:t>AÜ HAYMANA MYO</a:t>
            </a:r>
            <a:endParaRPr lang="tr-TR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3) </a:t>
            </a:r>
            <a:r>
              <a:rPr lang="tr-TR" b="1" dirty="0" smtClean="0"/>
              <a:t>Duyu Sinirlerine Etkisi</a:t>
            </a:r>
          </a:p>
          <a:p>
            <a:endParaRPr lang="tr-TR" b="1" dirty="0" smtClean="0"/>
          </a:p>
          <a:p>
            <a:r>
              <a:rPr lang="tr-TR" dirty="0" smtClean="0"/>
              <a:t>Hafif ısı duyu sinir sonlarında </a:t>
            </a:r>
            <a:r>
              <a:rPr lang="tr-TR" dirty="0" err="1" smtClean="0"/>
              <a:t>sedatif</a:t>
            </a:r>
            <a:r>
              <a:rPr lang="tr-TR" dirty="0" smtClean="0"/>
              <a:t> bir etkiye daha yüksek ısı ise </a:t>
            </a:r>
            <a:r>
              <a:rPr lang="tr-TR" dirty="0" err="1" smtClean="0"/>
              <a:t>irritasyon</a:t>
            </a:r>
            <a:r>
              <a:rPr lang="tr-TR" dirty="0" smtClean="0"/>
              <a:t> etkisine sahiptir.</a:t>
            </a:r>
          </a:p>
          <a:p>
            <a:endParaRPr lang="tr-TR" dirty="0" smtClean="0"/>
          </a:p>
          <a:p>
            <a:r>
              <a:rPr lang="tr-TR" dirty="0" smtClean="0"/>
              <a:t>Hafif ısıtmanın </a:t>
            </a:r>
            <a:r>
              <a:rPr lang="tr-TR" dirty="0" err="1" smtClean="0"/>
              <a:t>sedatif</a:t>
            </a:r>
            <a:r>
              <a:rPr lang="tr-TR" dirty="0" smtClean="0"/>
              <a:t> ve analjezik etkisi ile ağrılı </a:t>
            </a:r>
            <a:r>
              <a:rPr lang="tr-TR" dirty="0" err="1" smtClean="0"/>
              <a:t>stimülusların</a:t>
            </a:r>
            <a:r>
              <a:rPr lang="tr-TR" dirty="0" smtClean="0"/>
              <a:t> giderilmesi ve ısı uygulanan derinin altındaki saha ile aynı sinir merkezine sahip derin dokulardan gelen ağrılı uyarıların giderilmesi sağlanabilir.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40-45 C tedavi edici sıcaklığın ağrıyı azaltmada iki mekanizması söz konusudur.</a:t>
            </a:r>
          </a:p>
          <a:p>
            <a:endParaRPr lang="tr-TR" dirty="0" smtClean="0"/>
          </a:p>
          <a:p>
            <a:r>
              <a:rPr lang="tr-TR" dirty="0" smtClean="0"/>
              <a:t>Birincisi </a:t>
            </a:r>
            <a:r>
              <a:rPr lang="tr-TR" dirty="0" err="1" smtClean="0"/>
              <a:t>vazodilatasyon</a:t>
            </a:r>
            <a:r>
              <a:rPr lang="tr-TR" dirty="0" smtClean="0"/>
              <a:t>, zedelenen dokuda iyileşmeye yardımcı hücrelerin ve kimyasal maddelerin gelmesini sağlayıp zararlı maddeleri de uzaklaştırır.</a:t>
            </a:r>
          </a:p>
          <a:p>
            <a:endParaRPr lang="tr-TR" dirty="0" smtClean="0"/>
          </a:p>
          <a:p>
            <a:r>
              <a:rPr lang="tr-TR" dirty="0" smtClean="0"/>
              <a:t>İkinci mekanizma ise kapı kontrol teorisidir. Termal duyuların geçişinin, </a:t>
            </a:r>
            <a:r>
              <a:rPr lang="tr-TR" dirty="0" err="1" smtClean="0"/>
              <a:t>nosiseptif</a:t>
            </a:r>
            <a:r>
              <a:rPr lang="tr-TR" dirty="0" smtClean="0"/>
              <a:t> uyarılardan fazla olması ağrıyı azaltır.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4)</a:t>
            </a:r>
            <a:r>
              <a:rPr lang="tr-TR" b="1" dirty="0" smtClean="0"/>
              <a:t>Kaslarda Gevşeme</a:t>
            </a:r>
          </a:p>
          <a:p>
            <a:endParaRPr lang="tr-TR" b="1" dirty="0" smtClean="0"/>
          </a:p>
          <a:p>
            <a:r>
              <a:rPr lang="tr-TR" dirty="0" err="1" smtClean="0"/>
              <a:t>Lehmann</a:t>
            </a:r>
            <a:r>
              <a:rPr lang="tr-TR" dirty="0" smtClean="0"/>
              <a:t> ve </a:t>
            </a:r>
            <a:r>
              <a:rPr lang="tr-TR" dirty="0" err="1" smtClean="0"/>
              <a:t>Lateur</a:t>
            </a:r>
            <a:r>
              <a:rPr lang="tr-TR" dirty="0" smtClean="0"/>
              <a:t> (1982) dokunun tedavi edici sıcaklıklar olan 40-45 dereceye kadar ısıtılmasının kas spazmını azalttığını saptamışlardır.</a:t>
            </a:r>
          </a:p>
          <a:p>
            <a:endParaRPr lang="tr-TR" dirty="0" smtClean="0"/>
          </a:p>
          <a:p>
            <a:r>
              <a:rPr lang="tr-TR" dirty="0" smtClean="0"/>
              <a:t>Spazmın azalmasının, </a:t>
            </a:r>
            <a:r>
              <a:rPr lang="tr-TR" dirty="0" err="1" smtClean="0"/>
              <a:t>sekonder</a:t>
            </a:r>
            <a:r>
              <a:rPr lang="tr-TR" dirty="0" smtClean="0"/>
              <a:t> sonlanmasındaki kas iğciği ateşlenmesinin azalmasına ve </a:t>
            </a:r>
            <a:r>
              <a:rPr lang="tr-TR" dirty="0" err="1" smtClean="0"/>
              <a:t>golgi</a:t>
            </a:r>
            <a:r>
              <a:rPr lang="tr-TR" dirty="0" smtClean="0"/>
              <a:t> </a:t>
            </a:r>
            <a:r>
              <a:rPr lang="tr-TR" dirty="0" err="1" smtClean="0"/>
              <a:t>tendon</a:t>
            </a:r>
            <a:r>
              <a:rPr lang="tr-TR" dirty="0" smtClean="0"/>
              <a:t> organının </a:t>
            </a:r>
            <a:r>
              <a:rPr lang="tr-TR" dirty="0" err="1" smtClean="0"/>
              <a:t>inhibisyonunun</a:t>
            </a:r>
            <a:r>
              <a:rPr lang="tr-TR" dirty="0" smtClean="0"/>
              <a:t> artmasına bağlı olduğu düşünülmektedir.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5) </a:t>
            </a:r>
            <a:r>
              <a:rPr lang="tr-TR" b="1" dirty="0" err="1" smtClean="0"/>
              <a:t>Kollajen</a:t>
            </a:r>
            <a:r>
              <a:rPr lang="tr-TR" b="1" dirty="0" smtClean="0"/>
              <a:t> Dokuya Etkisi</a:t>
            </a:r>
          </a:p>
          <a:p>
            <a:endParaRPr lang="tr-TR" b="1" dirty="0" smtClean="0"/>
          </a:p>
          <a:p>
            <a:r>
              <a:rPr lang="tr-TR" dirty="0" smtClean="0"/>
              <a:t>Sıcaklık uygulaması ile </a:t>
            </a:r>
            <a:r>
              <a:rPr lang="tr-TR" dirty="0" err="1" smtClean="0"/>
              <a:t>kollajen</a:t>
            </a:r>
            <a:r>
              <a:rPr lang="tr-TR" dirty="0" smtClean="0"/>
              <a:t> doku özelliği değişmekte ve esnekliği artmaktadır.</a:t>
            </a:r>
          </a:p>
          <a:p>
            <a:endParaRPr lang="tr-TR" dirty="0" smtClean="0"/>
          </a:p>
          <a:p>
            <a:r>
              <a:rPr lang="tr-TR" dirty="0" smtClean="0"/>
              <a:t>6)</a:t>
            </a:r>
            <a:r>
              <a:rPr lang="tr-TR" b="1" dirty="0" smtClean="0"/>
              <a:t> Dokuda </a:t>
            </a:r>
            <a:r>
              <a:rPr lang="tr-TR" b="1" dirty="0" err="1" smtClean="0"/>
              <a:t>Harabiyet</a:t>
            </a:r>
            <a:endParaRPr lang="tr-TR" b="1" dirty="0" smtClean="0"/>
          </a:p>
          <a:p>
            <a:endParaRPr lang="tr-TR" b="1" dirty="0" smtClean="0"/>
          </a:p>
          <a:p>
            <a:r>
              <a:rPr lang="tr-TR" dirty="0" smtClean="0"/>
              <a:t>Aşırı sıcaklık nedeni ile oluşabilir.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7) </a:t>
            </a:r>
            <a:r>
              <a:rPr lang="tr-TR" b="1" dirty="0" smtClean="0"/>
              <a:t>Hücresel Etkiler</a:t>
            </a:r>
          </a:p>
          <a:p>
            <a:endParaRPr lang="tr-TR" b="1" dirty="0" smtClean="0"/>
          </a:p>
          <a:p>
            <a:r>
              <a:rPr lang="tr-TR" dirty="0" smtClean="0"/>
              <a:t>IR uygulaması proteinleri sıcağa karşı daha dirençli hale getirir. Bu etki termal toleransın arttığı ve sürekli aynı dozda uygulama yapılmasının etkileri azaltacağı anlamına gelir.</a:t>
            </a:r>
          </a:p>
          <a:p>
            <a:endParaRPr lang="tr-TR" dirty="0" smtClean="0"/>
          </a:p>
          <a:p>
            <a:r>
              <a:rPr lang="tr-TR" dirty="0" smtClean="0"/>
              <a:t>Etkinin azalması seanslar arasındaki zaman artırılarak önlenebilir.</a:t>
            </a: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Sistemik Etkileri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Uygulama ne kadar geniş sahaya yapılır ve ne kadar şiddetli olursa,etkiler o kadar erken ve kuvvetli olarak kendini gösterir.</a:t>
            </a:r>
          </a:p>
          <a:p>
            <a:endParaRPr lang="tr-TR" dirty="0" smtClean="0"/>
          </a:p>
          <a:p>
            <a:r>
              <a:rPr lang="tr-TR" dirty="0" smtClean="0"/>
              <a:t>Deride ısınan kanın dolaşımı ile iç organlar da uyarılır ve aktivasyonları artar.</a:t>
            </a:r>
          </a:p>
          <a:p>
            <a:endParaRPr lang="tr-TR" dirty="0" smtClean="0"/>
          </a:p>
          <a:p>
            <a:r>
              <a:rPr lang="tr-TR" dirty="0" smtClean="0"/>
              <a:t>Bu şekilde vücutta genel bir </a:t>
            </a:r>
            <a:r>
              <a:rPr lang="tr-TR" smtClean="0"/>
              <a:t>tonik etki </a:t>
            </a:r>
            <a:r>
              <a:rPr lang="tr-TR" dirty="0" smtClean="0"/>
              <a:t>elde edilir. Bütün vücut faaliyetlerinde bir hızlanma olur.</a:t>
            </a: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Kan Üzerine Etkiler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Sıcaklık artar. Isınan kan vücudun diğer kısımlarına da taşındığı için.</a:t>
            </a:r>
          </a:p>
          <a:p>
            <a:endParaRPr lang="tr-TR" dirty="0" smtClean="0"/>
          </a:p>
          <a:p>
            <a:r>
              <a:rPr lang="tr-TR" dirty="0" smtClean="0"/>
              <a:t>Hacmi artar.</a:t>
            </a:r>
          </a:p>
          <a:p>
            <a:endParaRPr lang="tr-TR" dirty="0" smtClean="0"/>
          </a:p>
          <a:p>
            <a:r>
              <a:rPr lang="tr-TR" dirty="0" smtClean="0"/>
              <a:t>Lökosit artar.</a:t>
            </a:r>
          </a:p>
          <a:p>
            <a:endParaRPr lang="tr-TR" dirty="0" smtClean="0"/>
          </a:p>
          <a:p>
            <a:r>
              <a:rPr lang="tr-TR" dirty="0" smtClean="0"/>
              <a:t>Eritrosit artar.</a:t>
            </a:r>
          </a:p>
          <a:p>
            <a:endParaRPr lang="tr-TR" dirty="0" smtClean="0"/>
          </a:p>
          <a:p>
            <a:r>
              <a:rPr lang="tr-TR" dirty="0" err="1" smtClean="0"/>
              <a:t>Trombosit</a:t>
            </a:r>
            <a:r>
              <a:rPr lang="tr-TR" dirty="0" smtClean="0"/>
              <a:t> artar.</a:t>
            </a:r>
          </a:p>
          <a:p>
            <a:endParaRPr lang="tr-TR" dirty="0" smtClean="0"/>
          </a:p>
          <a:p>
            <a:r>
              <a:rPr lang="tr-TR" dirty="0" smtClean="0"/>
              <a:t>Hemoglobin artar.</a:t>
            </a:r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Kimyasal Etkiler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Koagülasyon zamanı artar.</a:t>
            </a:r>
          </a:p>
          <a:p>
            <a:endParaRPr lang="tr-TR" dirty="0" smtClean="0"/>
          </a:p>
          <a:p>
            <a:r>
              <a:rPr lang="tr-TR" dirty="0" smtClean="0"/>
              <a:t>Hidrojen konsantrasyonu artar.</a:t>
            </a:r>
          </a:p>
          <a:p>
            <a:endParaRPr lang="tr-TR" dirty="0" smtClean="0"/>
          </a:p>
          <a:p>
            <a:r>
              <a:rPr lang="tr-TR" dirty="0" err="1" smtClean="0"/>
              <a:t>Ürük</a:t>
            </a:r>
            <a:r>
              <a:rPr lang="tr-TR" dirty="0" smtClean="0"/>
              <a:t> asit artar.</a:t>
            </a:r>
          </a:p>
          <a:p>
            <a:endParaRPr lang="tr-TR" dirty="0" smtClean="0"/>
          </a:p>
          <a:p>
            <a:r>
              <a:rPr lang="tr-TR" dirty="0" smtClean="0"/>
              <a:t>Aminoasit artar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 smtClean="0"/>
              <a:t>Kalp ve Dolaşım Sistemine Etkileri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Nabız sayısı artar.</a:t>
            </a:r>
          </a:p>
          <a:p>
            <a:endParaRPr lang="tr-TR" dirty="0" smtClean="0"/>
          </a:p>
          <a:p>
            <a:r>
              <a:rPr lang="tr-TR" dirty="0" smtClean="0"/>
              <a:t>Dakikadaki kalbin pompaladığı kan miktarı artar.</a:t>
            </a:r>
          </a:p>
          <a:p>
            <a:endParaRPr lang="tr-TR" dirty="0" smtClean="0"/>
          </a:p>
          <a:p>
            <a:r>
              <a:rPr lang="tr-TR" dirty="0" smtClean="0"/>
              <a:t>Kan basıncı düşer. </a:t>
            </a:r>
            <a:r>
              <a:rPr lang="tr-TR" dirty="0" err="1" smtClean="0"/>
              <a:t>Vazodilatasyon</a:t>
            </a:r>
            <a:r>
              <a:rPr lang="tr-TR" dirty="0" smtClean="0"/>
              <a:t> ile </a:t>
            </a:r>
            <a:r>
              <a:rPr lang="tr-TR" dirty="0" err="1" smtClean="0"/>
              <a:t>periferik</a:t>
            </a:r>
            <a:r>
              <a:rPr lang="tr-TR" dirty="0" smtClean="0"/>
              <a:t> direnç düşer, bu durum kan basıncında düşmeye yol açar. Isı viskoziteyi azaltarak yine kan basıncının düşmesine yol açar.</a:t>
            </a:r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Solunum Sistemine Etkileri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Solunum sayısı artar.</a:t>
            </a:r>
          </a:p>
          <a:p>
            <a:endParaRPr lang="tr-TR" dirty="0" smtClean="0"/>
          </a:p>
          <a:p>
            <a:r>
              <a:rPr lang="tr-TR" dirty="0" smtClean="0"/>
              <a:t>Solunum derinliği azalır.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İNFRARUJ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İnfraruj</a:t>
            </a:r>
            <a:r>
              <a:rPr lang="tr-TR" dirty="0" smtClean="0"/>
              <a:t> (IR) ışınları 7700 A- 45 </a:t>
            </a:r>
            <a:r>
              <a:rPr lang="tr-TR" dirty="0" err="1" smtClean="0"/>
              <a:t>Mc</a:t>
            </a:r>
            <a:r>
              <a:rPr lang="tr-TR" dirty="0" smtClean="0"/>
              <a:t> dalga boyundaki elektromanyetik dalgalardır.</a:t>
            </a:r>
          </a:p>
          <a:p>
            <a:endParaRPr lang="tr-TR" dirty="0" smtClean="0"/>
          </a:p>
          <a:p>
            <a:r>
              <a:rPr lang="tr-TR" dirty="0" smtClean="0"/>
              <a:t>Spesifik olarak 7700-150000A arasında </a:t>
            </a:r>
            <a:r>
              <a:rPr lang="tr-TR" dirty="0" err="1" smtClean="0"/>
              <a:t>absorbe</a:t>
            </a:r>
            <a:r>
              <a:rPr lang="tr-TR" dirty="0" smtClean="0"/>
              <a:t> edilirler.</a:t>
            </a:r>
          </a:p>
          <a:p>
            <a:endParaRPr lang="tr-TR" dirty="0" smtClean="0"/>
          </a:p>
          <a:p>
            <a:r>
              <a:rPr lang="tr-TR" dirty="0" smtClean="0"/>
              <a:t>IR ışınları </a:t>
            </a:r>
            <a:r>
              <a:rPr lang="tr-TR" dirty="0" err="1" smtClean="0"/>
              <a:t>absorbe</a:t>
            </a:r>
            <a:r>
              <a:rPr lang="tr-TR" dirty="0" smtClean="0"/>
              <a:t> edildikleri dokuda moleküler ve atomik hareketlerin artışı ile ısı oluştururlar.</a:t>
            </a:r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İNFRARUJUN KLİNİK KULLANIMI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Akut bir </a:t>
            </a:r>
            <a:r>
              <a:rPr lang="tr-TR" dirty="0" err="1" smtClean="0"/>
              <a:t>inflamasyon</a:t>
            </a:r>
            <a:r>
              <a:rPr lang="tr-TR" dirty="0" smtClean="0"/>
              <a:t> veya yeni oluşmuş yaralanmalarda ışıklı olmayan uzak IR, ışınların </a:t>
            </a:r>
            <a:r>
              <a:rPr lang="tr-TR" dirty="0" err="1" smtClean="0"/>
              <a:t>sedatif</a:t>
            </a:r>
            <a:r>
              <a:rPr lang="tr-TR" dirty="0" smtClean="0"/>
              <a:t> etkisi için ve ağrının azaltılması  için kullanılabilir.</a:t>
            </a:r>
          </a:p>
          <a:p>
            <a:endParaRPr lang="tr-TR" dirty="0" smtClean="0"/>
          </a:p>
          <a:p>
            <a:r>
              <a:rPr lang="tr-TR" dirty="0" smtClean="0"/>
              <a:t>Kronik durumlarda ise yakın IR kullanılır.</a:t>
            </a:r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Sıcak-soğuk testi ile tedavi edilecek alanda duyu testi yapılmalıdır.</a:t>
            </a:r>
          </a:p>
          <a:p>
            <a:endParaRPr lang="tr-TR" dirty="0" smtClean="0"/>
          </a:p>
          <a:p>
            <a:r>
              <a:rPr lang="tr-TR" dirty="0" smtClean="0"/>
              <a:t>Hasta rahat ve desteklenmiş bir pozisyona alınır. Yatarak veya oturarak uygulama yapılabilir.</a:t>
            </a:r>
          </a:p>
          <a:p>
            <a:endParaRPr lang="tr-TR" dirty="0" smtClean="0"/>
          </a:p>
          <a:p>
            <a:r>
              <a:rPr lang="tr-TR" dirty="0" smtClean="0"/>
              <a:t>Hastaya alete dokunmaması ve hareket etmemesi anlatılır. Hastanın üzerindeki eşyaların sıcakla temas etmemesine dikkat edilmelidir. </a:t>
            </a:r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Lamba ışınları tedavi sahasına dik gelecek şekilde ayarlanmalıdır.</a:t>
            </a:r>
          </a:p>
          <a:p>
            <a:endParaRPr lang="tr-TR" dirty="0" smtClean="0"/>
          </a:p>
          <a:p>
            <a:r>
              <a:rPr lang="tr-TR" dirty="0" smtClean="0"/>
              <a:t>Işınların çıkış noktası ile uygulama sahası arasındaki uzaklık 45-75 cm olmalıdır. ( hasta hassasiyetine dikkat edilmelidir)</a:t>
            </a:r>
          </a:p>
          <a:p>
            <a:endParaRPr lang="tr-TR" dirty="0" smtClean="0"/>
          </a:p>
          <a:p>
            <a:r>
              <a:rPr lang="tr-TR" dirty="0" smtClean="0"/>
              <a:t>Uygulama esnasında gözleri korumak için pet/ göz bandı kullanılabilir.</a:t>
            </a:r>
            <a:endParaRPr lang="tr-T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Lambaların uygulamadan 5 </a:t>
            </a:r>
            <a:r>
              <a:rPr lang="tr-TR" dirty="0" err="1" smtClean="0"/>
              <a:t>dk</a:t>
            </a:r>
            <a:r>
              <a:rPr lang="tr-TR" dirty="0" smtClean="0"/>
              <a:t> önce ısıtılması gerekir.</a:t>
            </a:r>
          </a:p>
          <a:p>
            <a:endParaRPr lang="tr-TR" dirty="0" smtClean="0"/>
          </a:p>
          <a:p>
            <a:r>
              <a:rPr lang="tr-TR" dirty="0" smtClean="0"/>
              <a:t>Akut durumlarda tedavi süresi için 10-15 </a:t>
            </a:r>
            <a:r>
              <a:rPr lang="tr-TR" dirty="0" err="1" smtClean="0"/>
              <a:t>dk</a:t>
            </a:r>
            <a:r>
              <a:rPr lang="tr-TR" dirty="0" smtClean="0"/>
              <a:t> yeterlidir.</a:t>
            </a:r>
          </a:p>
          <a:p>
            <a:endParaRPr lang="tr-TR" dirty="0" smtClean="0"/>
          </a:p>
          <a:p>
            <a:r>
              <a:rPr lang="tr-TR" dirty="0" smtClean="0"/>
              <a:t>Kronik durumlarda ise tedavi süresi 20-30 </a:t>
            </a:r>
            <a:r>
              <a:rPr lang="tr-TR" dirty="0" err="1" smtClean="0"/>
              <a:t>dk</a:t>
            </a:r>
            <a:r>
              <a:rPr lang="tr-TR" dirty="0" smtClean="0"/>
              <a:t> olmalıdır.</a:t>
            </a:r>
          </a:p>
          <a:p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AVANTAJLARI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Tedavi </a:t>
            </a:r>
            <a:r>
              <a:rPr lang="tr-TR" smtClean="0"/>
              <a:t>sırasında bölgelerin </a:t>
            </a:r>
            <a:r>
              <a:rPr lang="tr-TR" dirty="0" smtClean="0"/>
              <a:t>gözlemlenmesine izin verdiği,</a:t>
            </a:r>
          </a:p>
          <a:p>
            <a:endParaRPr lang="tr-TR" dirty="0" smtClean="0"/>
          </a:p>
          <a:p>
            <a:r>
              <a:rPr lang="tr-TR" dirty="0" smtClean="0"/>
              <a:t>Sıcaklık şiddetinin kolaylıkla ayarlanabilmesi mümkün olduğu,</a:t>
            </a:r>
          </a:p>
          <a:p>
            <a:endParaRPr lang="tr-TR" dirty="0" smtClean="0"/>
          </a:p>
          <a:p>
            <a:r>
              <a:rPr lang="tr-TR" dirty="0" smtClean="0"/>
              <a:t>Uygulama sahasına ağırlık ve basınç vermediği için avantajdır.</a:t>
            </a:r>
            <a:endParaRPr lang="tr-T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DEZAVANTAJLARI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Yüzeylerin istenmeyen şekilde kurumasına yol açması,</a:t>
            </a:r>
          </a:p>
          <a:p>
            <a:endParaRPr lang="tr-TR" dirty="0" smtClean="0"/>
          </a:p>
          <a:p>
            <a:r>
              <a:rPr lang="tr-TR" dirty="0" smtClean="0"/>
              <a:t>Elektrik </a:t>
            </a:r>
            <a:r>
              <a:rPr lang="tr-TR" dirty="0" err="1" smtClean="0"/>
              <a:t>ampülünün</a:t>
            </a:r>
            <a:r>
              <a:rPr lang="tr-TR" dirty="0" smtClean="0"/>
              <a:t> patlama riski, dezavantajlar olarak sayılabilir.</a:t>
            </a:r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ENDİKASYONLAR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RA</a:t>
            </a:r>
          </a:p>
          <a:p>
            <a:r>
              <a:rPr lang="tr-TR" dirty="0" err="1" smtClean="0"/>
              <a:t>Bursit</a:t>
            </a:r>
            <a:endParaRPr lang="tr-TR" dirty="0" smtClean="0"/>
          </a:p>
          <a:p>
            <a:r>
              <a:rPr lang="tr-TR" dirty="0" err="1" smtClean="0"/>
              <a:t>Periartrit</a:t>
            </a:r>
            <a:r>
              <a:rPr lang="tr-TR" dirty="0" smtClean="0"/>
              <a:t> </a:t>
            </a:r>
          </a:p>
          <a:p>
            <a:r>
              <a:rPr lang="tr-TR" dirty="0" smtClean="0"/>
              <a:t>OA</a:t>
            </a:r>
          </a:p>
          <a:p>
            <a:r>
              <a:rPr lang="tr-TR" dirty="0" err="1" smtClean="0"/>
              <a:t>Tenosinovit</a:t>
            </a:r>
            <a:endParaRPr lang="tr-TR" dirty="0" smtClean="0"/>
          </a:p>
          <a:p>
            <a:r>
              <a:rPr lang="tr-TR" dirty="0" err="1" smtClean="0"/>
              <a:t>Dislokasyon</a:t>
            </a:r>
            <a:endParaRPr lang="tr-TR" dirty="0" smtClean="0"/>
          </a:p>
          <a:p>
            <a:r>
              <a:rPr lang="tr-TR" dirty="0" err="1" smtClean="0"/>
              <a:t>Fraktür</a:t>
            </a:r>
            <a:endParaRPr lang="tr-TR" dirty="0" smtClean="0"/>
          </a:p>
          <a:p>
            <a:r>
              <a:rPr lang="tr-TR" dirty="0" err="1" smtClean="0"/>
              <a:t>Strain</a:t>
            </a:r>
            <a:r>
              <a:rPr lang="tr-TR" dirty="0" smtClean="0"/>
              <a:t>   vb.</a:t>
            </a:r>
            <a:endParaRPr lang="tr-T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KONTRAENDİKASYONLAR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Hemofili </a:t>
            </a:r>
          </a:p>
          <a:p>
            <a:r>
              <a:rPr lang="tr-TR" dirty="0" err="1" smtClean="0"/>
              <a:t>Periferal</a:t>
            </a:r>
            <a:r>
              <a:rPr lang="tr-TR" dirty="0" smtClean="0"/>
              <a:t> </a:t>
            </a:r>
            <a:r>
              <a:rPr lang="tr-TR" dirty="0" err="1" smtClean="0"/>
              <a:t>nöropatiler</a:t>
            </a:r>
            <a:endParaRPr lang="tr-TR" dirty="0" smtClean="0"/>
          </a:p>
          <a:p>
            <a:r>
              <a:rPr lang="tr-TR" dirty="0" smtClean="0"/>
              <a:t>Merkezi sinir sistemi hastalıkları</a:t>
            </a:r>
          </a:p>
          <a:p>
            <a:r>
              <a:rPr lang="tr-TR" dirty="0" err="1" smtClean="0"/>
              <a:t>Kardiyovasküler</a:t>
            </a:r>
            <a:r>
              <a:rPr lang="tr-TR" dirty="0" smtClean="0"/>
              <a:t> hastalıklar</a:t>
            </a:r>
          </a:p>
          <a:p>
            <a:r>
              <a:rPr lang="tr-TR" dirty="0" smtClean="0"/>
              <a:t>Deri hastalıkları</a:t>
            </a:r>
          </a:p>
          <a:p>
            <a:r>
              <a:rPr lang="tr-TR" dirty="0" err="1" smtClean="0"/>
              <a:t>Hipersensitivite</a:t>
            </a:r>
            <a:endParaRPr lang="tr-TR" dirty="0" smtClean="0"/>
          </a:p>
          <a:p>
            <a:r>
              <a:rPr lang="tr-TR" dirty="0" smtClean="0"/>
              <a:t>Aşırı sıcak havalarda vb.</a:t>
            </a:r>
            <a:endParaRPr lang="tr-T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Kaynakça 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Fizyoterapide Isı Işık Su ( </a:t>
            </a:r>
            <a:r>
              <a:rPr lang="tr-TR" smtClean="0"/>
              <a:t>Hülya Kayıhan, Nur Dolunay)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1656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Isınma devam ettikçe dalga boyu kısalır, sırasıyla yakın IR (7700-14000A), görünen ışınlar (GI) (3900-7700A), daha sonra yakın </a:t>
            </a:r>
            <a:r>
              <a:rPr lang="tr-TR" dirty="0" err="1" smtClean="0"/>
              <a:t>ultraviole</a:t>
            </a:r>
            <a:r>
              <a:rPr lang="tr-TR" dirty="0" smtClean="0"/>
              <a:t> (UVL) (2900-3900A), en son olarak da uzak UVL (136-2900A) açığa çıkar.</a:t>
            </a:r>
          </a:p>
          <a:p>
            <a:endParaRPr lang="tr-TR" dirty="0" smtClean="0"/>
          </a:p>
          <a:p>
            <a:r>
              <a:rPr lang="tr-TR" dirty="0" smtClean="0"/>
              <a:t>IR kaynakları 2 grupta ele alınabilir.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1) Doğal kaynaklar : GÜNEŞ</a:t>
            </a:r>
          </a:p>
          <a:p>
            <a:endParaRPr lang="tr-TR" dirty="0" smtClean="0"/>
          </a:p>
          <a:p>
            <a:r>
              <a:rPr lang="tr-TR" dirty="0" smtClean="0"/>
              <a:t>Güneş ışığının ortalama:</a:t>
            </a:r>
          </a:p>
          <a:p>
            <a:pPr>
              <a:buNone/>
            </a:pPr>
            <a:r>
              <a:rPr lang="tr-TR" dirty="0" smtClean="0"/>
              <a:t> </a:t>
            </a:r>
          </a:p>
          <a:p>
            <a:pPr>
              <a:buNone/>
            </a:pPr>
            <a:r>
              <a:rPr lang="tr-TR" dirty="0" smtClean="0"/>
              <a:t>   %59’unu IR</a:t>
            </a:r>
          </a:p>
          <a:p>
            <a:pPr>
              <a:buNone/>
            </a:pPr>
            <a:r>
              <a:rPr lang="tr-TR" dirty="0" smtClean="0"/>
              <a:t>   %1’ ini UVL</a:t>
            </a:r>
          </a:p>
          <a:p>
            <a:pPr>
              <a:buNone/>
            </a:pPr>
            <a:r>
              <a:rPr lang="tr-TR" dirty="0" smtClean="0"/>
              <a:t>   % 40’ </a:t>
            </a:r>
            <a:r>
              <a:rPr lang="tr-TR" dirty="0" err="1" smtClean="0"/>
              <a:t>ını</a:t>
            </a:r>
            <a:r>
              <a:rPr lang="tr-TR" dirty="0" smtClean="0"/>
              <a:t> GI oluşturur.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Yapay kaynaklar 2’ye ayrılır.</a:t>
            </a:r>
          </a:p>
          <a:p>
            <a:endParaRPr lang="tr-TR" dirty="0" smtClean="0"/>
          </a:p>
          <a:p>
            <a:r>
              <a:rPr lang="tr-TR" dirty="0" smtClean="0"/>
              <a:t> a) Işıklı Kaynaklar: Yüksek ısıda, görünür ışınlı, Yakın IR verir.</a:t>
            </a:r>
          </a:p>
          <a:p>
            <a:endParaRPr lang="tr-TR" dirty="0" smtClean="0"/>
          </a:p>
          <a:p>
            <a:r>
              <a:rPr lang="tr-TR" dirty="0" smtClean="0"/>
              <a:t> b) Işıksız Kaynaklar: Alçak ısıda, görünmeyen ışınlı uzak IR verir.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INFRARUJUN FİZYOLOJİK ETKİLERİ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IR ışınları ısı oluştururlar.</a:t>
            </a:r>
          </a:p>
          <a:p>
            <a:endParaRPr lang="tr-TR" dirty="0" smtClean="0"/>
          </a:p>
          <a:p>
            <a:r>
              <a:rPr lang="tr-TR" dirty="0" smtClean="0"/>
              <a:t>Kısa dalga boylu IR ışınları (7700-14000A) </a:t>
            </a:r>
            <a:r>
              <a:rPr lang="tr-TR" dirty="0" err="1" smtClean="0"/>
              <a:t>dermisin</a:t>
            </a:r>
            <a:r>
              <a:rPr lang="tr-TR" dirty="0" smtClean="0"/>
              <a:t> derin tabakasına veya </a:t>
            </a:r>
            <a:r>
              <a:rPr lang="tr-TR" dirty="0" err="1" smtClean="0"/>
              <a:t>subkuteneal</a:t>
            </a:r>
            <a:r>
              <a:rPr lang="tr-TR" dirty="0" smtClean="0"/>
              <a:t> dokuya </a:t>
            </a:r>
            <a:r>
              <a:rPr lang="tr-TR" dirty="0" err="1" smtClean="0"/>
              <a:t>penetre</a:t>
            </a:r>
            <a:r>
              <a:rPr lang="tr-TR" dirty="0" smtClean="0"/>
              <a:t> olurlar.</a:t>
            </a:r>
          </a:p>
          <a:p>
            <a:endParaRPr lang="tr-TR" dirty="0" smtClean="0"/>
          </a:p>
          <a:p>
            <a:r>
              <a:rPr lang="tr-TR" dirty="0" smtClean="0"/>
              <a:t>Uzak IR ise (14000-150000A) </a:t>
            </a:r>
            <a:r>
              <a:rPr lang="tr-TR" dirty="0" err="1" smtClean="0"/>
              <a:t>yüzeyel</a:t>
            </a:r>
            <a:r>
              <a:rPr lang="tr-TR" dirty="0" smtClean="0"/>
              <a:t> </a:t>
            </a:r>
            <a:r>
              <a:rPr lang="tr-TR" dirty="0" err="1" smtClean="0"/>
              <a:t>epidermise</a:t>
            </a:r>
            <a:r>
              <a:rPr lang="tr-TR" dirty="0" smtClean="0"/>
              <a:t> </a:t>
            </a:r>
            <a:r>
              <a:rPr lang="tr-TR" dirty="0" err="1" smtClean="0"/>
              <a:t>penetre</a:t>
            </a:r>
            <a:r>
              <a:rPr lang="tr-TR" dirty="0" smtClean="0"/>
              <a:t> olurlar.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LOKAL ETKİLER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1) </a:t>
            </a:r>
            <a:r>
              <a:rPr lang="tr-TR" b="1" dirty="0" smtClean="0"/>
              <a:t>Metabolizmanın Artması</a:t>
            </a:r>
          </a:p>
          <a:p>
            <a:endParaRPr lang="tr-TR" b="1" dirty="0" smtClean="0"/>
          </a:p>
          <a:p>
            <a:r>
              <a:rPr lang="tr-TR" dirty="0" smtClean="0"/>
              <a:t>Bu etki </a:t>
            </a:r>
            <a:r>
              <a:rPr lang="tr-TR" dirty="0" err="1" smtClean="0"/>
              <a:t>Van’t</a:t>
            </a:r>
            <a:r>
              <a:rPr lang="tr-TR" dirty="0" smtClean="0"/>
              <a:t> </a:t>
            </a:r>
            <a:r>
              <a:rPr lang="tr-TR" dirty="0" err="1" smtClean="0"/>
              <a:t>Hoff</a:t>
            </a:r>
            <a:r>
              <a:rPr lang="tr-TR" dirty="0" smtClean="0"/>
              <a:t> kanununa bağlıdır. Metabolizmadaki en fazla artış, sıcaklığın en çok oluştuğu </a:t>
            </a:r>
            <a:r>
              <a:rPr lang="tr-TR" dirty="0" err="1" smtClean="0"/>
              <a:t>yüzeyel</a:t>
            </a:r>
            <a:r>
              <a:rPr lang="tr-TR" dirty="0" smtClean="0"/>
              <a:t> dokularda oluşur.</a:t>
            </a:r>
          </a:p>
          <a:p>
            <a:endParaRPr lang="tr-TR" dirty="0" smtClean="0"/>
          </a:p>
          <a:p>
            <a:r>
              <a:rPr lang="tr-TR" dirty="0" smtClean="0"/>
              <a:t>Metabolizmadaki artışın bir sonucu olarak, O2 ve gıda gereksinimi artar ve </a:t>
            </a:r>
            <a:r>
              <a:rPr lang="tr-TR" dirty="0" err="1" smtClean="0"/>
              <a:t>metabolitlerin</a:t>
            </a:r>
            <a:r>
              <a:rPr lang="tr-TR" dirty="0" smtClean="0"/>
              <a:t> atımı artar.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2) </a:t>
            </a:r>
            <a:r>
              <a:rPr lang="tr-TR" b="1" dirty="0" err="1" smtClean="0"/>
              <a:t>Vazodilatasyon</a:t>
            </a:r>
            <a:endParaRPr lang="tr-TR" b="1" dirty="0" smtClean="0"/>
          </a:p>
          <a:p>
            <a:endParaRPr lang="tr-TR" b="1" dirty="0" smtClean="0"/>
          </a:p>
          <a:p>
            <a:r>
              <a:rPr lang="tr-TR" dirty="0" err="1" smtClean="0"/>
              <a:t>Yüzeyel</a:t>
            </a:r>
            <a:r>
              <a:rPr lang="tr-TR" dirty="0" smtClean="0"/>
              <a:t> dokularda </a:t>
            </a:r>
            <a:r>
              <a:rPr lang="tr-TR" dirty="0" err="1" smtClean="0"/>
              <a:t>kapillerlerin</a:t>
            </a:r>
            <a:r>
              <a:rPr lang="tr-TR" dirty="0" smtClean="0"/>
              <a:t> ve </a:t>
            </a:r>
            <a:r>
              <a:rPr lang="tr-TR" dirty="0" err="1" smtClean="0"/>
              <a:t>arteriyollerin</a:t>
            </a:r>
            <a:r>
              <a:rPr lang="tr-TR" dirty="0" smtClean="0"/>
              <a:t> </a:t>
            </a:r>
            <a:r>
              <a:rPr lang="tr-TR" dirty="0" err="1" smtClean="0"/>
              <a:t>dilatasyonu</a:t>
            </a:r>
            <a:r>
              <a:rPr lang="tr-TR" dirty="0" smtClean="0"/>
              <a:t>; ısının direkt etkisine, </a:t>
            </a:r>
            <a:r>
              <a:rPr lang="tr-TR" dirty="0" err="1" smtClean="0"/>
              <a:t>metabolitlerin</a:t>
            </a:r>
            <a:r>
              <a:rPr lang="tr-TR" dirty="0" smtClean="0"/>
              <a:t> hareketine ve sıcaklık,refleks </a:t>
            </a:r>
            <a:r>
              <a:rPr lang="tr-TR" dirty="0" err="1" smtClean="0"/>
              <a:t>vazodilatasyon</a:t>
            </a:r>
            <a:r>
              <a:rPr lang="tr-TR" dirty="0" smtClean="0"/>
              <a:t> ile sonuçlanan </a:t>
            </a:r>
            <a:r>
              <a:rPr lang="tr-TR" dirty="0" err="1" smtClean="0"/>
              <a:t>yüzeyel</a:t>
            </a:r>
            <a:r>
              <a:rPr lang="tr-TR" dirty="0" smtClean="0"/>
              <a:t> duyu sinir sonlanmalarının </a:t>
            </a:r>
            <a:r>
              <a:rPr lang="tr-TR" dirty="0" err="1" smtClean="0"/>
              <a:t>irritasyonuna</a:t>
            </a:r>
            <a:r>
              <a:rPr lang="tr-TR" dirty="0" smtClean="0"/>
              <a:t> bağlı olarak oluşur.</a:t>
            </a:r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Buna bağlı olarak </a:t>
            </a:r>
            <a:r>
              <a:rPr lang="tr-TR" dirty="0" err="1" smtClean="0"/>
              <a:t>yüzeyel</a:t>
            </a:r>
            <a:r>
              <a:rPr lang="tr-TR" dirty="0" smtClean="0"/>
              <a:t> dokulara kan akımı artar, </a:t>
            </a:r>
            <a:r>
              <a:rPr lang="tr-TR" dirty="0" err="1" smtClean="0"/>
              <a:t>eksuda</a:t>
            </a:r>
            <a:r>
              <a:rPr lang="tr-TR" dirty="0" smtClean="0"/>
              <a:t> </a:t>
            </a:r>
            <a:r>
              <a:rPr lang="tr-TR" dirty="0" err="1" smtClean="0"/>
              <a:t>absorbsiyonu</a:t>
            </a:r>
            <a:r>
              <a:rPr lang="tr-TR" dirty="0" smtClean="0"/>
              <a:t> artar, fagositoz oluşur.</a:t>
            </a:r>
          </a:p>
          <a:p>
            <a:pPr>
              <a:buNone/>
            </a:pPr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O2 ve gıda maddelerindeki artış zararlı maddelerin uzaklaştırılmasını sağlar.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295</TotalTime>
  <Words>874</Words>
  <Application>Microsoft Office PowerPoint</Application>
  <PresentationFormat>Ekran Gösterisi (4:3)</PresentationFormat>
  <Paragraphs>164</Paragraphs>
  <Slides>28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28</vt:i4>
      </vt:variant>
    </vt:vector>
  </HeadingPairs>
  <TitlesOfParts>
    <vt:vector size="32" baseType="lpstr">
      <vt:lpstr>Calibri</vt:lpstr>
      <vt:lpstr>Constantia</vt:lpstr>
      <vt:lpstr>Wingdings 2</vt:lpstr>
      <vt:lpstr>Akış</vt:lpstr>
      <vt:lpstr>YÜZEYEL ISI VEREN AJANLAR İNFRARUJ-ULTRAVİOLE</vt:lpstr>
      <vt:lpstr>İNFRARUJ</vt:lpstr>
      <vt:lpstr>PowerPoint Sunusu</vt:lpstr>
      <vt:lpstr>PowerPoint Sunusu</vt:lpstr>
      <vt:lpstr>PowerPoint Sunusu</vt:lpstr>
      <vt:lpstr>INFRARUJUN FİZYOLOJİK ETKİLERİ</vt:lpstr>
      <vt:lpstr>LOKAL ETKİLER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Sistemik Etkileri</vt:lpstr>
      <vt:lpstr>Kan Üzerine Etkiler</vt:lpstr>
      <vt:lpstr>Kimyasal Etkiler</vt:lpstr>
      <vt:lpstr>Kalp ve Dolaşım Sistemine Etkileri</vt:lpstr>
      <vt:lpstr>Solunum Sistemine Etkileri</vt:lpstr>
      <vt:lpstr>İNFRARUJUN KLİNİK KULLANIMI</vt:lpstr>
      <vt:lpstr>PowerPoint Sunusu</vt:lpstr>
      <vt:lpstr>PowerPoint Sunusu</vt:lpstr>
      <vt:lpstr>PowerPoint Sunusu</vt:lpstr>
      <vt:lpstr>AVANTAJLARI</vt:lpstr>
      <vt:lpstr>DEZAVANTAJLARI</vt:lpstr>
      <vt:lpstr>ENDİKASYONLAR</vt:lpstr>
      <vt:lpstr>KONTRAENDİKASYONLAR</vt:lpstr>
      <vt:lpstr>Kaynakça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YÜZEYEL ISI VEREN AJANLAR İNFRARUJ-ULTRAVİOLE</dc:title>
  <dc:creator>fztmerve</dc:creator>
  <cp:lastModifiedBy>Windows Kullanıcısı</cp:lastModifiedBy>
  <cp:revision>11</cp:revision>
  <dcterms:created xsi:type="dcterms:W3CDTF">2019-03-06T07:03:19Z</dcterms:created>
  <dcterms:modified xsi:type="dcterms:W3CDTF">2020-04-26T12:59:32Z</dcterms:modified>
</cp:coreProperties>
</file>