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93" r:id="rId7"/>
    <p:sldId id="294" r:id="rId8"/>
    <p:sldId id="295" r:id="rId9"/>
    <p:sldId id="292" r:id="rId10"/>
    <p:sldId id="262" r:id="rId11"/>
    <p:sldId id="263" r:id="rId12"/>
    <p:sldId id="264" r:id="rId13"/>
    <p:sldId id="265" r:id="rId14"/>
    <p:sldId id="266" r:id="rId15"/>
    <p:sldId id="267" r:id="rId16"/>
    <p:sldId id="296" r:id="rId17"/>
    <p:sldId id="268" r:id="rId18"/>
    <p:sldId id="269" r:id="rId19"/>
    <p:sldId id="29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99" r:id="rId34"/>
    <p:sldId id="283" r:id="rId35"/>
    <p:sldId id="291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4752C-D3F8-4D9C-BE14-7B0DFC55411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E052DBD-156C-4B35-9CEE-F7041D3B10BA}">
      <dgm:prSet phldrT="[Metin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dirty="0" smtClean="0"/>
            <a:t>Yİ</a:t>
          </a:r>
          <a:endParaRPr lang="tr-TR" dirty="0"/>
        </a:p>
      </dgm:t>
    </dgm:pt>
    <dgm:pt modelId="{1ADE1EE9-2258-45A0-982A-2E0F5AA4EFDC}" type="parTrans" cxnId="{202D880E-35B8-4ADD-9B75-D7EED24856BA}">
      <dgm:prSet/>
      <dgm:spPr/>
      <dgm:t>
        <a:bodyPr/>
        <a:lstStyle/>
        <a:p>
          <a:endParaRPr lang="tr-TR"/>
        </a:p>
      </dgm:t>
    </dgm:pt>
    <dgm:pt modelId="{7CB49BB6-BC75-4CA3-BEEA-876A50D8979A}" type="sibTrans" cxnId="{202D880E-35B8-4ADD-9B75-D7EED24856BA}">
      <dgm:prSet/>
      <dgm:spPr/>
      <dgm:t>
        <a:bodyPr/>
        <a:lstStyle/>
        <a:p>
          <a:endParaRPr lang="tr-TR"/>
        </a:p>
      </dgm:t>
    </dgm:pt>
    <dgm:pt modelId="{6CB980D2-8305-4813-BDAA-4B888FF5C7A5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400" dirty="0" smtClean="0"/>
            <a:t>Gelişimciler</a:t>
          </a:r>
          <a:r>
            <a:rPr lang="tr-TR" sz="2300" dirty="0" smtClean="0"/>
            <a:t> </a:t>
          </a:r>
          <a:endParaRPr lang="tr-TR" sz="2300" dirty="0"/>
        </a:p>
      </dgm:t>
    </dgm:pt>
    <dgm:pt modelId="{0249DBD0-245D-49D7-A752-DE91EB4865F9}" type="parTrans" cxnId="{D3E3BDC9-C58D-4E32-B85E-76F6A5E03F46}">
      <dgm:prSet/>
      <dgm:spPr/>
      <dgm:t>
        <a:bodyPr/>
        <a:lstStyle/>
        <a:p>
          <a:endParaRPr lang="tr-TR"/>
        </a:p>
      </dgm:t>
    </dgm:pt>
    <dgm:pt modelId="{0CF35ED3-D17D-4F7C-8FCD-4BD8BB9E7966}" type="sibTrans" cxnId="{D3E3BDC9-C58D-4E32-B85E-76F6A5E03F46}">
      <dgm:prSet/>
      <dgm:spPr/>
      <dgm:t>
        <a:bodyPr/>
        <a:lstStyle/>
        <a:p>
          <a:endParaRPr lang="tr-TR"/>
        </a:p>
      </dgm:t>
    </dgm:pt>
    <dgm:pt modelId="{85566109-1C76-48AC-81CB-9589C6C9A18E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400" dirty="0" smtClean="0"/>
            <a:t>Nörologlar</a:t>
          </a:r>
          <a:endParaRPr lang="tr-TR" sz="2400" dirty="0"/>
        </a:p>
      </dgm:t>
    </dgm:pt>
    <dgm:pt modelId="{248EA80B-5D0C-4C81-AD7D-C49D5FD96944}" type="parTrans" cxnId="{6ACA1AB4-94E8-4EC3-A8CF-463339C43563}">
      <dgm:prSet/>
      <dgm:spPr/>
      <dgm:t>
        <a:bodyPr/>
        <a:lstStyle/>
        <a:p>
          <a:endParaRPr lang="tr-TR"/>
        </a:p>
      </dgm:t>
    </dgm:pt>
    <dgm:pt modelId="{029777A7-3A7D-4889-B195-CA1A51025CEE}" type="sibTrans" cxnId="{6ACA1AB4-94E8-4EC3-A8CF-463339C43563}">
      <dgm:prSet/>
      <dgm:spPr/>
      <dgm:t>
        <a:bodyPr/>
        <a:lstStyle/>
        <a:p>
          <a:endParaRPr lang="tr-TR"/>
        </a:p>
      </dgm:t>
    </dgm:pt>
    <dgm:pt modelId="{A6517DFF-7E7B-4AB1-A56A-48499BED8EE5}">
      <dgm:prSet phldrT="[Metin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400" dirty="0" smtClean="0"/>
            <a:t>Eğitimciler </a:t>
          </a:r>
          <a:endParaRPr lang="tr-TR" sz="2400" dirty="0"/>
        </a:p>
      </dgm:t>
    </dgm:pt>
    <dgm:pt modelId="{1854A2BB-D17A-4A50-92FA-2B49089614E7}" type="parTrans" cxnId="{3C7706D5-E655-41A7-8403-C17752B149E5}">
      <dgm:prSet/>
      <dgm:spPr/>
      <dgm:t>
        <a:bodyPr/>
        <a:lstStyle/>
        <a:p>
          <a:endParaRPr lang="tr-TR"/>
        </a:p>
      </dgm:t>
    </dgm:pt>
    <dgm:pt modelId="{7A1FA3B0-CE37-4117-9E34-6E616519A530}" type="sibTrans" cxnId="{3C7706D5-E655-41A7-8403-C17752B149E5}">
      <dgm:prSet/>
      <dgm:spPr/>
      <dgm:t>
        <a:bodyPr/>
        <a:lstStyle/>
        <a:p>
          <a:endParaRPr lang="tr-TR"/>
        </a:p>
      </dgm:t>
    </dgm:pt>
    <dgm:pt modelId="{6D58251F-9D75-4BBF-BA49-92B010DD986D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400" dirty="0" err="1" smtClean="0"/>
            <a:t>Nöropsikologlar</a:t>
          </a:r>
          <a:r>
            <a:rPr lang="tr-TR" sz="1800" dirty="0" smtClean="0"/>
            <a:t> </a:t>
          </a:r>
          <a:endParaRPr lang="tr-TR" sz="1800" dirty="0"/>
        </a:p>
      </dgm:t>
    </dgm:pt>
    <dgm:pt modelId="{F2BD2FB7-DE64-4529-A6E8-81841FF10AA8}" type="parTrans" cxnId="{F61719EC-6EB8-4C20-B5FC-BF3F6AA8C268}">
      <dgm:prSet/>
      <dgm:spPr/>
    </dgm:pt>
    <dgm:pt modelId="{31DD6B11-9D91-45B6-845A-A0E228A9ED59}" type="sibTrans" cxnId="{F61719EC-6EB8-4C20-B5FC-BF3F6AA8C268}">
      <dgm:prSet/>
      <dgm:spPr/>
    </dgm:pt>
    <dgm:pt modelId="{F35DD269-A03C-44B8-814E-2334B66264B2}" type="pres">
      <dgm:prSet presAssocID="{8974752C-D3F8-4D9C-BE14-7B0DFC5541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B4D680-C755-49E5-9AAC-D21EDEDFEE1F}" type="pres">
      <dgm:prSet presAssocID="{0E052DBD-156C-4B35-9CEE-F7041D3B10BA}" presName="centerShape" presStyleLbl="node0" presStyleIdx="0" presStyleCnt="1"/>
      <dgm:spPr/>
      <dgm:t>
        <a:bodyPr/>
        <a:lstStyle/>
        <a:p>
          <a:endParaRPr lang="tr-TR"/>
        </a:p>
      </dgm:t>
    </dgm:pt>
    <dgm:pt modelId="{1CA23B13-1C87-452A-87D5-9F745647A84B}" type="pres">
      <dgm:prSet presAssocID="{0249DBD0-245D-49D7-A752-DE91EB4865F9}" presName="parTrans" presStyleLbl="bgSibTrans2D1" presStyleIdx="0" presStyleCnt="4"/>
      <dgm:spPr/>
      <dgm:t>
        <a:bodyPr/>
        <a:lstStyle/>
        <a:p>
          <a:endParaRPr lang="tr-TR"/>
        </a:p>
      </dgm:t>
    </dgm:pt>
    <dgm:pt modelId="{6A64CD29-B562-4C62-9E45-4E4E643E237A}" type="pres">
      <dgm:prSet presAssocID="{6CB980D2-8305-4813-BDAA-4B888FF5C7A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160BED-9FEF-4FF2-8087-CD4C628004EB}" type="pres">
      <dgm:prSet presAssocID="{248EA80B-5D0C-4C81-AD7D-C49D5FD96944}" presName="parTrans" presStyleLbl="bgSibTrans2D1" presStyleIdx="1" presStyleCnt="4"/>
      <dgm:spPr/>
      <dgm:t>
        <a:bodyPr/>
        <a:lstStyle/>
        <a:p>
          <a:endParaRPr lang="tr-TR"/>
        </a:p>
      </dgm:t>
    </dgm:pt>
    <dgm:pt modelId="{E71E761D-0CBF-4104-8045-E1BB05FD7E4A}" type="pres">
      <dgm:prSet presAssocID="{85566109-1C76-48AC-81CB-9589C6C9A1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7A07F8-3085-477F-A519-F0D6791DAE9C}" type="pres">
      <dgm:prSet presAssocID="{F2BD2FB7-DE64-4529-A6E8-81841FF10AA8}" presName="parTrans" presStyleLbl="bgSibTrans2D1" presStyleIdx="2" presStyleCnt="4"/>
      <dgm:spPr/>
    </dgm:pt>
    <dgm:pt modelId="{6C21081F-399D-4C07-A44A-9108E5911FCB}" type="pres">
      <dgm:prSet presAssocID="{6D58251F-9D75-4BBF-BA49-92B010DD98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8BB65D-D3CE-4366-BA79-7F3FFF6B1FA6}" type="pres">
      <dgm:prSet presAssocID="{1854A2BB-D17A-4A50-92FA-2B49089614E7}" presName="parTrans" presStyleLbl="bgSibTrans2D1" presStyleIdx="3" presStyleCnt="4"/>
      <dgm:spPr/>
      <dgm:t>
        <a:bodyPr/>
        <a:lstStyle/>
        <a:p>
          <a:endParaRPr lang="tr-TR"/>
        </a:p>
      </dgm:t>
    </dgm:pt>
    <dgm:pt modelId="{B7A1574E-1C3C-4D4D-BB1F-AA876013F2C4}" type="pres">
      <dgm:prSet presAssocID="{A6517DFF-7E7B-4AB1-A56A-48499BED8E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ACA1AB4-94E8-4EC3-A8CF-463339C43563}" srcId="{0E052DBD-156C-4B35-9CEE-F7041D3B10BA}" destId="{85566109-1C76-48AC-81CB-9589C6C9A18E}" srcOrd="1" destOrd="0" parTransId="{248EA80B-5D0C-4C81-AD7D-C49D5FD96944}" sibTransId="{029777A7-3A7D-4889-B195-CA1A51025CEE}"/>
    <dgm:cxn modelId="{60CBA7FD-3D97-44A9-97D0-3CA37AEBAE56}" type="presOf" srcId="{0249DBD0-245D-49D7-A752-DE91EB4865F9}" destId="{1CA23B13-1C87-452A-87D5-9F745647A84B}" srcOrd="0" destOrd="0" presId="urn:microsoft.com/office/officeart/2005/8/layout/radial4"/>
    <dgm:cxn modelId="{AB78D520-3A0C-47C7-AF5D-D21CB9F291F2}" type="presOf" srcId="{A6517DFF-7E7B-4AB1-A56A-48499BED8EE5}" destId="{B7A1574E-1C3C-4D4D-BB1F-AA876013F2C4}" srcOrd="0" destOrd="0" presId="urn:microsoft.com/office/officeart/2005/8/layout/radial4"/>
    <dgm:cxn modelId="{202D880E-35B8-4ADD-9B75-D7EED24856BA}" srcId="{8974752C-D3F8-4D9C-BE14-7B0DFC554117}" destId="{0E052DBD-156C-4B35-9CEE-F7041D3B10BA}" srcOrd="0" destOrd="0" parTransId="{1ADE1EE9-2258-45A0-982A-2E0F5AA4EFDC}" sibTransId="{7CB49BB6-BC75-4CA3-BEEA-876A50D8979A}"/>
    <dgm:cxn modelId="{50102411-B20A-44F9-9DC3-A5ACA18BC7BB}" type="presOf" srcId="{8974752C-D3F8-4D9C-BE14-7B0DFC554117}" destId="{F35DD269-A03C-44B8-814E-2334B66264B2}" srcOrd="0" destOrd="0" presId="urn:microsoft.com/office/officeart/2005/8/layout/radial4"/>
    <dgm:cxn modelId="{3C7706D5-E655-41A7-8403-C17752B149E5}" srcId="{0E052DBD-156C-4B35-9CEE-F7041D3B10BA}" destId="{A6517DFF-7E7B-4AB1-A56A-48499BED8EE5}" srcOrd="3" destOrd="0" parTransId="{1854A2BB-D17A-4A50-92FA-2B49089614E7}" sibTransId="{7A1FA3B0-CE37-4117-9E34-6E616519A530}"/>
    <dgm:cxn modelId="{FB0BDCC1-E46C-4F4B-8207-E878E897C8B5}" type="presOf" srcId="{0E052DBD-156C-4B35-9CEE-F7041D3B10BA}" destId="{98B4D680-C755-49E5-9AAC-D21EDEDFEE1F}" srcOrd="0" destOrd="0" presId="urn:microsoft.com/office/officeart/2005/8/layout/radial4"/>
    <dgm:cxn modelId="{302093EA-8D22-400E-A798-9F5D4EB37643}" type="presOf" srcId="{85566109-1C76-48AC-81CB-9589C6C9A18E}" destId="{E71E761D-0CBF-4104-8045-E1BB05FD7E4A}" srcOrd="0" destOrd="0" presId="urn:microsoft.com/office/officeart/2005/8/layout/radial4"/>
    <dgm:cxn modelId="{F61719EC-6EB8-4C20-B5FC-BF3F6AA8C268}" srcId="{0E052DBD-156C-4B35-9CEE-F7041D3B10BA}" destId="{6D58251F-9D75-4BBF-BA49-92B010DD986D}" srcOrd="2" destOrd="0" parTransId="{F2BD2FB7-DE64-4529-A6E8-81841FF10AA8}" sibTransId="{31DD6B11-9D91-45B6-845A-A0E228A9ED59}"/>
    <dgm:cxn modelId="{0848ACED-E4D4-48CB-96CC-2A0654C7ED3B}" type="presOf" srcId="{F2BD2FB7-DE64-4529-A6E8-81841FF10AA8}" destId="{487A07F8-3085-477F-A519-F0D6791DAE9C}" srcOrd="0" destOrd="0" presId="urn:microsoft.com/office/officeart/2005/8/layout/radial4"/>
    <dgm:cxn modelId="{D3E3BDC9-C58D-4E32-B85E-76F6A5E03F46}" srcId="{0E052DBD-156C-4B35-9CEE-F7041D3B10BA}" destId="{6CB980D2-8305-4813-BDAA-4B888FF5C7A5}" srcOrd="0" destOrd="0" parTransId="{0249DBD0-245D-49D7-A752-DE91EB4865F9}" sibTransId="{0CF35ED3-D17D-4F7C-8FCD-4BD8BB9E7966}"/>
    <dgm:cxn modelId="{9FE3C7EC-582C-44DB-AD07-2091FBAACEF0}" type="presOf" srcId="{1854A2BB-D17A-4A50-92FA-2B49089614E7}" destId="{978BB65D-D3CE-4366-BA79-7F3FFF6B1FA6}" srcOrd="0" destOrd="0" presId="urn:microsoft.com/office/officeart/2005/8/layout/radial4"/>
    <dgm:cxn modelId="{2AE7D250-80EC-4F40-9C34-826AC5CAB9E5}" type="presOf" srcId="{6D58251F-9D75-4BBF-BA49-92B010DD986D}" destId="{6C21081F-399D-4C07-A44A-9108E5911FCB}" srcOrd="0" destOrd="0" presId="urn:microsoft.com/office/officeart/2005/8/layout/radial4"/>
    <dgm:cxn modelId="{13A1A557-ED04-409D-B7B9-D9134A8ACF4F}" type="presOf" srcId="{248EA80B-5D0C-4C81-AD7D-C49D5FD96944}" destId="{4F160BED-9FEF-4FF2-8087-CD4C628004EB}" srcOrd="0" destOrd="0" presId="urn:microsoft.com/office/officeart/2005/8/layout/radial4"/>
    <dgm:cxn modelId="{8536A7E7-1BC2-4ED4-9B71-0559E4992634}" type="presOf" srcId="{6CB980D2-8305-4813-BDAA-4B888FF5C7A5}" destId="{6A64CD29-B562-4C62-9E45-4E4E643E237A}" srcOrd="0" destOrd="0" presId="urn:microsoft.com/office/officeart/2005/8/layout/radial4"/>
    <dgm:cxn modelId="{1017A692-1916-4D1A-A6B4-3AAE9A1FB807}" type="presParOf" srcId="{F35DD269-A03C-44B8-814E-2334B66264B2}" destId="{98B4D680-C755-49E5-9AAC-D21EDEDFEE1F}" srcOrd="0" destOrd="0" presId="urn:microsoft.com/office/officeart/2005/8/layout/radial4"/>
    <dgm:cxn modelId="{E0331A65-6CF4-43BE-8A90-6A0A53958F08}" type="presParOf" srcId="{F35DD269-A03C-44B8-814E-2334B66264B2}" destId="{1CA23B13-1C87-452A-87D5-9F745647A84B}" srcOrd="1" destOrd="0" presId="urn:microsoft.com/office/officeart/2005/8/layout/radial4"/>
    <dgm:cxn modelId="{B86408F2-2C97-4AB5-B707-6812084645F4}" type="presParOf" srcId="{F35DD269-A03C-44B8-814E-2334B66264B2}" destId="{6A64CD29-B562-4C62-9E45-4E4E643E237A}" srcOrd="2" destOrd="0" presId="urn:microsoft.com/office/officeart/2005/8/layout/radial4"/>
    <dgm:cxn modelId="{47342A1F-FB99-40F0-A806-FC45E2BB1A5F}" type="presParOf" srcId="{F35DD269-A03C-44B8-814E-2334B66264B2}" destId="{4F160BED-9FEF-4FF2-8087-CD4C628004EB}" srcOrd="3" destOrd="0" presId="urn:microsoft.com/office/officeart/2005/8/layout/radial4"/>
    <dgm:cxn modelId="{341B71D4-50F8-4253-A636-B5708422E35B}" type="presParOf" srcId="{F35DD269-A03C-44B8-814E-2334B66264B2}" destId="{E71E761D-0CBF-4104-8045-E1BB05FD7E4A}" srcOrd="4" destOrd="0" presId="urn:microsoft.com/office/officeart/2005/8/layout/radial4"/>
    <dgm:cxn modelId="{8F6E8C1F-4BE1-4B24-B301-A251D30F797D}" type="presParOf" srcId="{F35DD269-A03C-44B8-814E-2334B66264B2}" destId="{487A07F8-3085-477F-A519-F0D6791DAE9C}" srcOrd="5" destOrd="0" presId="urn:microsoft.com/office/officeart/2005/8/layout/radial4"/>
    <dgm:cxn modelId="{55E13D97-1C46-4261-8431-AB59C9623C21}" type="presParOf" srcId="{F35DD269-A03C-44B8-814E-2334B66264B2}" destId="{6C21081F-399D-4C07-A44A-9108E5911FCB}" srcOrd="6" destOrd="0" presId="urn:microsoft.com/office/officeart/2005/8/layout/radial4"/>
    <dgm:cxn modelId="{1838D44B-6CF8-47DF-BF33-EED941234308}" type="presParOf" srcId="{F35DD269-A03C-44B8-814E-2334B66264B2}" destId="{978BB65D-D3CE-4366-BA79-7F3FFF6B1FA6}" srcOrd="7" destOrd="0" presId="urn:microsoft.com/office/officeart/2005/8/layout/radial4"/>
    <dgm:cxn modelId="{5265F87D-3E06-4ACF-9A8E-A74F9C05728F}" type="presParOf" srcId="{F35DD269-A03C-44B8-814E-2334B66264B2}" destId="{B7A1574E-1C3C-4D4D-BB1F-AA876013F2C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4D680-C755-49E5-9AAC-D21EDEDFEE1F}">
      <dsp:nvSpPr>
        <dsp:cNvPr id="0" name=""/>
        <dsp:cNvSpPr/>
      </dsp:nvSpPr>
      <dsp:spPr>
        <a:xfrm>
          <a:off x="4039960" y="2072397"/>
          <a:ext cx="1978479" cy="1978479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Yİ</a:t>
          </a:r>
          <a:endParaRPr lang="tr-TR" sz="6500" kern="1200" dirty="0"/>
        </a:p>
      </dsp:txBody>
      <dsp:txXfrm>
        <a:off x="4329702" y="2362139"/>
        <a:ext cx="1398995" cy="1398995"/>
      </dsp:txXfrm>
    </dsp:sp>
    <dsp:sp modelId="{1CA23B13-1C87-452A-87D5-9F745647A84B}">
      <dsp:nvSpPr>
        <dsp:cNvPr id="0" name=""/>
        <dsp:cNvSpPr/>
      </dsp:nvSpPr>
      <dsp:spPr>
        <a:xfrm rot="11700000">
          <a:off x="2542794" y="2310839"/>
          <a:ext cx="1473153" cy="563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4CD29-B562-4C62-9E45-4E4E643E237A}">
      <dsp:nvSpPr>
        <dsp:cNvPr id="0" name=""/>
        <dsp:cNvSpPr/>
      </dsp:nvSpPr>
      <dsp:spPr>
        <a:xfrm>
          <a:off x="1628115" y="1650310"/>
          <a:ext cx="1879555" cy="150364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Gelişimciler</a:t>
          </a:r>
          <a:r>
            <a:rPr lang="tr-TR" sz="2300" kern="1200" dirty="0" smtClean="0"/>
            <a:t> </a:t>
          </a:r>
          <a:endParaRPr lang="tr-TR" sz="2300" kern="1200" dirty="0"/>
        </a:p>
      </dsp:txBody>
      <dsp:txXfrm>
        <a:off x="1672155" y="1694350"/>
        <a:ext cx="1791475" cy="1415564"/>
      </dsp:txXfrm>
    </dsp:sp>
    <dsp:sp modelId="{4F160BED-9FEF-4FF2-8087-CD4C628004EB}">
      <dsp:nvSpPr>
        <dsp:cNvPr id="0" name=""/>
        <dsp:cNvSpPr/>
      </dsp:nvSpPr>
      <dsp:spPr>
        <a:xfrm rot="14700000">
          <a:off x="3527026" y="1137877"/>
          <a:ext cx="1473153" cy="563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E761D-0CBF-4104-8045-E1BB05FD7E4A}">
      <dsp:nvSpPr>
        <dsp:cNvPr id="0" name=""/>
        <dsp:cNvSpPr/>
      </dsp:nvSpPr>
      <dsp:spPr>
        <a:xfrm>
          <a:off x="3012534" y="422"/>
          <a:ext cx="1879555" cy="150364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Nörologlar</a:t>
          </a:r>
          <a:endParaRPr lang="tr-TR" sz="2400" kern="1200" dirty="0"/>
        </a:p>
      </dsp:txBody>
      <dsp:txXfrm>
        <a:off x="3056574" y="44462"/>
        <a:ext cx="1791475" cy="1415564"/>
      </dsp:txXfrm>
    </dsp:sp>
    <dsp:sp modelId="{487A07F8-3085-477F-A519-F0D6791DAE9C}">
      <dsp:nvSpPr>
        <dsp:cNvPr id="0" name=""/>
        <dsp:cNvSpPr/>
      </dsp:nvSpPr>
      <dsp:spPr>
        <a:xfrm rot="17700000">
          <a:off x="5058219" y="1137877"/>
          <a:ext cx="1473153" cy="563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1081F-399D-4C07-A44A-9108E5911FCB}">
      <dsp:nvSpPr>
        <dsp:cNvPr id="0" name=""/>
        <dsp:cNvSpPr/>
      </dsp:nvSpPr>
      <dsp:spPr>
        <a:xfrm>
          <a:off x="5166309" y="422"/>
          <a:ext cx="1879555" cy="150364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Nöropsikologlar</a:t>
          </a:r>
          <a:r>
            <a:rPr lang="tr-TR" sz="1800" kern="1200" dirty="0" smtClean="0"/>
            <a:t> </a:t>
          </a:r>
          <a:endParaRPr lang="tr-TR" sz="1800" kern="1200" dirty="0"/>
        </a:p>
      </dsp:txBody>
      <dsp:txXfrm>
        <a:off x="5210349" y="44462"/>
        <a:ext cx="1791475" cy="1415564"/>
      </dsp:txXfrm>
    </dsp:sp>
    <dsp:sp modelId="{978BB65D-D3CE-4366-BA79-7F3FFF6B1FA6}">
      <dsp:nvSpPr>
        <dsp:cNvPr id="0" name=""/>
        <dsp:cNvSpPr/>
      </dsp:nvSpPr>
      <dsp:spPr>
        <a:xfrm rot="20700000">
          <a:off x="6042451" y="2310839"/>
          <a:ext cx="1473153" cy="56386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1574E-1C3C-4D4D-BB1F-AA876013F2C4}">
      <dsp:nvSpPr>
        <dsp:cNvPr id="0" name=""/>
        <dsp:cNvSpPr/>
      </dsp:nvSpPr>
      <dsp:spPr>
        <a:xfrm>
          <a:off x="6550729" y="1650310"/>
          <a:ext cx="1879555" cy="1503644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Eğitimciler </a:t>
          </a:r>
          <a:endParaRPr lang="tr-TR" sz="2400" kern="1200" dirty="0"/>
        </a:p>
      </dsp:txBody>
      <dsp:txXfrm>
        <a:off x="6594769" y="1694350"/>
        <a:ext cx="1791475" cy="1415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D5B1-4A0E-4C0A-9FED-7A0B01BF4034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EA21E-59DB-483D-894C-C74D70535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03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7C260-EB68-43B5-BBB1-BD8130F528A2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10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B4CEE-1647-4AAD-B9F8-C73EC16884FF}" type="slidenum">
              <a:rPr lang="tr-TR" altLang="tr-TR"/>
              <a:pPr/>
              <a:t>33</a:t>
            </a:fld>
            <a:endParaRPr lang="tr-TR" altLang="tr-TR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013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Dehb’li</a:t>
            </a:r>
            <a:r>
              <a:rPr lang="tr-TR" dirty="0" smtClean="0"/>
              <a:t> çocukların bilişsel özellikleri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12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Yönetici işlevler (Yİ);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«Ne yaptığını, nerde olduğunu, nereye gittiğini bilmektir»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83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Yİ kavramının gelişimi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Yönetici işlevler kavramı 1980’lerde </a:t>
            </a:r>
            <a:r>
              <a:rPr lang="tr-TR" sz="2800" dirty="0" err="1" smtClean="0"/>
              <a:t>Russell</a:t>
            </a:r>
            <a:r>
              <a:rPr lang="tr-TR" sz="2800" dirty="0" smtClean="0"/>
              <a:t> </a:t>
            </a:r>
            <a:r>
              <a:rPr lang="tr-TR" sz="2800" dirty="0" err="1"/>
              <a:t>B</a:t>
            </a:r>
            <a:r>
              <a:rPr lang="tr-TR" sz="2800" dirty="0" err="1" smtClean="0"/>
              <a:t>arkley</a:t>
            </a:r>
            <a:r>
              <a:rPr lang="tr-TR" sz="2800" dirty="0" smtClean="0"/>
              <a:t> tarafından kullanılmıştır.</a:t>
            </a:r>
          </a:p>
          <a:p>
            <a:r>
              <a:rPr lang="tr-TR" sz="2800" dirty="0" smtClean="0"/>
              <a:t>«Dikkat» üzerine başlayan ilgi yerini «Yönetici işlevler» kavramı gibi karmaşık bir bilişsel yapıya bırakmıştır.</a:t>
            </a:r>
          </a:p>
          <a:p>
            <a:r>
              <a:rPr lang="tr-TR" sz="2800" dirty="0" smtClean="0"/>
              <a:t>Özellikle manyetik rezonans görüntüleme araştırmacıların coşkusunu daha da arttırmıştır.</a:t>
            </a:r>
          </a:p>
          <a:p>
            <a:r>
              <a:rPr lang="tr-TR" sz="2800" dirty="0"/>
              <a:t>1991’e kadar Bruce </a:t>
            </a:r>
            <a:r>
              <a:rPr lang="tr-TR" sz="2800" dirty="0" err="1" smtClean="0"/>
              <a:t>Pennington</a:t>
            </a:r>
            <a:r>
              <a:rPr lang="tr-TR" sz="2800" dirty="0" smtClean="0"/>
              <a:t> DEHB ve ÖG olan bireylerin okuma ve dil bozuklukları temelinde yatan yönetici işlev açıklarının ana hatlarını çizmiştir.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5192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Farklı disiplinler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91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Yİ: Tıbbi ve eğitsel bakış açısıyla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«Tüm </a:t>
            </a:r>
            <a:r>
              <a:rPr lang="tr-TR" sz="3200" dirty="0"/>
              <a:t>bilişi yürüten bir tür küçük </a:t>
            </a:r>
            <a:r>
              <a:rPr lang="tr-TR" sz="3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meta-insan</a:t>
            </a:r>
            <a:r>
              <a:rPr lang="tr-TR" sz="3200" dirty="0"/>
              <a:t> </a:t>
            </a:r>
            <a:r>
              <a:rPr lang="tr-TR" sz="3200" dirty="0" smtClean="0"/>
              <a:t>var.»</a:t>
            </a:r>
          </a:p>
          <a:p>
            <a:r>
              <a:rPr lang="tr-TR" sz="3200" dirty="0" smtClean="0"/>
              <a:t>Doğumdan 9 ay sonra başlayan ve 40 yaşına kadar gelişmeye devam eden bir yapı.</a:t>
            </a:r>
          </a:p>
          <a:p>
            <a:r>
              <a:rPr lang="tr-TR" sz="3200" dirty="0" err="1" smtClean="0"/>
              <a:t>Yİ’ler</a:t>
            </a:r>
            <a:r>
              <a:rPr lang="tr-TR" sz="3200" dirty="0" smtClean="0"/>
              <a:t> diğer bilişsel altyapılar için bir denetleyicidir.</a:t>
            </a:r>
          </a:p>
          <a:p>
            <a:r>
              <a:rPr lang="tr-TR" sz="3200" dirty="0" smtClean="0"/>
              <a:t>Bunları dönüşümlü ve etkileşimli çalışır.</a:t>
            </a:r>
          </a:p>
          <a:p>
            <a:r>
              <a:rPr lang="tr-TR" sz="3200" dirty="0" smtClean="0"/>
              <a:t>«-meta» terimi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54100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Örneğin «bebek basamağı»; duyusal </a:t>
            </a:r>
            <a:r>
              <a:rPr lang="tr-TR" sz="2800" dirty="0" err="1" smtClean="0"/>
              <a:t>inhibisyonu</a:t>
            </a:r>
            <a:r>
              <a:rPr lang="tr-TR" sz="2800" dirty="0" smtClean="0"/>
              <a:t>, gecikmeli cevap vermeyi sağlayan bir Yİ yapısıdır. Seçici dikkat için alt yapı sağlayarak duygusal ayrımcılığa verilen yanıtların seçimine izin verir </a:t>
            </a:r>
            <a:r>
              <a:rPr lang="tr-TR" sz="1700" dirty="0" smtClean="0"/>
              <a:t>(</a:t>
            </a:r>
            <a:r>
              <a:rPr lang="tr-TR" sz="1700" dirty="0" err="1" smtClean="0"/>
              <a:t>Diamond</a:t>
            </a:r>
            <a:r>
              <a:rPr lang="tr-TR" sz="1700" dirty="0" smtClean="0"/>
              <a:t>, 2000). </a:t>
            </a:r>
          </a:p>
          <a:p>
            <a:r>
              <a:rPr lang="tr-TR" sz="2800" dirty="0" smtClean="0"/>
              <a:t>Gelişimsel olarak başka bir örnek, ÇB olmadan karmaşık cümleleri anlamak için yeterli alıcı dili geliştiremeyiz. Yani ÇB olmadan Yİ görevini yerine getiremez. Sarmal ve gelişimsel bir döngüde çalışırlar.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75452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Tıp modelinde “daha yüksek </a:t>
            </a:r>
            <a:r>
              <a:rPr lang="tr-TR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kortikal</a:t>
            </a:r>
            <a:r>
              <a:rPr lang="tr-T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işlev” veya eğitim modelinde “daha yüksek düşünme becerileri” gibi “</a:t>
            </a:r>
            <a:r>
              <a:rPr lang="tr-T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meta-biliş”  </a:t>
            </a:r>
            <a:r>
              <a:rPr lang="tr-TR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Yİ'in</a:t>
            </a:r>
            <a:r>
              <a:rPr lang="tr-T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gelişimsel dinamiklerini gizleyen ve bizi yönlendiren terim</a:t>
            </a:r>
          </a:p>
        </p:txBody>
      </p:sp>
    </p:spTree>
    <p:extLst>
      <p:ext uri="{BB962C8B-B14F-4D97-AF65-F5344CB8AC3E}">
        <p14:creationId xmlns:p14="http://schemas.microsoft.com/office/powerpoint/2010/main" val="197449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Rutin olmayan koşullara uyum sağlayabilme</a:t>
            </a:r>
            <a:endParaRPr lang="tr-TR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10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501690" y="2447693"/>
            <a:ext cx="3200400" cy="1737360"/>
          </a:xfrm>
        </p:spPr>
        <p:txBody>
          <a:bodyPr>
            <a:normAutofit/>
          </a:bodyPr>
          <a:lstStyle/>
          <a:p>
            <a:r>
              <a:rPr lang="tr-TR" sz="5400" dirty="0" smtClean="0"/>
              <a:t>değerlendirme</a:t>
            </a:r>
            <a:endParaRPr lang="tr-TR" sz="5400" dirty="0"/>
          </a:p>
        </p:txBody>
      </p:sp>
      <p:pic>
        <p:nvPicPr>
          <p:cNvPr id="2" name="Resim Yer Tutucusu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1" r="22971"/>
          <a:stretch>
            <a:fillRect/>
          </a:stretch>
        </p:blipFill>
        <p:spPr>
          <a:xfrm>
            <a:off x="344510" y="252249"/>
            <a:ext cx="7622897" cy="6295697"/>
          </a:xfrm>
        </p:spPr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8501690" y="2356252"/>
            <a:ext cx="3200400" cy="3291840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499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856"/>
          <a:stretch/>
        </p:blipFill>
        <p:spPr>
          <a:xfrm>
            <a:off x="1226353" y="341093"/>
            <a:ext cx="9745390" cy="61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1905000" y="6096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LONDRA KULESİ TESTİ</a:t>
            </a:r>
            <a:endParaRPr lang="tr-TR" altLang="tr-T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828800" y="2692400"/>
          <a:ext cx="3429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 Eşlem Resmi" r:id="rId4" imgW="3790476" imgH="1628571" progId="Paint.Picture">
                  <p:embed/>
                </p:oleObj>
              </mc:Choice>
              <mc:Fallback>
                <p:oleObj name="Bit Eşlem Resmi" r:id="rId4" imgW="3790476" imgH="1628571" progId="Paint.Picture">
                  <p:embed/>
                  <p:pic>
                    <p:nvPicPr>
                      <p:cNvPr id="141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92400"/>
                        <a:ext cx="34290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6175376" y="1600201"/>
            <a:ext cx="4035425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/>
              <a:t>Üç farklı renkteki yer değiştirebilir topa ilk pozisyon verilir. Denekten mümkün olan en az sayıda hareketle topları hedeflenen konumlara getirmesi istenir.</a:t>
            </a:r>
          </a:p>
        </p:txBody>
      </p:sp>
    </p:spTree>
    <p:extLst>
      <p:ext uri="{BB962C8B-B14F-4D97-AF65-F5344CB8AC3E}">
        <p14:creationId xmlns:p14="http://schemas.microsoft.com/office/powerpoint/2010/main" val="212403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Dehb</a:t>
            </a:r>
            <a:r>
              <a:rPr lang="tr-TR" dirty="0" smtClean="0"/>
              <a:t> teorisi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Russel</a:t>
            </a:r>
            <a:r>
              <a:rPr lang="tr-TR" sz="3600" dirty="0" smtClean="0"/>
              <a:t> </a:t>
            </a:r>
            <a:r>
              <a:rPr lang="tr-TR" sz="3600" dirty="0" err="1" smtClean="0"/>
              <a:t>Barkley</a:t>
            </a:r>
            <a:r>
              <a:rPr lang="tr-TR" sz="3600" dirty="0" smtClean="0"/>
              <a:t>, Joseph </a:t>
            </a:r>
            <a:r>
              <a:rPr lang="tr-TR" sz="3600" dirty="0" err="1" smtClean="0"/>
              <a:t>Biederman</a:t>
            </a:r>
            <a:r>
              <a:rPr lang="tr-TR" sz="3600" dirty="0" smtClean="0"/>
              <a:t>, Thomas Brown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9977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Çizgi Yönünü belirleme 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Benton</a:t>
            </a:r>
            <a:r>
              <a:rPr lang="tr-TR" sz="2800" dirty="0" smtClean="0"/>
              <a:t>, </a:t>
            </a:r>
            <a:r>
              <a:rPr lang="tr-TR" sz="2800" dirty="0" err="1" smtClean="0"/>
              <a:t>Varney</a:t>
            </a:r>
            <a:r>
              <a:rPr lang="tr-TR" sz="2800" dirty="0" smtClean="0"/>
              <a:t> ve </a:t>
            </a:r>
            <a:r>
              <a:rPr lang="tr-TR" sz="2800" dirty="0" err="1" smtClean="0"/>
              <a:t>Hamsher</a:t>
            </a:r>
            <a:r>
              <a:rPr lang="tr-TR" sz="2800" dirty="0" smtClean="0"/>
              <a:t> tarafından 1978’de geliştirilmiştir.</a:t>
            </a:r>
          </a:p>
          <a:p>
            <a:r>
              <a:rPr lang="tr-TR" sz="2800" dirty="0" smtClean="0"/>
              <a:t>Türkçe uyarlaması </a:t>
            </a:r>
            <a:r>
              <a:rPr lang="tr-TR" sz="2800" dirty="0" err="1" smtClean="0"/>
              <a:t>Sirel</a:t>
            </a:r>
            <a:r>
              <a:rPr lang="tr-TR" sz="2800" dirty="0" smtClean="0"/>
              <a:t> Karakaş ve </a:t>
            </a:r>
            <a:r>
              <a:rPr lang="tr-TR" sz="2800" dirty="0" err="1" smtClean="0"/>
              <a:t>diğ</a:t>
            </a:r>
            <a:r>
              <a:rPr lang="tr-TR" sz="2800" dirty="0" smtClean="0"/>
              <a:t>.</a:t>
            </a:r>
          </a:p>
          <a:p>
            <a:r>
              <a:rPr lang="tr-TR" sz="2800" dirty="0" smtClean="0"/>
              <a:t>Görsel-mekânsal algılamayı amaçlamaktadır.</a:t>
            </a:r>
          </a:p>
          <a:p>
            <a:r>
              <a:rPr lang="tr-TR" sz="2800" dirty="0" smtClean="0"/>
              <a:t>30 maddeden oluşmaktadır.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250" t="16651" r="31725" b="18187"/>
          <a:stretch/>
        </p:blipFill>
        <p:spPr>
          <a:xfrm>
            <a:off x="8756175" y="2680140"/>
            <a:ext cx="3435825" cy="29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9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078" y="0"/>
            <a:ext cx="10058400" cy="1609344"/>
          </a:xfrm>
        </p:spPr>
        <p:txBody>
          <a:bodyPr/>
          <a:lstStyle/>
          <a:p>
            <a:r>
              <a:rPr lang="tr-TR" dirty="0" smtClean="0"/>
              <a:t>İşaretleme testleri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sayfaya sıralı ya da gelişigüzel yayılmış harfler ya da şekillerden istenilen harfin ya da şeklin üzerini ya da çevresini çizmeleri istenir.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8299" t="17334" r="26101" b="20133"/>
          <a:stretch/>
        </p:blipFill>
        <p:spPr>
          <a:xfrm>
            <a:off x="1420174" y="1151236"/>
            <a:ext cx="8700740" cy="56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1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Devam…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Görsel tarama stratejileri</a:t>
            </a:r>
          </a:p>
          <a:p>
            <a:r>
              <a:rPr lang="tr-TR" sz="2800" dirty="0" smtClean="0"/>
              <a:t>Hızlı tepkilerin uyarılması, </a:t>
            </a:r>
            <a:r>
              <a:rPr lang="tr-TR" sz="2800" dirty="0" err="1" smtClean="0"/>
              <a:t>ketlenmesi</a:t>
            </a:r>
            <a:endParaRPr lang="tr-TR" sz="2800" dirty="0" smtClean="0"/>
          </a:p>
          <a:p>
            <a:r>
              <a:rPr lang="tr-TR" sz="2800" dirty="0" smtClean="0"/>
              <a:t>Dikkatin </a:t>
            </a:r>
            <a:r>
              <a:rPr lang="tr-TR" sz="2800" dirty="0" err="1" smtClean="0"/>
              <a:t>sürdürlmesi</a:t>
            </a:r>
            <a:r>
              <a:rPr lang="tr-TR" sz="2800" dirty="0" smtClean="0"/>
              <a:t> gibi çok sayıda zihinsel işlev değerlendirilir.</a:t>
            </a:r>
          </a:p>
          <a:p>
            <a:r>
              <a:rPr lang="tr-TR" sz="2800" dirty="0" smtClean="0"/>
              <a:t>Bu gibi testlerde düşük puan alınmasının nedenleri neler olabilir?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03695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 formunda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(Kurt ve Karakaş, 2000; Karakaş, 2007)</a:t>
            </a:r>
          </a:p>
          <a:p>
            <a:r>
              <a:rPr lang="tr-TR" sz="2800" dirty="0" smtClean="0"/>
              <a:t>Sürekli dikkat</a:t>
            </a:r>
          </a:p>
          <a:p>
            <a:r>
              <a:rPr lang="tr-TR" sz="2800" dirty="0" smtClean="0"/>
              <a:t>Görsel tarama</a:t>
            </a:r>
          </a:p>
          <a:p>
            <a:r>
              <a:rPr lang="tr-TR" sz="2800" dirty="0" smtClean="0"/>
              <a:t>Tepki hızı</a:t>
            </a:r>
          </a:p>
          <a:p>
            <a:r>
              <a:rPr lang="tr-TR" sz="2800" dirty="0" smtClean="0"/>
              <a:t>Aceleci tepkilerin oluşması ve </a:t>
            </a:r>
            <a:r>
              <a:rPr lang="tr-TR" sz="2800" dirty="0" err="1" smtClean="0"/>
              <a:t>ketlenmesi</a:t>
            </a:r>
            <a:endParaRPr lang="tr-TR" sz="2800" dirty="0" smtClean="0"/>
          </a:p>
          <a:p>
            <a:r>
              <a:rPr lang="tr-TR" sz="2800" dirty="0" smtClean="0"/>
              <a:t>Görsel-motor hız ve uyum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2093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 testleri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0" t="15360" r="25446" b="18338"/>
          <a:stretch/>
        </p:blipFill>
        <p:spPr>
          <a:xfrm>
            <a:off x="590550" y="1927417"/>
            <a:ext cx="5067300" cy="45262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7251" t="18666" r="25499" b="20667"/>
          <a:stretch/>
        </p:blipFill>
        <p:spPr>
          <a:xfrm>
            <a:off x="5797999" y="1927416"/>
            <a:ext cx="5536751" cy="45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09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44" t="17712" r="25710" b="19279"/>
          <a:stretch/>
        </p:blipFill>
        <p:spPr>
          <a:xfrm>
            <a:off x="304800" y="2093976"/>
            <a:ext cx="5142510" cy="40417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7501" t="18666" r="26000" b="20222"/>
          <a:stretch/>
        </p:blipFill>
        <p:spPr>
          <a:xfrm>
            <a:off x="5660898" y="2093976"/>
            <a:ext cx="5467350" cy="40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27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Sayı dizisi 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Zangwill</a:t>
            </a:r>
            <a:r>
              <a:rPr lang="tr-TR" dirty="0" smtClean="0"/>
              <a:t> tarafından 1943’de geliştirilmiştir.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6375" t="16000" r="27000" b="23556"/>
          <a:stretch/>
        </p:blipFill>
        <p:spPr>
          <a:xfrm>
            <a:off x="6464850" y="1797186"/>
            <a:ext cx="5215848" cy="43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Stroop</a:t>
            </a:r>
            <a:r>
              <a:rPr lang="tr-TR" dirty="0" smtClean="0"/>
              <a:t> testi (1935)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164" y="2121408"/>
            <a:ext cx="10477084" cy="405079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Temelde üç görev etrafında şekillenir:</a:t>
            </a:r>
          </a:p>
          <a:p>
            <a:pPr lvl="1"/>
            <a:r>
              <a:rPr lang="tr-TR" sz="2600" dirty="0" smtClean="0"/>
              <a:t>Renk isimleri</a:t>
            </a:r>
          </a:p>
          <a:p>
            <a:pPr lvl="1"/>
            <a:r>
              <a:rPr lang="tr-TR" sz="2600" dirty="0" smtClean="0"/>
              <a:t>Renkli nokta mürekkepleri</a:t>
            </a:r>
          </a:p>
          <a:p>
            <a:pPr lvl="1"/>
            <a:r>
              <a:rPr lang="tr-TR" sz="2600" dirty="0" smtClean="0"/>
              <a:t>Farklı renklerde yazılmış renk isimleri</a:t>
            </a:r>
          </a:p>
          <a:p>
            <a:r>
              <a:rPr lang="tr-TR" sz="2800" dirty="0" err="1"/>
              <a:t>Stroop</a:t>
            </a:r>
            <a:r>
              <a:rPr lang="tr-TR" sz="2800" dirty="0"/>
              <a:t> etkisi kelimenin yazılışında kullanılan renk ve kelimenin ifade ettiği renk farklılaştığında görülmektedir.</a:t>
            </a:r>
          </a:p>
          <a:p>
            <a:r>
              <a:rPr lang="tr-TR" sz="2800" dirty="0" err="1" smtClean="0"/>
              <a:t>Stroop</a:t>
            </a:r>
            <a:r>
              <a:rPr lang="tr-TR" sz="2800" dirty="0" smtClean="0"/>
              <a:t> bozucu etkisi, </a:t>
            </a:r>
            <a:r>
              <a:rPr lang="tr-TR" sz="2800" dirty="0" err="1" smtClean="0"/>
              <a:t>ketleme</a:t>
            </a:r>
            <a:r>
              <a:rPr lang="tr-TR" sz="2800" dirty="0" smtClean="0"/>
              <a:t> yapamamaktan, renk isimlerini söylemenin, renkleri ifade eden kelimeleri okumaktan daha uzun zaman almasından kaynaklanmaktadır.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777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Stroop</a:t>
            </a:r>
            <a:r>
              <a:rPr lang="tr-TR" dirty="0" smtClean="0"/>
              <a:t> testi (1935)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«bozucu etki altında dahi tepkiyi değiştirebilme» «alışılmış bir davranış örüntüsünü bastırabilme»</a:t>
            </a:r>
          </a:p>
          <a:p>
            <a:r>
              <a:rPr lang="tr-TR" sz="2800" dirty="0" smtClean="0"/>
              <a:t>**Bilgi </a:t>
            </a:r>
            <a:r>
              <a:rPr lang="tr-TR" sz="2800" dirty="0" err="1" smtClean="0"/>
              <a:t>işlemlemedeki</a:t>
            </a:r>
            <a:r>
              <a:rPr lang="tr-TR" sz="2800" dirty="0" smtClean="0"/>
              <a:t> hızı, otomatik süreçlerin bozucu etkisine karşı koyabilme ve dikkat edilen uyarıcılarla edilmeyen uyarıcıları paralel olarak işleme yeteneğini ölçer.</a:t>
            </a:r>
          </a:p>
          <a:p>
            <a:r>
              <a:rPr lang="tr-TR" sz="2800" dirty="0" smtClean="0"/>
              <a:t>Ek olarak, görsel algı ve semantik algı arasındaki ilişkiyi ortaya koyar.</a:t>
            </a:r>
          </a:p>
          <a:p>
            <a:r>
              <a:rPr lang="tr-TR" sz="2800" dirty="0" smtClean="0"/>
              <a:t>Dikkat için altın bir standarttır. İyi yorumlanmalı!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1453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6000" t="16665" r="30000" b="23229"/>
          <a:stretch/>
        </p:blipFill>
        <p:spPr>
          <a:xfrm>
            <a:off x="1609086" y="173290"/>
            <a:ext cx="8030214" cy="64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6642" b="29825"/>
          <a:stretch/>
        </p:blipFill>
        <p:spPr>
          <a:xfrm>
            <a:off x="730213" y="130629"/>
            <a:ext cx="10398035" cy="6544666"/>
          </a:xfrm>
        </p:spPr>
      </p:pic>
    </p:spTree>
    <p:extLst>
      <p:ext uri="{BB962C8B-B14F-4D97-AF65-F5344CB8AC3E}">
        <p14:creationId xmlns:p14="http://schemas.microsoft.com/office/powerpoint/2010/main" val="246414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19" t="40281" r="19891" b="11453"/>
          <a:stretch/>
        </p:blipFill>
        <p:spPr>
          <a:xfrm>
            <a:off x="552449" y="484632"/>
            <a:ext cx="11334751" cy="587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01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Wısconsın</a:t>
            </a:r>
            <a:r>
              <a:rPr lang="tr-TR" dirty="0" smtClean="0"/>
              <a:t> kart eşleme testi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23" t="14420" r="24122" b="23041"/>
          <a:stretch/>
        </p:blipFill>
        <p:spPr>
          <a:xfrm>
            <a:off x="1752600" y="2093976"/>
            <a:ext cx="7600950" cy="46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91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devam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Berg</a:t>
            </a:r>
            <a:r>
              <a:rPr lang="tr-TR" sz="3200" dirty="0" smtClean="0"/>
              <a:t> (1948), 128 kart; Türkçe uyarlaması </a:t>
            </a:r>
            <a:r>
              <a:rPr lang="tr-TR" sz="3200" dirty="0" err="1" smtClean="0"/>
              <a:t>Sirel</a:t>
            </a:r>
            <a:r>
              <a:rPr lang="tr-TR" sz="3200" dirty="0" smtClean="0"/>
              <a:t> Karakaş (2006)</a:t>
            </a:r>
          </a:p>
          <a:p>
            <a:r>
              <a:rPr lang="tr-TR" sz="3200" dirty="0" smtClean="0"/>
              <a:t>Bilgisayar formu, 128 adet kart, (</a:t>
            </a:r>
            <a:r>
              <a:rPr lang="tr-TR" sz="3200" dirty="0" err="1" smtClean="0"/>
              <a:t>Heaton</a:t>
            </a:r>
            <a:r>
              <a:rPr lang="tr-TR" sz="3200" dirty="0" smtClean="0"/>
              <a:t> ve </a:t>
            </a:r>
            <a:r>
              <a:rPr lang="tr-TR" sz="3200" dirty="0" err="1" smtClean="0"/>
              <a:t>diğ</a:t>
            </a:r>
            <a:r>
              <a:rPr lang="tr-TR" sz="3200" dirty="0" smtClean="0"/>
              <a:t>., 1993)</a:t>
            </a:r>
          </a:p>
          <a:p>
            <a:r>
              <a:rPr lang="tr-TR" sz="3200" dirty="0" smtClean="0"/>
              <a:t>Bu test sonuçları nasıl yorumlanabilir?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571043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WCST ne ölçer?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tr-TR" sz="2800" dirty="0"/>
              <a:t>Problem-</a:t>
            </a:r>
            <a:r>
              <a:rPr lang="tr-TR" altLang="tr-TR" sz="2800" dirty="0"/>
              <a:t>ölçme  </a:t>
            </a:r>
            <a:endParaRPr lang="en-US" altLang="tr-TR" sz="2800" dirty="0"/>
          </a:p>
          <a:p>
            <a:r>
              <a:rPr lang="en-US" altLang="tr-TR" sz="2800" dirty="0"/>
              <a:t>H</a:t>
            </a:r>
            <a:r>
              <a:rPr lang="tr-TR" altLang="tr-TR" sz="2800" dirty="0"/>
              <a:t>i</a:t>
            </a:r>
            <a:r>
              <a:rPr lang="en-US" altLang="tr-TR" sz="2800" dirty="0"/>
              <a:t>pot</a:t>
            </a:r>
            <a:r>
              <a:rPr lang="tr-TR" altLang="tr-TR" sz="2800" dirty="0"/>
              <a:t>ez test etme  </a:t>
            </a:r>
            <a:endParaRPr lang="en-US" altLang="tr-TR" sz="2800" dirty="0"/>
          </a:p>
          <a:p>
            <a:r>
              <a:rPr lang="en-US" altLang="tr-TR" sz="2800" dirty="0"/>
              <a:t>Mental </a:t>
            </a:r>
            <a:r>
              <a:rPr lang="tr-TR" altLang="tr-TR" sz="2800" dirty="0"/>
              <a:t>esneklik  </a:t>
            </a:r>
            <a:endParaRPr lang="en-US" altLang="tr-TR" sz="2800" dirty="0"/>
          </a:p>
          <a:p>
            <a:r>
              <a:rPr lang="tr-TR" altLang="tr-TR" sz="2800" dirty="0"/>
              <a:t>Set kurma  </a:t>
            </a:r>
            <a:endParaRPr lang="en-US" altLang="tr-TR" sz="2800" dirty="0"/>
          </a:p>
          <a:p>
            <a:r>
              <a:rPr lang="tr-TR" altLang="tr-TR" sz="2800" dirty="0"/>
              <a:t>İ</a:t>
            </a:r>
            <a:r>
              <a:rPr lang="en-US" altLang="tr-TR" sz="2800" dirty="0" err="1"/>
              <a:t>nhibi</a:t>
            </a:r>
            <a:r>
              <a:rPr lang="tr-TR" altLang="tr-TR" sz="2800" dirty="0" err="1"/>
              <a:t>syon</a:t>
            </a:r>
            <a:r>
              <a:rPr lang="tr-TR" altLang="tr-TR" sz="2800" dirty="0"/>
              <a:t> </a:t>
            </a:r>
          </a:p>
          <a:p>
            <a:r>
              <a:rPr lang="tr-TR" altLang="tr-TR" sz="2800" dirty="0"/>
              <a:t>Dış geribildirime yanıt  </a:t>
            </a:r>
            <a:endParaRPr lang="en-US" altLang="tr-TR" sz="2800" dirty="0"/>
          </a:p>
          <a:p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3262224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Bender </a:t>
            </a:r>
            <a:r>
              <a:rPr lang="tr-TR" dirty="0" err="1" smtClean="0"/>
              <a:t>gestalt</a:t>
            </a:r>
            <a:r>
              <a:rPr lang="tr-TR" dirty="0" smtClean="0"/>
              <a:t> görsel motor testi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5yıl 6 ay ile 10 yıl 11 ay çocuklar için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52" y="2585545"/>
            <a:ext cx="7113296" cy="380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88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b="2141"/>
          <a:stretch/>
        </p:blipFill>
        <p:spPr>
          <a:xfrm>
            <a:off x="1069847" y="374404"/>
            <a:ext cx="9335393" cy="6214016"/>
          </a:xfrm>
        </p:spPr>
      </p:pic>
    </p:spTree>
    <p:extLst>
      <p:ext uri="{BB962C8B-B14F-4D97-AF65-F5344CB8AC3E}">
        <p14:creationId xmlns:p14="http://schemas.microsoft.com/office/powerpoint/2010/main" val="4240450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Yİ değerlendirilmesindeki problemler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err="1" smtClean="0"/>
              <a:t>Yİ’lerin</a:t>
            </a:r>
            <a:r>
              <a:rPr lang="tr-TR" sz="2800" dirty="0" smtClean="0"/>
              <a:t> sınırları, genişliği</a:t>
            </a:r>
          </a:p>
          <a:p>
            <a:r>
              <a:rPr lang="tr-TR" sz="2800" dirty="0" smtClean="0"/>
              <a:t>DEHB olan çocukların </a:t>
            </a:r>
            <a:r>
              <a:rPr lang="tr-TR" sz="2800" dirty="0" err="1" smtClean="0"/>
              <a:t>boylamsal</a:t>
            </a:r>
            <a:r>
              <a:rPr lang="tr-TR" sz="2800" dirty="0" smtClean="0"/>
              <a:t> olarak incelendiği çalışmalarda, çocuklardan alınan izlemlerin normlarla uyuşmaması.</a:t>
            </a:r>
          </a:p>
          <a:p>
            <a:r>
              <a:rPr lang="tr-TR" sz="2800" dirty="0" smtClean="0"/>
              <a:t>DEHB olan çocukların gelişimsel dinamikleri Yİ bileşenlerinin hiyerarşine paralel değil.</a:t>
            </a:r>
          </a:p>
          <a:p>
            <a:r>
              <a:rPr lang="tr-TR" sz="2800" dirty="0" smtClean="0"/>
              <a:t>Yİ bileşenleri için okul çağında «sıçrayan kurbağa» deyimi kullanılıyor.</a:t>
            </a:r>
          </a:p>
          <a:p>
            <a:r>
              <a:rPr lang="tr-TR" sz="2800" dirty="0" smtClean="0"/>
              <a:t>Yakalaması oldukça zor ve emek isteyen bileşenler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395533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tr-TR" dirty="0" smtClean="0"/>
              <a:t>Yİ değerlendirilmesindeki problemler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09102" y="1399478"/>
            <a:ext cx="2397512" cy="545852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Üniversitede olan DEHB </a:t>
            </a:r>
            <a:r>
              <a:rPr lang="tr-TR" sz="2800" dirty="0" err="1" smtClean="0"/>
              <a:t>li</a:t>
            </a:r>
            <a:r>
              <a:rPr lang="tr-TR" sz="2800" dirty="0" smtClean="0"/>
              <a:t> öğrencilerin </a:t>
            </a:r>
            <a:r>
              <a:rPr lang="tr-TR" sz="2800" dirty="0" err="1" smtClean="0"/>
              <a:t>Tower</a:t>
            </a:r>
            <a:r>
              <a:rPr lang="tr-TR" sz="2800" dirty="0" smtClean="0"/>
              <a:t> kulesinde başarısız olmaları bize neler söylüyor?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856"/>
          <a:stretch/>
        </p:blipFill>
        <p:spPr>
          <a:xfrm>
            <a:off x="0" y="1394599"/>
            <a:ext cx="8619894" cy="54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62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Davranış kontrolü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Bir olay karşısında tepkinin geciktirilmesi (</a:t>
            </a:r>
            <a:r>
              <a:rPr lang="tr-TR" sz="2800" dirty="0" err="1" smtClean="0"/>
              <a:t>response</a:t>
            </a:r>
            <a:r>
              <a:rPr lang="tr-TR" sz="2800" dirty="0" smtClean="0"/>
              <a:t> </a:t>
            </a:r>
            <a:r>
              <a:rPr lang="tr-TR" sz="2800" dirty="0" err="1" smtClean="0"/>
              <a:t>inhibition</a:t>
            </a:r>
            <a:r>
              <a:rPr lang="tr-TR" sz="2800" dirty="0" smtClean="0"/>
              <a:t>).</a:t>
            </a:r>
          </a:p>
          <a:p>
            <a:r>
              <a:rPr lang="tr-TR" sz="2800" dirty="0" smtClean="0"/>
              <a:t>Bu sürenin korunması (</a:t>
            </a:r>
            <a:r>
              <a:rPr lang="tr-TR" sz="2800" dirty="0" err="1" smtClean="0"/>
              <a:t>inference</a:t>
            </a:r>
            <a:r>
              <a:rPr lang="tr-TR" sz="2800" dirty="0" smtClean="0"/>
              <a:t> </a:t>
            </a:r>
            <a:r>
              <a:rPr lang="tr-TR" sz="2800" dirty="0" err="1" smtClean="0"/>
              <a:t>control</a:t>
            </a:r>
            <a:r>
              <a:rPr lang="tr-TR" sz="2800" dirty="0" smtClean="0"/>
              <a:t>)</a:t>
            </a:r>
          </a:p>
          <a:p>
            <a:r>
              <a:rPr lang="tr-TR" sz="2800" dirty="0" smtClean="0"/>
              <a:t>Elde edilen düşünme süresi diğer yürütücü işlevlerin etkin olarak çalışıp kişinin son kararını biçimlendirmesi </a:t>
            </a:r>
          </a:p>
          <a:p>
            <a:r>
              <a:rPr lang="tr-TR" sz="2800" dirty="0" smtClean="0"/>
              <a:t>Olayların anlık sonuçlarının değil, uzun süreli sonuçlarının da dikkate alınarak karar verilmesi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7877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Çalışma </a:t>
            </a:r>
            <a:r>
              <a:rPr lang="tr-TR" sz="3200" dirty="0" smtClean="0"/>
              <a:t>belleği</a:t>
            </a:r>
          </a:p>
          <a:p>
            <a:r>
              <a:rPr lang="tr-TR" sz="3200" dirty="0" smtClean="0"/>
              <a:t>İçsel konuşma</a:t>
            </a:r>
          </a:p>
          <a:p>
            <a:r>
              <a:rPr lang="tr-TR" sz="3200" dirty="0" smtClean="0"/>
              <a:t>Çok konuşma</a:t>
            </a:r>
          </a:p>
          <a:p>
            <a:r>
              <a:rPr lang="tr-TR" sz="3200" dirty="0" smtClean="0"/>
              <a:t>Organize olmayan konuşma</a:t>
            </a:r>
          </a:p>
          <a:p>
            <a:r>
              <a:rPr lang="tr-TR" sz="3200" dirty="0"/>
              <a:t>S</a:t>
            </a:r>
            <a:r>
              <a:rPr lang="tr-TR" sz="3200" dirty="0" smtClean="0"/>
              <a:t>özel olarak kırıcı olma</a:t>
            </a:r>
          </a:p>
          <a:p>
            <a:r>
              <a:rPr lang="tr-TR" sz="3200" dirty="0" smtClean="0"/>
              <a:t>Duyguların düzenlenmesi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8959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Yönetici işlevler nedir/nelerdir?</a:t>
            </a:r>
            <a:endParaRPr lang="tr-TR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306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Yİ: DEHB ve ÖG arasındaki köprü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Eş tanı olmasının kaynağı Yİ</a:t>
            </a:r>
          </a:p>
          <a:p>
            <a:r>
              <a:rPr lang="tr-TR" sz="3200" dirty="0" smtClean="0"/>
              <a:t>Ancak DEHB açısından araştırmalarda rastlanan ortak yapı </a:t>
            </a:r>
            <a:r>
              <a:rPr lang="tr-TR" sz="3200" dirty="0" err="1" smtClean="0"/>
              <a:t>Yİ’nin</a:t>
            </a:r>
            <a:r>
              <a:rPr lang="tr-TR" sz="3200" dirty="0" smtClean="0"/>
              <a:t> altında yer alan «</a:t>
            </a:r>
            <a:r>
              <a:rPr lang="tr-TR" sz="3200" dirty="0" err="1" smtClean="0"/>
              <a:t>inhibisyon</a:t>
            </a:r>
            <a:r>
              <a:rPr lang="tr-TR" sz="3200" dirty="0"/>
              <a:t>» </a:t>
            </a:r>
            <a:r>
              <a:rPr lang="tr-TR" sz="1200" dirty="0"/>
              <a:t>(</a:t>
            </a:r>
            <a:r>
              <a:rPr lang="tr-TR" sz="1200" dirty="0" err="1"/>
              <a:t>Barkley</a:t>
            </a:r>
            <a:r>
              <a:rPr lang="tr-TR" sz="1200" dirty="0"/>
              <a:t>, 1997; </a:t>
            </a:r>
            <a:r>
              <a:rPr lang="tr-TR" sz="1200" dirty="0" err="1"/>
              <a:t>Denckla</a:t>
            </a:r>
            <a:r>
              <a:rPr lang="tr-TR" sz="1200" dirty="0"/>
              <a:t>, 2005</a:t>
            </a:r>
            <a:r>
              <a:rPr lang="tr-TR" sz="1200" dirty="0" smtClean="0"/>
              <a:t>)</a:t>
            </a:r>
          </a:p>
          <a:p>
            <a:r>
              <a:rPr lang="tr-TR" sz="2800" dirty="0" smtClean="0"/>
              <a:t>Bir diğer Yİ bileşenin ise adı bile yok «aşırı değişkenlik»</a:t>
            </a:r>
          </a:p>
          <a:p>
            <a:r>
              <a:rPr lang="tr-TR" sz="2800" dirty="0" err="1" smtClean="0"/>
              <a:t>İnhibisyon</a:t>
            </a:r>
            <a:r>
              <a:rPr lang="tr-TR" sz="2800" dirty="0" smtClean="0"/>
              <a:t> yetersizliği ÖG ve DEHB grubunda okuma yetersizlikleri ile </a:t>
            </a:r>
            <a:r>
              <a:rPr lang="tr-TR" sz="2800" dirty="0" err="1" smtClean="0"/>
              <a:t>ilişlili</a:t>
            </a:r>
            <a:r>
              <a:rPr lang="tr-TR" sz="2800" dirty="0"/>
              <a:t>  </a:t>
            </a:r>
            <a:r>
              <a:rPr lang="tr-TR" sz="1300" dirty="0"/>
              <a:t>(</a:t>
            </a:r>
            <a:r>
              <a:rPr lang="tr-TR" sz="1300" dirty="0" err="1"/>
              <a:t>Block</a:t>
            </a:r>
            <a:r>
              <a:rPr lang="tr-TR" sz="1300" dirty="0"/>
              <a:t>, 1993; </a:t>
            </a:r>
            <a:r>
              <a:rPr lang="tr-TR" sz="1300" dirty="0" err="1"/>
              <a:t>Lovett</a:t>
            </a:r>
            <a:r>
              <a:rPr lang="tr-TR" sz="1300" dirty="0"/>
              <a:t> ve arkadaşları, 1994; </a:t>
            </a:r>
            <a:r>
              <a:rPr lang="tr-TR" sz="1300" dirty="0" err="1" smtClean="0"/>
              <a:t>Loranger</a:t>
            </a:r>
            <a:r>
              <a:rPr lang="tr-TR" sz="1300" dirty="0" smtClean="0"/>
              <a:t>, 1997</a:t>
            </a:r>
            <a:r>
              <a:rPr lang="tr-TR" sz="1300" dirty="0"/>
              <a:t>; </a:t>
            </a:r>
            <a:r>
              <a:rPr lang="tr-TR" sz="1300" dirty="0" err="1"/>
              <a:t>Rosenshine</a:t>
            </a:r>
            <a:r>
              <a:rPr lang="tr-TR" sz="1300" dirty="0"/>
              <a:t> ve </a:t>
            </a:r>
            <a:r>
              <a:rPr lang="tr-TR" sz="1300" dirty="0" err="1"/>
              <a:t>Meister</a:t>
            </a:r>
            <a:r>
              <a:rPr lang="tr-TR" sz="1300" dirty="0"/>
              <a:t>, 1997; </a:t>
            </a:r>
            <a:r>
              <a:rPr lang="tr-TR" sz="1300" dirty="0" err="1"/>
              <a:t>Vidal-Abarca</a:t>
            </a:r>
            <a:r>
              <a:rPr lang="tr-TR" sz="1300" dirty="0"/>
              <a:t> ve </a:t>
            </a:r>
            <a:r>
              <a:rPr lang="tr-TR" sz="1300" dirty="0" err="1"/>
              <a:t>Gilabert</a:t>
            </a:r>
            <a:r>
              <a:rPr lang="tr-TR" sz="1300" dirty="0"/>
              <a:t>, 1995)</a:t>
            </a:r>
          </a:p>
        </p:txBody>
      </p:sp>
    </p:spTree>
    <p:extLst>
      <p:ext uri="{BB962C8B-B14F-4D97-AF65-F5344CB8AC3E}">
        <p14:creationId xmlns:p14="http://schemas.microsoft.com/office/powerpoint/2010/main" val="874966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Yİ: DEHB ve ÖG arasındaki köprü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Yİ görevleri oldukça zor</a:t>
            </a:r>
          </a:p>
          <a:p>
            <a:r>
              <a:rPr lang="tr-TR" sz="3200" dirty="0" smtClean="0"/>
              <a:t>Değerlendirmede problemler var</a:t>
            </a:r>
          </a:p>
          <a:p>
            <a:r>
              <a:rPr lang="tr-TR" sz="3200" dirty="0" smtClean="0"/>
              <a:t>Tüm yönleriyle değerlendirmeliyiz</a:t>
            </a:r>
          </a:p>
          <a:p>
            <a:r>
              <a:rPr lang="tr-TR" sz="3200" dirty="0" err="1" smtClean="0"/>
              <a:t>DEHB’li</a:t>
            </a:r>
            <a:r>
              <a:rPr lang="tr-TR" sz="3200" dirty="0" smtClean="0"/>
              <a:t> üniversite okuyan ve </a:t>
            </a:r>
            <a:r>
              <a:rPr lang="tr-TR" sz="3200" dirty="0" err="1" smtClean="0"/>
              <a:t>Tower</a:t>
            </a:r>
            <a:r>
              <a:rPr lang="tr-TR" sz="3200" dirty="0" smtClean="0"/>
              <a:t> kulesini yapamayan çocuklar var.</a:t>
            </a:r>
          </a:p>
          <a:p>
            <a:r>
              <a:rPr lang="tr-TR" sz="3200" dirty="0" smtClean="0"/>
              <a:t>Klinik deneyimler bize grubun DEHB şiddeti ve Yİ alanındaki </a:t>
            </a:r>
            <a:r>
              <a:rPr lang="tr-TR" sz="3200" dirty="0" err="1" smtClean="0"/>
              <a:t>heterojenliğini</a:t>
            </a:r>
            <a:r>
              <a:rPr lang="tr-TR" sz="3200" dirty="0" smtClean="0"/>
              <a:t> gösteriyor.</a:t>
            </a:r>
          </a:p>
        </p:txBody>
      </p:sp>
    </p:spTree>
    <p:extLst>
      <p:ext uri="{BB962C8B-B14F-4D97-AF65-F5344CB8AC3E}">
        <p14:creationId xmlns:p14="http://schemas.microsoft.com/office/powerpoint/2010/main" val="2781265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ÖG, DEHB, ÖG+DEHB ortak yönleri neler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600" dirty="0" smtClean="0"/>
              <a:t>ÖG, tükenmişlik, performans kaygısı</a:t>
            </a:r>
          </a:p>
          <a:p>
            <a:r>
              <a:rPr lang="tr-TR" sz="3600" dirty="0" smtClean="0"/>
              <a:t>DEHB veya ÖG olan okul </a:t>
            </a:r>
            <a:r>
              <a:rPr lang="tr-TR" sz="3600" dirty="0"/>
              <a:t>çağındaki küçük </a:t>
            </a:r>
            <a:r>
              <a:rPr lang="tr-TR" sz="3600" dirty="0" smtClean="0"/>
              <a:t>çocukların pek çoğunda aynı durum söz konusu</a:t>
            </a:r>
          </a:p>
          <a:p>
            <a:r>
              <a:rPr lang="tr-TR" sz="3600" dirty="0" smtClean="0"/>
              <a:t>«Fonolojik döngüye» bağlı olarak </a:t>
            </a:r>
            <a:r>
              <a:rPr lang="tr-TR" sz="3600" dirty="0" err="1" smtClean="0"/>
              <a:t>SÇB’de</a:t>
            </a:r>
            <a:r>
              <a:rPr lang="tr-TR" sz="3600" dirty="0" smtClean="0"/>
              <a:t> veya sözcük okumada hıza dayalı değerlendirmelerde karşılaşılan zorluklar Yİ bakımından görülen </a:t>
            </a:r>
            <a:r>
              <a:rPr lang="tr-TR" sz="3600" smtClean="0"/>
              <a:t>benzerlikler arasındadır.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73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Planlama</a:t>
            </a:r>
          </a:p>
          <a:p>
            <a:r>
              <a:rPr lang="tr-TR" dirty="0" smtClean="0"/>
              <a:t>Organize etme</a:t>
            </a:r>
          </a:p>
          <a:p>
            <a:r>
              <a:rPr lang="tr-TR" dirty="0" err="1" smtClean="0"/>
              <a:t>İnhibisyon</a:t>
            </a:r>
            <a:r>
              <a:rPr lang="tr-TR" dirty="0" smtClean="0"/>
              <a:t> (baskılama)</a:t>
            </a:r>
          </a:p>
          <a:p>
            <a:r>
              <a:rPr lang="tr-TR" dirty="0" smtClean="0"/>
              <a:t>Bellek</a:t>
            </a:r>
          </a:p>
          <a:p>
            <a:r>
              <a:rPr lang="tr-TR" dirty="0" smtClean="0"/>
              <a:t>Karar verme</a:t>
            </a:r>
          </a:p>
          <a:p>
            <a:r>
              <a:rPr lang="tr-TR" dirty="0" smtClean="0"/>
              <a:t>Dikkat</a:t>
            </a:r>
          </a:p>
          <a:p>
            <a:r>
              <a:rPr lang="tr-TR" dirty="0" smtClean="0"/>
              <a:t>Duygu kontrolü</a:t>
            </a:r>
          </a:p>
          <a:p>
            <a:r>
              <a:rPr lang="tr-TR" dirty="0" smtClean="0"/>
              <a:t>Değiştirme (</a:t>
            </a:r>
            <a:r>
              <a:rPr lang="tr-TR" dirty="0" err="1" smtClean="0"/>
              <a:t>shifting</a:t>
            </a:r>
            <a:r>
              <a:rPr lang="tr-TR" dirty="0" smtClean="0"/>
              <a:t>)</a:t>
            </a:r>
          </a:p>
          <a:p>
            <a:r>
              <a:rPr lang="tr-TR" dirty="0"/>
              <a:t>İstem/Amaç belirleme ve uygulama</a:t>
            </a:r>
          </a:p>
          <a:p>
            <a:r>
              <a:rPr lang="tr-TR" dirty="0"/>
              <a:t>İzleme hata kontrolü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50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3200" dirty="0"/>
              <a:t>Kompleks etkinlikleri nasıl yapılacağı konusunda bilgi verilmeksizin yapma kapasitesi </a:t>
            </a:r>
          </a:p>
          <a:p>
            <a:r>
              <a:rPr lang="tr-TR" altLang="tr-TR" sz="3200" dirty="0"/>
              <a:t>Araç kullanımı  </a:t>
            </a:r>
            <a:endParaRPr lang="pl-PL" altLang="tr-TR" sz="3200" dirty="0"/>
          </a:p>
          <a:p>
            <a:r>
              <a:rPr lang="tr-TR" altLang="tr-TR" sz="3200" dirty="0"/>
              <a:t>Yiyecek arama  </a:t>
            </a:r>
            <a:endParaRPr lang="pl-PL" altLang="tr-TR" sz="3200" dirty="0"/>
          </a:p>
          <a:p>
            <a:r>
              <a:rPr lang="tr-TR" altLang="tr-TR" sz="3200" dirty="0"/>
              <a:t>Uzun süreli amaçları gerçekleştirme kapasitesi  </a:t>
            </a:r>
            <a:endParaRPr lang="pl-PL" altLang="tr-TR" sz="3200" dirty="0"/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4265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İstem Kontrolü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800" dirty="0"/>
              <a:t>Kendini </a:t>
            </a:r>
            <a:r>
              <a:rPr lang="tr-TR" altLang="tr-TR" sz="2800" dirty="0" err="1"/>
              <a:t>farketme</a:t>
            </a:r>
            <a:r>
              <a:rPr lang="tr-TR" altLang="tr-TR" sz="2800" dirty="0"/>
              <a:t> kapasitesi muayenesi  </a:t>
            </a:r>
            <a:endParaRPr lang="pl-PL" altLang="tr-TR" sz="2800" dirty="0"/>
          </a:p>
          <a:p>
            <a:r>
              <a:rPr lang="tr-TR" altLang="tr-TR" sz="2800" dirty="0"/>
              <a:t>Fiziksel durumunun farkında olma  </a:t>
            </a:r>
            <a:endParaRPr lang="pl-PL" altLang="tr-TR" sz="2800" dirty="0"/>
          </a:p>
          <a:p>
            <a:r>
              <a:rPr lang="tr-TR" altLang="tr-TR" sz="2800" dirty="0"/>
              <a:t>Çevrenin ve durumun farkında olma  </a:t>
            </a:r>
            <a:endParaRPr lang="pl-PL" altLang="tr-TR" sz="2800" dirty="0"/>
          </a:p>
          <a:p>
            <a:r>
              <a:rPr lang="pl-PL" altLang="tr-TR" sz="2800" dirty="0"/>
              <a:t>So</a:t>
            </a:r>
            <a:r>
              <a:rPr lang="tr-TR" altLang="tr-TR" sz="2800" dirty="0" err="1"/>
              <a:t>syal</a:t>
            </a:r>
            <a:r>
              <a:rPr lang="tr-TR" altLang="tr-TR" sz="2800" dirty="0"/>
              <a:t> farkındalık  </a:t>
            </a:r>
            <a:endParaRPr lang="pl-PL" alt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68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olarak;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3200" dirty="0"/>
              <a:t>Başlatma sorunları </a:t>
            </a:r>
          </a:p>
          <a:p>
            <a:r>
              <a:rPr lang="tr-TR" altLang="tr-TR" sz="3200" dirty="0"/>
              <a:t> Zihinsel ve davranışsal değişiklikler yapabilme zorlukları </a:t>
            </a:r>
          </a:p>
          <a:p>
            <a:r>
              <a:rPr lang="tr-TR" altLang="tr-TR" sz="3200" dirty="0"/>
              <a:t>Durdurma sorunları </a:t>
            </a:r>
          </a:p>
          <a:p>
            <a:r>
              <a:rPr lang="tr-TR" altLang="tr-TR" sz="3200" dirty="0"/>
              <a:t>Kişisel farkındalıkta yetersizlik</a:t>
            </a:r>
          </a:p>
          <a:p>
            <a:r>
              <a:rPr lang="tr-TR" altLang="tr-TR" sz="3200" dirty="0"/>
              <a:t>Somut ve açık tavır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92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Tüm bu beceriler okul ortamında hangi becerilerde görülür?</a:t>
            </a:r>
          </a:p>
          <a:p>
            <a:r>
              <a:rPr lang="tr-TR" dirty="0" smtClean="0"/>
              <a:t>Okul yönetici işlevleri destekliyor mu?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3971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44</TotalTime>
  <Words>998</Words>
  <Application>Microsoft Office PowerPoint</Application>
  <PresentationFormat>Geniş ekran</PresentationFormat>
  <Paragraphs>146</Paragraphs>
  <Slides>42</Slides>
  <Notes>2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Rockwell</vt:lpstr>
      <vt:lpstr>Rockwell Condensed</vt:lpstr>
      <vt:lpstr>Wingdings</vt:lpstr>
      <vt:lpstr>Wood Type Yazı Tipi</vt:lpstr>
      <vt:lpstr>Bit Eşlem Resmi</vt:lpstr>
      <vt:lpstr>Dehb’li çocukların bilişsel özellikleri</vt:lpstr>
      <vt:lpstr>Dehb teorisi</vt:lpstr>
      <vt:lpstr>PowerPoint Sunusu</vt:lpstr>
      <vt:lpstr>PowerPoint Sunusu</vt:lpstr>
      <vt:lpstr>PowerPoint Sunusu</vt:lpstr>
      <vt:lpstr>İstem</vt:lpstr>
      <vt:lpstr>İstem Kontrolü</vt:lpstr>
      <vt:lpstr>Sonuç olarak;</vt:lpstr>
      <vt:lpstr>PowerPoint Sunusu</vt:lpstr>
      <vt:lpstr>Yönetici işlevler (Yİ);</vt:lpstr>
      <vt:lpstr>Yİ kavramının gelişimi</vt:lpstr>
      <vt:lpstr>Farklı disiplinler</vt:lpstr>
      <vt:lpstr>Yİ: Tıbbi ve eğitsel bakış açısıyla</vt:lpstr>
      <vt:lpstr>PowerPoint Sunusu</vt:lpstr>
      <vt:lpstr>PowerPoint Sunusu</vt:lpstr>
      <vt:lpstr>PowerPoint Sunusu</vt:lpstr>
      <vt:lpstr>değerlendirme</vt:lpstr>
      <vt:lpstr>PowerPoint Sunusu</vt:lpstr>
      <vt:lpstr>PowerPoint Sunusu</vt:lpstr>
      <vt:lpstr>Çizgi Yönünü belirleme testi</vt:lpstr>
      <vt:lpstr>İşaretleme testleri</vt:lpstr>
      <vt:lpstr>Devam…</vt:lpstr>
      <vt:lpstr>Türk formunda</vt:lpstr>
      <vt:lpstr>Alt testleri</vt:lpstr>
      <vt:lpstr>PowerPoint Sunusu</vt:lpstr>
      <vt:lpstr>Sayı dizisi testi</vt:lpstr>
      <vt:lpstr>Stroop testi (1935)</vt:lpstr>
      <vt:lpstr>Stroop testi (1935)</vt:lpstr>
      <vt:lpstr>PowerPoint Sunusu</vt:lpstr>
      <vt:lpstr>PowerPoint Sunusu</vt:lpstr>
      <vt:lpstr>Wısconsın kart eşleme testi</vt:lpstr>
      <vt:lpstr>devam</vt:lpstr>
      <vt:lpstr>WCST ne ölçer?</vt:lpstr>
      <vt:lpstr>Bender gestalt görsel motor testi</vt:lpstr>
      <vt:lpstr>PowerPoint Sunusu</vt:lpstr>
      <vt:lpstr>Yİ değerlendirilmesindeki problemler</vt:lpstr>
      <vt:lpstr>Yİ değerlendirilmesindeki problemler</vt:lpstr>
      <vt:lpstr>Davranış kontrolü</vt:lpstr>
      <vt:lpstr>PowerPoint Sunusu</vt:lpstr>
      <vt:lpstr>Yİ: DEHB ve ÖG arasındaki köprü</vt:lpstr>
      <vt:lpstr>Yİ: DEHB ve ÖG arasındaki köprü</vt:lpstr>
      <vt:lpstr>ÖG, DEHB, ÖG+DEHB ortak yönleri neler?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Dehb’li çocukların bilişsel özellikleri</dc:title>
  <dc:creator>BURCU</dc:creator>
  <cp:lastModifiedBy>Windows Kullanıcısı</cp:lastModifiedBy>
  <cp:revision>4</cp:revision>
  <dcterms:created xsi:type="dcterms:W3CDTF">2019-03-26T08:47:01Z</dcterms:created>
  <dcterms:modified xsi:type="dcterms:W3CDTF">2019-11-21T06:49:41Z</dcterms:modified>
</cp:coreProperties>
</file>