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rawings/legacyDiagramText1.bin" ContentType="application/vnd.ms-office.legacyDiagramText"/>
  <Override PartName="/ppt/drawings/legacyDiagramText2.bin" ContentType="application/vnd.ms-office.legacyDiagramText"/>
  <Override PartName="/ppt/drawings/legacyDiagramText3.bin" ContentType="application/vnd.ms-office.legacyDiagramText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06/relationships/legacyDocTextInfo" Target="legacyDocTextInfo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4746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510AB4-6083-44B1-A1A6-0A7978B7B49C}" type="slidenum">
              <a:rPr lang="en-US" altLang="tr-TR" smtClean="0"/>
              <a:pPr/>
              <a:t>12</a:t>
            </a:fld>
            <a:endParaRPr lang="en-US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587B2-A27A-4B93-98F2-3EA458C85710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SmartArt Placeholder 1025"/>
          <p:cNvGraphicFramePr>
            <a:graphicFrameLocks/>
          </p:cNvGraphicFramePr>
          <p:nvPr>
            <p:ph type="dgm" idx="4294967295"/>
          </p:nvPr>
        </p:nvGraphicFramePr>
        <p:xfrm>
          <a:off x="468313" y="908050"/>
          <a:ext cx="8461375" cy="4824413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1196975"/>
            <a:ext cx="8712200" cy="45354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tr-TR" altLang="en-US" sz="2800" smtClean="0">
                <a:latin typeface="Comic Sans MS" pitchFamily="66" charset="0"/>
              </a:rPr>
              <a:t>İŞİTME KAYIPLI ÇOCUKLARDA </a:t>
            </a:r>
            <a:r>
              <a:rPr lang="tr-TR" altLang="en-US" sz="2800" u="sng" smtClean="0">
                <a:latin typeface="Comic Sans MS" pitchFamily="66" charset="0"/>
              </a:rPr>
              <a:t>DEĞERLENDİRME,</a:t>
            </a:r>
          </a:p>
          <a:p>
            <a:pPr marL="0" indent="0" eaLnBrk="1" hangingPunct="1">
              <a:buFont typeface="Arial" charset="0"/>
              <a:buNone/>
            </a:pPr>
            <a:r>
              <a:rPr lang="tr-TR" altLang="en-US" sz="2800" smtClean="0">
                <a:latin typeface="Comic Sans MS" pitchFamily="66" charset="0"/>
              </a:rPr>
              <a:t>RE/HABİLİTASYON PROGRAMININ </a:t>
            </a:r>
          </a:p>
          <a:p>
            <a:pPr marL="0" indent="0" eaLnBrk="1" hangingPunct="1">
              <a:buFont typeface="Arial" charset="0"/>
              <a:buNone/>
            </a:pPr>
            <a:r>
              <a:rPr lang="tr-TR" altLang="en-US" sz="2800" smtClean="0">
                <a:latin typeface="Comic Sans MS" pitchFamily="66" charset="0"/>
              </a:rPr>
              <a:t>EN ÖNEMLİ AŞAMALARINAN BİRİDİR.</a:t>
            </a:r>
          </a:p>
          <a:p>
            <a:pPr marL="0" indent="0" eaLnBrk="1" hangingPunct="1">
              <a:buFont typeface="Arial" charset="0"/>
              <a:buNone/>
            </a:pPr>
            <a:endParaRPr lang="tr-TR" altLang="en-US" sz="28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tr-TR" altLang="en-US" sz="2800" smtClean="0">
                <a:latin typeface="Comic Sans MS" pitchFamily="66" charset="0"/>
              </a:rPr>
              <a:t>BU DEĞERLENDİRME ESNASINDA EKİP ÇALIŞMASININ ÖNEMİ UNUTULMAMALIDIR.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74638"/>
            <a:ext cx="8928100" cy="1143000"/>
          </a:xfrm>
        </p:spPr>
        <p:txBody>
          <a:bodyPr/>
          <a:lstStyle/>
          <a:p>
            <a:pPr eaLnBrk="1" hangingPunct="1"/>
            <a:r>
              <a:rPr lang="tr-TR" altLang="en-US" sz="2800" b="1" u="sng" smtClean="0">
                <a:latin typeface="Comic Sans MS" pitchFamily="66" charset="0"/>
              </a:rPr>
              <a:t>İşitme Kayıplılarda Re/habilitasyon Yaklaşımları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Erken dönemde işitme kaybının tespiti en önemli yaklaşımdır. İşitme kaybı ne kadar erken teşhis edilip, uygun cihaz  ve  özel eğitim alırsa çocuğun normal dili kazanma şansı o kadar yüksek olacaktır. 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en-US" sz="2800" b="1" dirty="0" smtClean="0">
                <a:latin typeface="Comic Sans MS" panose="030F0702030302020204" pitchFamily="66" charset="0"/>
              </a:rPr>
              <a:t>ÖZEL EĞİTİM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en-US" sz="2800" b="1" dirty="0" smtClean="0">
                <a:latin typeface="Comic Sans MS" panose="030F0702030302020204" pitchFamily="66" charset="0"/>
              </a:rPr>
              <a:t>İŞİTSEL REHABİLİTASYON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en-US" sz="2800" b="1" dirty="0" smtClean="0">
                <a:latin typeface="Comic Sans MS" panose="030F0702030302020204" pitchFamily="66" charset="0"/>
              </a:rPr>
              <a:t>DOĞAL İŞİTSEL SÖZEL YÖNTEM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2950" cy="1143000"/>
          </a:xfrm>
        </p:spPr>
        <p:txBody>
          <a:bodyPr/>
          <a:lstStyle/>
          <a:p>
            <a:r>
              <a:rPr lang="tr-TR" altLang="en-US" sz="2800" b="1" smtClean="0">
                <a:latin typeface="Comic Sans MS" pitchFamily="66" charset="0"/>
              </a:rPr>
              <a:t>İŞİTSEL REHABİLİTASYONDA </a:t>
            </a:r>
            <a:r>
              <a:rPr lang="tr-TR" altLang="tr-TR" sz="2800" b="1" smtClean="0">
                <a:latin typeface="Comic Sans MS" pitchFamily="66" charset="0"/>
              </a:rPr>
              <a:t>AMAÇ</a:t>
            </a:r>
          </a:p>
        </p:txBody>
      </p:sp>
      <p:sp>
        <p:nvSpPr>
          <p:cNvPr id="13312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7859713" cy="4525963"/>
          </a:xfrm>
        </p:spPr>
        <p:txBody>
          <a:bodyPr/>
          <a:lstStyle/>
          <a:p>
            <a:pPr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Çocuğun işitme cihazı veya koklear implantı ile maksimum duyma seviyesini sağlamak  ve işitmeyi fonksiyonel olarak kullanmak </a:t>
            </a:r>
          </a:p>
          <a:p>
            <a:pPr marL="0" indent="0">
              <a:buFont typeface="Arial" charset="0"/>
              <a:buNone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 </a:t>
            </a:r>
          </a:p>
          <a:p>
            <a:pPr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Bir çocuğun fonksiyonel olarak işitmesini kullanması için ön şart cihazlarını tüm gün kullanmasıdır. </a:t>
            </a:r>
          </a:p>
          <a:p>
            <a:pPr>
              <a:buFont typeface="Wingdings 3" pitchFamily="18" charset="2"/>
              <a:buNone/>
              <a:defRPr/>
            </a:pPr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16238" y="274638"/>
            <a:ext cx="6048375" cy="1641475"/>
          </a:xfrm>
        </p:spPr>
        <p:txBody>
          <a:bodyPr/>
          <a:lstStyle/>
          <a:p>
            <a:pPr eaLnBrk="1" hangingPunct="1"/>
            <a:r>
              <a:rPr lang="tr-TR" altLang="en-US" sz="3200" smtClean="0">
                <a:latin typeface="Comic Sans MS" pitchFamily="66" charset="0"/>
              </a:rPr>
              <a:t>İşitme Kayıplı Çocuklarda </a:t>
            </a:r>
            <a:br>
              <a:rPr lang="tr-TR" altLang="en-US" sz="3200" smtClean="0">
                <a:latin typeface="Comic Sans MS" pitchFamily="66" charset="0"/>
              </a:rPr>
            </a:br>
            <a:r>
              <a:rPr lang="tr-TR" altLang="en-US" sz="3200" smtClean="0">
                <a:latin typeface="Comic Sans MS" pitchFamily="66" charset="0"/>
              </a:rPr>
              <a:t>Eğitsel Değerlendirme</a:t>
            </a:r>
            <a:endParaRPr lang="en-US" altLang="en-US" sz="3200" smtClean="0">
              <a:latin typeface="Comic Sans MS" pitchFamily="66" charset="0"/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7283450" cy="37766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İşitme kaybı tanısı konan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Uygun amplifikasyon uygulanan çocuklarda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Re/habilitasyon programına başlanmadan  önce detaylı </a:t>
            </a:r>
            <a:r>
              <a:rPr lang="tr-TR" altLang="en-US" sz="2800" u="sng" smtClean="0">
                <a:latin typeface="Comic Sans MS" pitchFamily="66" charset="0"/>
              </a:rPr>
              <a:t>eğitsel değerlendirme</a:t>
            </a:r>
            <a:r>
              <a:rPr lang="tr-TR" altLang="en-US" sz="2800" smtClean="0">
                <a:latin typeface="Comic Sans MS" pitchFamily="66" charset="0"/>
              </a:rPr>
              <a:t> yapılmalıdır. </a:t>
            </a:r>
          </a:p>
          <a:p>
            <a:pPr eaLnBrk="1" hangingPunct="1"/>
            <a:endParaRPr lang="tr-TR" altLang="en-US" sz="2800" smtClean="0">
              <a:latin typeface="Comic Sans MS" pitchFamily="66" charset="0"/>
            </a:endParaRPr>
          </a:p>
          <a:p>
            <a:pPr eaLnBrk="1" hangingPunct="1"/>
            <a:endParaRPr lang="tr-TR" altLang="en-US" smtClean="0"/>
          </a:p>
        </p:txBody>
      </p:sp>
      <p:pic>
        <p:nvPicPr>
          <p:cNvPr id="105476" name="Picture 3" descr="MCj0428425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88913"/>
            <a:ext cx="1905000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200" u="sng" smtClean="0">
                <a:latin typeface="Comic Sans MS" pitchFamily="66" charset="0"/>
              </a:rPr>
              <a:t>Eğitsel Değerlendirmede Amaç;</a:t>
            </a:r>
            <a:endParaRPr lang="en-US" altLang="en-US" sz="3200" u="sng" smtClean="0"/>
          </a:p>
        </p:txBody>
      </p:sp>
      <p:sp>
        <p:nvSpPr>
          <p:cNvPr id="1064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Çocuğun gelişim düzeyinin belirlenmesi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Olası diğer problemlerin ortaya çıkartılması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Uygun re/habilitasyon programının seçilmesi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Rehabilitasyon programı içinde kısa-uzun süreli hedeflerin belirlenmesi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Çocuğun rehabilitasyon süreci içinde gelişiminin değerlendirilmesi</a:t>
            </a:r>
          </a:p>
          <a:p>
            <a:endParaRPr lang="en-US" alt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600" u="sng" smtClean="0">
                <a:latin typeface="Comic Sans MS" pitchFamily="66" charset="0"/>
              </a:rPr>
              <a:t>Eğitsel Değerlendirme</a:t>
            </a:r>
            <a:r>
              <a:rPr lang="tr-TR" altLang="en-US" smtClean="0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686800" cy="4530725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Detaylı hikaye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Genel gelişim düzeyi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İşitsel algı becerileri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Dil becerileri 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Ses ve Konuşma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Psiko-sosyal durum (çocuk- aile)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Görme Bozuklukları </a:t>
            </a:r>
          </a:p>
        </p:txBody>
      </p:sp>
      <p:pic>
        <p:nvPicPr>
          <p:cNvPr id="107524" name="Picture 6" descr="MPj042303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700213"/>
            <a:ext cx="2735262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en-US" sz="3600" u="sng" smtClean="0">
                <a:latin typeface="Comic Sans MS" pitchFamily="66" charset="0"/>
              </a:rPr>
              <a:t>Genel Gelişim Değerlendirilmesi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8686800" cy="554513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tr-TR" altLang="en-US" sz="2400" dirty="0">
                <a:latin typeface="Comic Sans MS" panose="030F0702030302020204" pitchFamily="66" charset="0"/>
              </a:rPr>
              <a:t>İ</a:t>
            </a:r>
            <a:r>
              <a:rPr lang="tr-TR" altLang="en-US" sz="2400" dirty="0" smtClean="0">
                <a:latin typeface="Comic Sans MS" panose="030F0702030302020204" pitchFamily="66" charset="0"/>
              </a:rPr>
              <a:t>şitme kaybını meydana getiren neden, diğer gelişim alanlarında da bozukluklara yol açabilmektedir. Bu nedenle genel gelişim değerlendirilir</a:t>
            </a:r>
            <a:endParaRPr lang="tr-TR" altLang="en-US" sz="2400" dirty="0">
              <a:latin typeface="Comic Sans MS" panose="030F0702030302020204" pitchFamily="66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en-US" sz="2000" u="sng" dirty="0" smtClean="0">
              <a:latin typeface="Comic Sans MS" panose="030F0702030302020204" pitchFamily="66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tr-TR" altLang="en-US" sz="2000" u="sng" dirty="0" smtClean="0">
                <a:latin typeface="Comic Sans MS" panose="030F0702030302020204" pitchFamily="66" charset="0"/>
              </a:rPr>
              <a:t>Denver Gelişimsel Tarama Testi II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tr-TR" altLang="en-US" sz="2000" dirty="0" smtClean="0">
                <a:latin typeface="Comic Sans MS" panose="030F0702030302020204" pitchFamily="66" charset="0"/>
              </a:rPr>
              <a:t>Dil Gelişimi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tr-TR" altLang="en-US" sz="2000" dirty="0" smtClean="0">
                <a:latin typeface="Comic Sans MS" panose="030F0702030302020204" pitchFamily="66" charset="0"/>
              </a:rPr>
              <a:t>İnce-motor gelişim 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tr-TR" altLang="en-US" sz="2000" dirty="0" smtClean="0">
                <a:latin typeface="Comic Sans MS" panose="030F0702030302020204" pitchFamily="66" charset="0"/>
              </a:rPr>
              <a:t>Kaba motor gelişim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tr-TR" altLang="en-US" sz="2000" dirty="0" smtClean="0">
                <a:latin typeface="Comic Sans MS" panose="030F0702030302020204" pitchFamily="66" charset="0"/>
              </a:rPr>
              <a:t>Kişisel-sosyal gelişim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tr-TR" altLang="en-US" sz="2000" u="sng" dirty="0" smtClean="0">
                <a:latin typeface="Comic Sans MS" panose="030F0702030302020204" pitchFamily="66" charset="0"/>
              </a:rPr>
              <a:t>Ankara Gelişimsel Tarama Envanteri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tr-TR" altLang="en-US" sz="2000" dirty="0" smtClean="0">
                <a:latin typeface="Comic Sans MS" panose="030F0702030302020204" pitchFamily="66" charset="0"/>
              </a:rPr>
              <a:t>Dil-bilişsel gelişim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tr-TR" altLang="en-US" sz="2000" dirty="0" smtClean="0">
                <a:latin typeface="Comic Sans MS" panose="030F0702030302020204" pitchFamily="66" charset="0"/>
              </a:rPr>
              <a:t>İnce-motor gelişim 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tr-TR" altLang="en-US" sz="2000" dirty="0" smtClean="0">
                <a:latin typeface="Comic Sans MS" panose="030F0702030302020204" pitchFamily="66" charset="0"/>
              </a:rPr>
              <a:t>Kaba motor gelişim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tr-TR" altLang="en-US" sz="2000" dirty="0" smtClean="0">
                <a:latin typeface="Comic Sans MS" panose="030F0702030302020204" pitchFamily="66" charset="0"/>
              </a:rPr>
              <a:t>Sosyal Beceri- Özbakım</a:t>
            </a:r>
          </a:p>
          <a:p>
            <a:pPr eaLnBrk="1" hangingPunct="1">
              <a:defRPr/>
            </a:pPr>
            <a:endParaRPr lang="tr-TR" altLang="en-US" sz="2800" dirty="0" smtClean="0"/>
          </a:p>
        </p:txBody>
      </p:sp>
      <p:pic>
        <p:nvPicPr>
          <p:cNvPr id="108548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64163" y="3716338"/>
            <a:ext cx="1776412" cy="18208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950" y="260350"/>
            <a:ext cx="8928100" cy="63373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İşitme kaybına yol açan nedenler, aynı zamanda mental retardasyon nedeni de olabilmektedir. </a:t>
            </a:r>
          </a:p>
          <a:p>
            <a:pPr marL="0" indent="0">
              <a:buFont typeface="Arial" charset="0"/>
              <a:buNone/>
              <a:defRPr/>
            </a:pPr>
            <a:endParaRPr lang="en-US" altLang="en-US" sz="2400" dirty="0" smtClean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Son 20 yılda yapılan çalışmalarda, işitme kaybı ve mental retardasyonun birlikte görülme oranı ortalama %8 olarak belirlenmiştir.  </a:t>
            </a:r>
          </a:p>
          <a:p>
            <a:pPr marL="0" indent="0">
              <a:buFont typeface="Arial" charset="0"/>
              <a:buNone/>
              <a:defRPr/>
            </a:pPr>
            <a:endParaRPr lang="tr-TR" altLang="en-US" sz="2400" dirty="0" smtClean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Amerika’da </a:t>
            </a:r>
            <a:r>
              <a:rPr lang="en-US" altLang="en-US" sz="2400" dirty="0" smtClean="0">
                <a:latin typeface="Comic Sans MS" panose="030F0702030302020204" pitchFamily="66" charset="0"/>
              </a:rPr>
              <a:t>36,646</a:t>
            </a:r>
            <a:r>
              <a:rPr lang="tr-TR" altLang="en-US" sz="2400" dirty="0" smtClean="0">
                <a:latin typeface="Comic Sans MS" panose="030F0702030302020204" pitchFamily="66" charset="0"/>
              </a:rPr>
              <a:t> çok ileri derecede işitme kayıplı çocuğun %7.8 ‘i nin mental retardayonu olduğu tespit edilmiştir. </a:t>
            </a:r>
          </a:p>
          <a:p>
            <a:pPr marL="0" indent="0">
              <a:buFont typeface="Arial" charset="0"/>
              <a:buNone/>
              <a:defRPr/>
            </a:pPr>
            <a:endParaRPr lang="en-US" alt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Yapılan gelişimsel tarama testlerinde bir gecikme veya bozukluk tespit edilirse, olası nörolojik problemlerin ekarte edilmesi açısından detaylı değerlendirme için Pediatrik Nöroloji ve Çocuk Ruh Sağlığı bölümlerine yönlendirilmektedir. </a:t>
            </a:r>
            <a:endParaRPr lang="en-US" altLang="en-US" dirty="0" smtClean="0"/>
          </a:p>
          <a:p>
            <a:pPr>
              <a:defRPr/>
            </a:pPr>
            <a:endParaRPr lang="tr-TR" altLang="en-US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333375"/>
            <a:ext cx="9144000" cy="1347788"/>
          </a:xfrm>
        </p:spPr>
        <p:txBody>
          <a:bodyPr/>
          <a:lstStyle/>
          <a:p>
            <a:pPr eaLnBrk="1" hangingPunct="1"/>
            <a:r>
              <a:rPr lang="tr-TR" altLang="en-US" sz="2400" b="1" u="sng" smtClean="0">
                <a:latin typeface="Comic Sans MS" pitchFamily="66" charset="0"/>
              </a:rPr>
              <a:t>İŞİTSEL ALGI BECERİLERİNİN DEĞERLENDİRİLMESİ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48529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İşitme kayıplı çocuk;</a:t>
            </a:r>
          </a:p>
          <a:p>
            <a:pPr lvl="1" eaLnBrk="1" hangingPunct="1"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İşitsel-sözel yaklaşım ile eğitilmeye uygun mu?  </a:t>
            </a:r>
          </a:p>
          <a:p>
            <a:pPr lvl="1" eaLnBrk="1" hangingPunct="1"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Alternatif iletişim metotlarına ihtiyaç duyuyor mu?</a:t>
            </a:r>
          </a:p>
          <a:p>
            <a:pPr lvl="1" eaLnBrk="1" hangingPunct="1"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Rehabilitasyonda başlanacak seviyeyi tespit etmek. </a:t>
            </a:r>
          </a:p>
          <a:p>
            <a:pPr eaLnBrk="1" hangingPunct="1">
              <a:defRPr/>
            </a:pPr>
            <a:endParaRPr lang="tr-TR" altLang="en-US" dirty="0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sz="3200" smtClean="0">
                <a:latin typeface="Comic Sans MS" pitchFamily="66" charset="0"/>
              </a:rPr>
              <a:t> </a:t>
            </a:r>
            <a:br>
              <a:rPr lang="tr-TR" altLang="tr-TR" sz="3200" smtClean="0">
                <a:latin typeface="Comic Sans MS" pitchFamily="66" charset="0"/>
              </a:rPr>
            </a:br>
            <a:r>
              <a:rPr lang="tr-TR" altLang="tr-TR" sz="3200" smtClean="0">
                <a:latin typeface="Comic Sans MS" pitchFamily="66" charset="0"/>
              </a:rPr>
              <a:t>İŞİTSEL ALGI TESTLERİ </a:t>
            </a:r>
            <a:br>
              <a:rPr lang="tr-TR" altLang="tr-TR" sz="3200" smtClean="0">
                <a:latin typeface="Comic Sans MS" pitchFamily="66" charset="0"/>
              </a:rPr>
            </a:br>
            <a:r>
              <a:rPr lang="tr-TR" altLang="tr-TR" sz="3200" smtClean="0">
                <a:latin typeface="Comic Sans MS" pitchFamily="66" charset="0"/>
              </a:rPr>
              <a:t>(Auditory Perception ) 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686800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en-US" sz="3600" smtClean="0">
                <a:latin typeface="Comic Sans MS" pitchFamily="66" charset="0"/>
              </a:rPr>
              <a:t>Kapalı Uçlu 				Açık Uçlu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en-US" sz="2400" smtClean="0">
                <a:latin typeface="Comic Sans MS" pitchFamily="66" charset="0"/>
              </a:rPr>
              <a:t>(Closed-set)		    			(Open-set test) 	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en-US" sz="2800" smtClean="0">
                <a:latin typeface="Comic Sans MS" pitchFamily="66" charset="0"/>
              </a:rPr>
              <a:t>                       Çevresel Sesler</a:t>
            </a:r>
            <a:endParaRPr lang="en-US" altLang="en-US" sz="28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en-US" sz="2800" smtClean="0">
                <a:latin typeface="Comic Sans MS" pitchFamily="66" charset="0"/>
              </a:rPr>
              <a:t>				Fonem 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en-US" sz="2800" smtClean="0">
                <a:latin typeface="Comic Sans MS" pitchFamily="66" charset="0"/>
              </a:rPr>
              <a:t>				Hece									</a:t>
            </a:r>
            <a:r>
              <a:rPr lang="en-US" altLang="en-US" sz="2800" smtClean="0">
                <a:latin typeface="Comic Sans MS" pitchFamily="66" charset="0"/>
              </a:rPr>
              <a:t>Suprasegmental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en-US" sz="2800" smtClean="0">
                <a:latin typeface="Comic Sans MS" pitchFamily="66" charset="0"/>
              </a:rPr>
              <a:t>				Kelimeler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en-US" sz="2800" smtClean="0">
                <a:latin typeface="Comic Sans MS" pitchFamily="66" charset="0"/>
              </a:rPr>
              <a:t>				İfadeler								Cümleler 								Bağlantılı konuşma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en-US" sz="2800" smtClean="0"/>
          </a:p>
        </p:txBody>
      </p:sp>
      <p:sp>
        <p:nvSpPr>
          <p:cNvPr id="111620" name="AutoShape 4"/>
          <p:cNvSpPr>
            <a:spLocks noChangeArrowheads="1"/>
          </p:cNvSpPr>
          <p:nvPr/>
        </p:nvSpPr>
        <p:spPr bwMode="auto">
          <a:xfrm>
            <a:off x="6516688" y="2917825"/>
            <a:ext cx="1295400" cy="3744913"/>
          </a:xfrm>
          <a:prstGeom prst="curvedLeftArrow">
            <a:avLst>
              <a:gd name="adj1" fmla="val 3426"/>
              <a:gd name="adj2" fmla="val 67428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1621" name="AutoShape 5"/>
          <p:cNvSpPr>
            <a:spLocks noChangeArrowheads="1"/>
          </p:cNvSpPr>
          <p:nvPr/>
        </p:nvSpPr>
        <p:spPr bwMode="auto">
          <a:xfrm flipH="1">
            <a:off x="1476375" y="2852738"/>
            <a:ext cx="863600" cy="3889375"/>
          </a:xfrm>
          <a:prstGeom prst="curvedLeftArrow">
            <a:avLst>
              <a:gd name="adj1" fmla="val 14971"/>
              <a:gd name="adj2" fmla="val 10504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923925"/>
          </a:xfrm>
        </p:spPr>
        <p:txBody>
          <a:bodyPr/>
          <a:lstStyle/>
          <a:p>
            <a:pPr eaLnBrk="1" hangingPunct="1"/>
            <a:r>
              <a:rPr lang="tr-TR" altLang="en-US" sz="3200" u="sng" smtClean="0">
                <a:latin typeface="Comic Sans MS" pitchFamily="66" charset="0"/>
              </a:rPr>
              <a:t>DİL DEĞERLENDİRMESİ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820150" cy="4862513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400" b="1" smtClean="0"/>
              <a:t>			</a:t>
            </a:r>
            <a:endParaRPr lang="tr-TR" altLang="en-US" b="1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en-US" b="1" smtClean="0"/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latin typeface="Comic Sans MS" pitchFamily="66" charset="0"/>
              </a:rPr>
              <a:t>Amaç; Alıcı ve ifade edici dil gelişim düzeyini belirleyerek, kronolojik yaş ve dilyaşı arasındaki farkı ortaya koymak  </a:t>
            </a:r>
          </a:p>
          <a:p>
            <a:pPr eaLnBrk="1" hangingPunct="1">
              <a:lnSpc>
                <a:spcPct val="80000"/>
              </a:lnSpc>
            </a:pPr>
            <a:endParaRPr lang="tr-TR" altLang="en-US" sz="28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latin typeface="Comic Sans MS" pitchFamily="66" charset="0"/>
              </a:rPr>
              <a:t>Dil becerileri ile ilgili geliştirilmesi gerekli alanları tespit etme </a:t>
            </a:r>
          </a:p>
          <a:p>
            <a:pPr eaLnBrk="1" hangingPunct="1">
              <a:lnSpc>
                <a:spcPct val="80000"/>
              </a:lnSpc>
            </a:pPr>
            <a:endParaRPr lang="tr-TR" altLang="en-US" sz="28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latin typeface="Comic Sans MS" pitchFamily="66" charset="0"/>
              </a:rPr>
              <a:t>Belirli zaman dilimlerinde tekrarlanarak çocuğun gösterdiği ilerlemenin ölçülmesine, program ve planlar geliştirmesine yardımcı olma</a:t>
            </a:r>
          </a:p>
          <a:p>
            <a:pPr eaLnBrk="1" hangingPunct="1">
              <a:lnSpc>
                <a:spcPct val="80000"/>
              </a:lnSpc>
            </a:pPr>
            <a:endParaRPr lang="tr-TR" altLang="en-US" sz="280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619</Words>
  <Application>Microsoft Office PowerPoint</Application>
  <PresentationFormat>Ekran Gösterisi (4:3)</PresentationFormat>
  <Paragraphs>90</Paragraphs>
  <Slides>14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Ofis Teması</vt:lpstr>
      <vt:lpstr>Grafik</vt:lpstr>
      <vt:lpstr>İŞİTME ENGELLİ ÇOCUKLAR CGL413 Çocuk Gelişimi Yrd. Doç. Suna YILMAZ</vt:lpstr>
      <vt:lpstr>İşitme Kayıplı Çocuklarda  Eğitsel Değerlendirme</vt:lpstr>
      <vt:lpstr>Eğitsel Değerlendirmede Amaç;</vt:lpstr>
      <vt:lpstr>Eğitsel Değerlendirme </vt:lpstr>
      <vt:lpstr>Genel Gelişim Değerlendirilmesi</vt:lpstr>
      <vt:lpstr>Slayt 6</vt:lpstr>
      <vt:lpstr>İŞİTSEL ALGI BECERİLERİNİN DEĞERLENDİRİLMESİ </vt:lpstr>
      <vt:lpstr>  İŞİTSEL ALGI TESTLERİ  (Auditory Perception ) </vt:lpstr>
      <vt:lpstr>DİL DEĞERLENDİRMESİ</vt:lpstr>
      <vt:lpstr>Slayt 10</vt:lpstr>
      <vt:lpstr>Slayt 11</vt:lpstr>
      <vt:lpstr>İşitme Kayıplılarda Re/habilitasyon Yaklaşımları</vt:lpstr>
      <vt:lpstr>İŞİTSEL REHABİLİTASYONDA AMAÇ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15</cp:revision>
  <dcterms:created xsi:type="dcterms:W3CDTF">2019-03-14T14:20:54Z</dcterms:created>
  <dcterms:modified xsi:type="dcterms:W3CDTF">2019-03-14T14:46:54Z</dcterms:modified>
</cp:coreProperties>
</file>