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66" r:id="rId6"/>
    <p:sldId id="534" r:id="rId7"/>
    <p:sldId id="408" r:id="rId8"/>
    <p:sldId id="535" r:id="rId9"/>
    <p:sldId id="536" r:id="rId10"/>
    <p:sldId id="537" r:id="rId11"/>
    <p:sldId id="409" r:id="rId12"/>
    <p:sldId id="538" r:id="rId13"/>
    <p:sldId id="540" r:id="rId14"/>
    <p:sldId id="539" r:id="rId15"/>
    <p:sldId id="541" r:id="rId16"/>
    <p:sldId id="542" r:id="rId17"/>
    <p:sldId id="410" r:id="rId18"/>
    <p:sldId id="543" r:id="rId19"/>
    <p:sldId id="544" r:id="rId20"/>
    <p:sldId id="545" r:id="rId21"/>
    <p:sldId id="412" r:id="rId22"/>
    <p:sldId id="546" r:id="rId23"/>
    <p:sldId id="413" r:id="rId24"/>
    <p:sldId id="54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25" id="{50272B4C-A590-405A-963B-801EE9F60978}">
          <p14:sldIdLst>
            <p14:sldId id="281"/>
            <p14:sldId id="366"/>
            <p14:sldId id="534"/>
            <p14:sldId id="408"/>
            <p14:sldId id="535"/>
            <p14:sldId id="536"/>
            <p14:sldId id="537"/>
            <p14:sldId id="409"/>
            <p14:sldId id="538"/>
            <p14:sldId id="540"/>
            <p14:sldId id="539"/>
            <p14:sldId id="541"/>
            <p14:sldId id="542"/>
            <p14:sldId id="410"/>
            <p14:sldId id="543"/>
            <p14:sldId id="544"/>
            <p14:sldId id="545"/>
            <p14:sldId id="412"/>
            <p14:sldId id="546"/>
            <p14:sldId id="413"/>
            <p14:sldId id="547"/>
          </p14:sldIdLst>
        </p14:section>
        <p14:section name="Varsayılan Bölüm" id="{4FF1556C-DDA6-4084-A2EF-06DCAF48CB8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7002B5-76A4-4834-83B9-146F183029C4}" v="1" dt="2020-05-27T14:40:21.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5" d="100"/>
          <a:sy n="55" d="100"/>
        </p:scale>
        <p:origin x="758"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A983DC-2D6A-4B7B-A952-845DA4FD3537}"/>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BC7580FE-B907-46E7-A754-FDA7F475EA96}"/>
              </a:ext>
            </a:extLst>
          </p:cNvPr>
          <p:cNvSpPr>
            <a:spLocks noGrp="1"/>
          </p:cNvSpPr>
          <p:nvPr>
            <p:ph idx="1"/>
          </p:nvPr>
        </p:nvSpPr>
        <p:spPr>
          <a:xfrm>
            <a:off x="1451579" y="2015732"/>
            <a:ext cx="9603275" cy="4142472"/>
          </a:xfrm>
        </p:spPr>
        <p:txBody>
          <a:bodyPr>
            <a:normAutofit fontScale="92500" lnSpcReduction="20000"/>
          </a:bodyPr>
          <a:lstStyle/>
          <a:p>
            <a:pPr marL="914400" lvl="2" indent="0">
              <a:buNone/>
            </a:pPr>
            <a:r>
              <a:rPr lang="tr-TR" dirty="0"/>
              <a:t>Ortaklık malları</a:t>
            </a:r>
          </a:p>
          <a:p>
            <a:pPr lvl="2"/>
            <a:r>
              <a:rPr lang="tr-TR" dirty="0"/>
              <a:t>«Eşler, ortaklık mallarını evlilik birliğinin yararına uygun olarak yönetirler. Olağan yönetim sınırları içinde her eş, ortaklığı yükümlülük altına sokabilir ve ortak mallarda tasarrufta bulunabilir.»</a:t>
            </a:r>
          </a:p>
          <a:p>
            <a:pPr lvl="2"/>
            <a:r>
              <a:rPr lang="tr-TR" dirty="0"/>
              <a:t>«Olağan yönetim dışında kalan konularda eşler, ancak birlikte veya biri diğerinin rızasını almak suretiyle ortaklığı yükümlülük altına sokabilir veya mallarda tasarrufta bulunabilir. Rızanın bulunmadığını bilmeyen veya bilecek durumda olmayan üçüncü kişiler için bu rıza var sayılır. Evlilik birliğinin temsiline ilişkin hükümler saklıdır.»</a:t>
            </a:r>
          </a:p>
          <a:p>
            <a:pPr lvl="2"/>
            <a:r>
              <a:rPr lang="tr-TR" dirty="0"/>
              <a:t>«Eşlerden biri, diğerinin rızasıyla ortaklık mallarını kullanarak, tek başına bir meslek veya sanat icra ederse, bu meslek veya sanata ilişkin bütün hukukî işlemleri yapabilir.»</a:t>
            </a:r>
          </a:p>
          <a:p>
            <a:pPr lvl="2"/>
            <a:r>
              <a:rPr lang="tr-TR" dirty="0"/>
              <a:t>«Eşlerden biri, diğerinin rızası olmaksızın ortaklık mallarına girecek olan bir mirası reddedemeyeceği gibi, tereke borca batıksa mirası kabul de edemez. Diğer eşin rızasının alınmasına olanak bulunamazsa veya bu konudaki istem onun tarafından haklı sebep olmaksızın reddedilirse, istem sahibi eş kendi yerleşim yeri mahkemesine başvurabilir.»</a:t>
            </a:r>
          </a:p>
          <a:p>
            <a:pPr lvl="2"/>
            <a:r>
              <a:rPr lang="tr-TR" dirty="0"/>
              <a:t>«Mal ortaklığının sona ermesi hâlinde, eşlerden her biri ortaklık malıyla ilgili işlemlerden dolayı vekil gibi sorumludur. Yönetim giderleri ortaklık mallarından karşılanır.»</a:t>
            </a:r>
          </a:p>
          <a:p>
            <a:pPr marL="0" indent="0">
              <a:buNone/>
            </a:pPr>
            <a:endParaRPr lang="tr-TR" dirty="0"/>
          </a:p>
        </p:txBody>
      </p:sp>
    </p:spTree>
    <p:extLst>
      <p:ext uri="{BB962C8B-B14F-4D97-AF65-F5344CB8AC3E}">
        <p14:creationId xmlns:p14="http://schemas.microsoft.com/office/powerpoint/2010/main" val="173912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48E38B-DCD5-488E-9AC2-1CA2F3C07812}"/>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5A006CDC-FAC8-426B-945D-ABFA5941A54D}"/>
              </a:ext>
            </a:extLst>
          </p:cNvPr>
          <p:cNvSpPr>
            <a:spLocks noGrp="1"/>
          </p:cNvSpPr>
          <p:nvPr>
            <p:ph idx="1"/>
          </p:nvPr>
        </p:nvSpPr>
        <p:spPr>
          <a:xfrm>
            <a:off x="1451579" y="2015732"/>
            <a:ext cx="9603275" cy="4037749"/>
          </a:xfrm>
        </p:spPr>
        <p:txBody>
          <a:bodyPr>
            <a:normAutofit lnSpcReduction="10000"/>
          </a:bodyPr>
          <a:lstStyle/>
          <a:p>
            <a:pPr marL="914400" lvl="1" indent="-457200">
              <a:buFont typeface="+mj-lt"/>
              <a:buAutoNum type="arabicPeriod" startAt="5"/>
            </a:pPr>
            <a:r>
              <a:rPr lang="tr-TR" dirty="0"/>
              <a:t>Üçüncü kişilere karşı sorumluluk</a:t>
            </a:r>
          </a:p>
          <a:p>
            <a:pPr lvl="2"/>
            <a:r>
              <a:rPr lang="tr-TR" dirty="0"/>
              <a:t>«Eşlerden her biri, aşağıdaki borçlardan kişisel malları ve ortaklık mallarıyla sorumludur: 1. Evlilik birliğini temsil veya ortaklık mallarını yönetme yetkisine dayanarak yapılan borçlardan, 2. Ortaklık mallarını veya ortaklık mallarına giren gelirleri kullanarak bir meslek veya sanatın icra edilmesi nedeniyle yapılan borçlardan, 3. Diğer eş için de kişisel sorumluluk doğuran borçlardan, 4. Kişisel mal yanında ortaklık mallarının da sorumlu olacağı hususunda eşlerin üçüncü kişilerle anlaşarak yaptığı borçlardan.»</a:t>
            </a:r>
          </a:p>
          <a:p>
            <a:pPr lvl="2"/>
            <a:r>
              <a:rPr lang="tr-TR" dirty="0"/>
              <a:t>«Her eş, diğer bütün borçlardan kendi kişisel mallarıyla ve ortaklık mallarının değerinin yarısı kadarıyla sorumlu tutulur. Ortaklığın zenginleşmesinden kaynaklanan istemler saklıdır.»</a:t>
            </a:r>
          </a:p>
          <a:p>
            <a:pPr lvl="2"/>
            <a:r>
              <a:rPr lang="tr-TR" dirty="0"/>
              <a:t>«Mal rejimi eşler arasındaki borçların muaccel olmasını önlemez. Bununla beraber bir borcun yerine getirilmesi borçlu eşi, evlilik birliğini tehlikeye düşürecek derecede önemli güçlüklere sokacaksa, bu eş ödeme için süre isteyebilir. Durum ve koşullar gerektiriyorsa hâkim, istemde bulunan eşi güvence göstermekle yükümlü tutar.»</a:t>
            </a:r>
          </a:p>
          <a:p>
            <a:pPr marL="914400" lvl="2" indent="0">
              <a:buNone/>
            </a:pPr>
            <a:endParaRPr lang="tr-TR" dirty="0"/>
          </a:p>
          <a:p>
            <a:endParaRPr lang="tr-TR" dirty="0"/>
          </a:p>
        </p:txBody>
      </p:sp>
    </p:spTree>
    <p:extLst>
      <p:ext uri="{BB962C8B-B14F-4D97-AF65-F5344CB8AC3E}">
        <p14:creationId xmlns:p14="http://schemas.microsoft.com/office/powerpoint/2010/main" val="3679359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3516B1-DF15-4CCA-BD69-8A134648BCF8}"/>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198E6329-6213-4541-878D-2DE032D0B3A2}"/>
              </a:ext>
            </a:extLst>
          </p:cNvPr>
          <p:cNvSpPr>
            <a:spLocks noGrp="1"/>
          </p:cNvSpPr>
          <p:nvPr>
            <p:ph idx="1"/>
          </p:nvPr>
        </p:nvSpPr>
        <p:spPr>
          <a:xfrm>
            <a:off x="503854" y="2015732"/>
            <a:ext cx="11168742" cy="4114480"/>
          </a:xfrm>
        </p:spPr>
        <p:txBody>
          <a:bodyPr>
            <a:normAutofit lnSpcReduction="10000"/>
          </a:bodyPr>
          <a:lstStyle/>
          <a:p>
            <a:pPr marL="457200" indent="-457200">
              <a:buFont typeface="+mj-lt"/>
              <a:buAutoNum type="arabicPeriod" startAt="6"/>
            </a:pPr>
            <a:r>
              <a:rPr lang="tr-TR" sz="1400" dirty="0"/>
              <a:t>Mal rejiminin sona ermesi ve tasfiye</a:t>
            </a:r>
          </a:p>
          <a:p>
            <a:pPr marL="800100" lvl="1" indent="-342900">
              <a:buFont typeface="+mj-lt"/>
              <a:buAutoNum type="arabicPeriod"/>
            </a:pPr>
            <a:r>
              <a:rPr lang="tr-TR" sz="1200" dirty="0"/>
              <a:t>Sona erme anı </a:t>
            </a:r>
          </a:p>
          <a:p>
            <a:pPr marL="914400" lvl="2" indent="0">
              <a:buNone/>
            </a:pPr>
            <a:r>
              <a:rPr lang="tr-TR" sz="1100" dirty="0"/>
              <a:t>«Mal rejimi eşlerden birinin ölümü, diğer bir mal rejiminin kabul edilmesi veya eşlerden biri hakkında iflâsın açılmasıyla son bulur. Mahkemece evliliğin iptal veya boşanma sebebiyle sona erdirilmesine veya mal ayrılığına geçilmesine karar verilmesi hâllerinde, mal rejimi dava tarihinden geçerli olmak üzere sona erer. </a:t>
            </a:r>
          </a:p>
          <a:p>
            <a:pPr marL="914400" lvl="2" indent="0">
              <a:buNone/>
            </a:pPr>
            <a:r>
              <a:rPr lang="tr-TR" sz="1100" dirty="0"/>
              <a:t>Ortaklık mallarıyla kişisel malların kapsamının belirlenmesinde mal ortaklığının sona erdiği tarih esas alınır. </a:t>
            </a:r>
          </a:p>
          <a:p>
            <a:pPr marL="800100" lvl="1" indent="-342900">
              <a:buFont typeface="+mj-lt"/>
              <a:buAutoNum type="arabicPeriod"/>
            </a:pPr>
            <a:r>
              <a:rPr lang="tr-TR" sz="1200" dirty="0"/>
              <a:t>Kişisel mala ekleme</a:t>
            </a:r>
          </a:p>
          <a:p>
            <a:pPr marL="914400" lvl="2" indent="0">
              <a:buNone/>
            </a:pPr>
            <a:r>
              <a:rPr lang="tr-TR" sz="1100" dirty="0"/>
              <a:t>«Eşlerden birine sosyal güvenlik veya sosyal yardım kurumlarınca yapılmış olan toptan ödemeler veya iş gücünün kaybı dolayısıyla ödenmiş olan tazminat, toptan ödeme veya tazminat yerine ilgili sosyal güvenlik veya sosyal yardım kurumunca uygulanan usule göre ömür boyunca irat bağlanmış olsaydı, mal rejiminin sona erdiği tarihte bundan sonraki döneme ait iradın peşin sermayeye çevrilmiş değeri ne olacak idiyse, tasfiyede o miktarda kişisel mal olarak hesaba katılır.»</a:t>
            </a:r>
          </a:p>
          <a:p>
            <a:pPr marL="800100" lvl="1" indent="-342900">
              <a:buFont typeface="+mj-lt"/>
              <a:buAutoNum type="arabicPeriod"/>
            </a:pPr>
            <a:r>
              <a:rPr lang="tr-TR" sz="1200" dirty="0"/>
              <a:t>Denkleştirme alacağı</a:t>
            </a:r>
          </a:p>
          <a:p>
            <a:pPr marL="914400" lvl="2" indent="0">
              <a:buNone/>
            </a:pPr>
            <a:r>
              <a:rPr lang="tr-TR" sz="1100" dirty="0"/>
              <a:t>«Bir eşin kişisel mallara ilişkin borçları, ortaklık mallarından veya ortaklık mallarına ilişkin borçları kişisel mallarından ödenmiş ise; tasfiye sırasında denkleştirme istenebilir.»</a:t>
            </a:r>
          </a:p>
          <a:p>
            <a:pPr marL="800100" lvl="1" indent="-342900">
              <a:buFont typeface="+mj-lt"/>
              <a:buAutoNum type="arabicPeriod"/>
            </a:pPr>
            <a:r>
              <a:rPr lang="tr-TR" sz="1200" dirty="0"/>
              <a:t>Borçların düzenlenmesi</a:t>
            </a:r>
          </a:p>
          <a:p>
            <a:pPr marL="914400" lvl="2" indent="0">
              <a:buNone/>
            </a:pPr>
            <a:r>
              <a:rPr lang="tr-TR" sz="1100" dirty="0"/>
              <a:t>«Her borç, ilişkin bulunduğu mal kesimini yükümlülük altına sokar. Hangi kesime ait olduğu anlaşılamayan borç ortaklık mallarına ilişkin sayılır.»</a:t>
            </a:r>
          </a:p>
          <a:p>
            <a:pPr marL="800100" lvl="1" indent="-342900">
              <a:buFont typeface="+mj-lt"/>
              <a:buAutoNum type="arabicPeriod"/>
            </a:pPr>
            <a:r>
              <a:rPr lang="tr-TR" sz="1200" dirty="0"/>
              <a:t>Değer artış payı alacağı</a:t>
            </a:r>
          </a:p>
          <a:p>
            <a:pPr marL="914400" lvl="2" indent="0">
              <a:buNone/>
            </a:pPr>
            <a:r>
              <a:rPr lang="tr-TR" sz="1100" dirty="0"/>
              <a:t>«Bir eşin kişisel malı veya ortaklık malıyla bir başka mal kesimine giren malvarlığı değerinin edinilmesi, iyileştirilmesi veya korunmasına katkıda bulunulmuşsa, edinilmiş mallara katılma rejiminde değer artış payına ilişkin hükümler uygulanır.»</a:t>
            </a:r>
          </a:p>
        </p:txBody>
      </p:sp>
    </p:spTree>
    <p:extLst>
      <p:ext uri="{BB962C8B-B14F-4D97-AF65-F5344CB8AC3E}">
        <p14:creationId xmlns:p14="http://schemas.microsoft.com/office/powerpoint/2010/main" val="4096070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666255-6CF6-4D39-8853-92FBC45B419B}"/>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9603F807-92B6-4D7D-B127-CF4D82F372F8}"/>
              </a:ext>
            </a:extLst>
          </p:cNvPr>
          <p:cNvSpPr>
            <a:spLocks noGrp="1"/>
          </p:cNvSpPr>
          <p:nvPr>
            <p:ph idx="1"/>
          </p:nvPr>
        </p:nvSpPr>
        <p:spPr>
          <a:xfrm>
            <a:off x="1451579" y="2015732"/>
            <a:ext cx="9603275" cy="4123811"/>
          </a:xfrm>
        </p:spPr>
        <p:txBody>
          <a:bodyPr>
            <a:normAutofit/>
          </a:bodyPr>
          <a:lstStyle/>
          <a:p>
            <a:pPr marL="800100" lvl="1" indent="-342900">
              <a:buFont typeface="+mj-lt"/>
              <a:buAutoNum type="arabicPeriod" startAt="5"/>
            </a:pPr>
            <a:r>
              <a:rPr lang="tr-TR" dirty="0"/>
              <a:t>Değerleme anı</a:t>
            </a:r>
          </a:p>
          <a:p>
            <a:pPr marL="914400" lvl="2" indent="0">
              <a:buNone/>
            </a:pPr>
            <a:r>
              <a:rPr lang="tr-TR" dirty="0"/>
              <a:t>«Mal rejimi sona erince, mevcut ortaklık mallarının değerlendirilmesinde tasfiye anı esas alınır.»</a:t>
            </a:r>
          </a:p>
          <a:p>
            <a:pPr marL="800100" lvl="1" indent="-342900">
              <a:buFont typeface="+mj-lt"/>
              <a:buAutoNum type="arabicPeriod" startAt="5"/>
            </a:pPr>
            <a:r>
              <a:rPr lang="tr-TR" dirty="0"/>
              <a:t>Paylaşma</a:t>
            </a:r>
          </a:p>
          <a:p>
            <a:pPr marL="914400" lvl="2" indent="0">
              <a:buNone/>
            </a:pPr>
            <a:r>
              <a:rPr lang="tr-TR" dirty="0"/>
              <a:t>Ölüm veya diğer bir mal rejiminin kabulü hâlinde: «Eşlerden birinin ölümü veya diğer bir mal rejiminin kabulü sebebiyle mal ortaklığının sona ermesi hâlinde, her eşe veya mirasçılarına ortaklık mallarının yarısı verilir. Mal rejimi sözleşmesiyle başka bir paylaşma oranı kararlaştırılabilir. Bu tür anlaşmalar altsoyun saklı paylarını zedeleyemez.»</a:t>
            </a:r>
          </a:p>
          <a:p>
            <a:pPr marL="914400" lvl="2" indent="0">
              <a:buNone/>
            </a:pPr>
            <a:r>
              <a:rPr lang="tr-TR" dirty="0"/>
              <a:t>Diğer hâllerde: «Boşanma veya evliliğin iptali sebebiyle ya da kanun veya mahkeme kararı gereğince mal ayrılığına geçiş hâllerinde, her eş edinilmiş mallara katılma rejiminde kendi kişisel malı sayılacak olanları ortaklık mallarından geri alır. Geri kalan ortaklık malları eşler arasında yarı yarıya paylaşılır. Yasal paylaşmanın değiştirilmesine ilişkin anlaşmalar, ancak mal rejimi sözleşmesinde bunun açıkça öngörülmüş olması hâlinde geçerlidir.»</a:t>
            </a:r>
          </a:p>
          <a:p>
            <a:pPr marL="0" indent="0">
              <a:buNone/>
            </a:pPr>
            <a:endParaRPr lang="tr-TR" dirty="0"/>
          </a:p>
        </p:txBody>
      </p:sp>
    </p:spTree>
    <p:extLst>
      <p:ext uri="{BB962C8B-B14F-4D97-AF65-F5344CB8AC3E}">
        <p14:creationId xmlns:p14="http://schemas.microsoft.com/office/powerpoint/2010/main" val="20522768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1536BF-BC22-45F3-ABFB-4FAA338087BF}"/>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F1FC996B-E92F-4F40-8AC0-989696996BF0}"/>
              </a:ext>
            </a:extLst>
          </p:cNvPr>
          <p:cNvSpPr>
            <a:spLocks noGrp="1"/>
          </p:cNvSpPr>
          <p:nvPr>
            <p:ph idx="1"/>
          </p:nvPr>
        </p:nvSpPr>
        <p:spPr>
          <a:xfrm>
            <a:off x="1451579" y="2015732"/>
            <a:ext cx="9603275" cy="4037749"/>
          </a:xfrm>
        </p:spPr>
        <p:txBody>
          <a:bodyPr>
            <a:normAutofit/>
          </a:bodyPr>
          <a:lstStyle/>
          <a:p>
            <a:pPr marL="0" indent="0">
              <a:buNone/>
            </a:pPr>
            <a:r>
              <a:rPr lang="tr-TR" dirty="0"/>
              <a:t>KAN BAĞINA DAYANAN SOYBAĞININ KURULMASI</a:t>
            </a:r>
          </a:p>
          <a:p>
            <a:pPr marL="457200" indent="-457200">
              <a:buFont typeface="+mj-lt"/>
              <a:buAutoNum type="arabicPeriod"/>
            </a:pPr>
            <a:r>
              <a:rPr lang="tr-TR" dirty="0"/>
              <a:t>Çocuk ile anası arasında soybağının kurulması</a:t>
            </a:r>
          </a:p>
          <a:p>
            <a:pPr lvl="1"/>
            <a:r>
              <a:rPr lang="tr-TR" dirty="0"/>
              <a:t>Çocuk ile ana arasında soybağı doğumla kurulur.</a:t>
            </a:r>
          </a:p>
          <a:p>
            <a:pPr lvl="1"/>
            <a:r>
              <a:rPr lang="tr-TR" dirty="0"/>
              <a:t>Doğum olayı, çocuk ile ana arasında kan esasına dayanan soybağı ilişkisine yol açmaktadır.</a:t>
            </a:r>
          </a:p>
          <a:p>
            <a:pPr lvl="1"/>
            <a:r>
              <a:rPr lang="tr-TR" dirty="0"/>
              <a:t>Ana ile soybağı ilişkisi evlat edinme ile de kurulabilir.</a:t>
            </a:r>
          </a:p>
          <a:p>
            <a:pPr marL="457200" indent="-457200">
              <a:buFont typeface="+mj-lt"/>
              <a:buAutoNum type="arabicPeriod"/>
            </a:pPr>
            <a:r>
              <a:rPr lang="tr-TR" dirty="0"/>
              <a:t>Çocuk ile babası arasında soybağının kurulması</a:t>
            </a:r>
          </a:p>
          <a:p>
            <a:pPr marL="914400" lvl="1" indent="-457200">
              <a:buFont typeface="+mj-lt"/>
              <a:buAutoNum type="arabicPeriod"/>
            </a:pPr>
            <a:r>
              <a:rPr lang="tr-TR" dirty="0"/>
              <a:t>Ana ile evlilik</a:t>
            </a:r>
          </a:p>
          <a:p>
            <a:pPr marL="914400" lvl="1" indent="-457200">
              <a:buFont typeface="+mj-lt"/>
              <a:buAutoNum type="arabicPeriod"/>
            </a:pPr>
            <a:r>
              <a:rPr lang="tr-TR" dirty="0"/>
              <a:t>Tanıma</a:t>
            </a:r>
          </a:p>
          <a:p>
            <a:pPr marL="914400" lvl="1" indent="-457200">
              <a:buFont typeface="+mj-lt"/>
              <a:buAutoNum type="arabicPeriod"/>
            </a:pPr>
            <a:r>
              <a:rPr lang="tr-TR" dirty="0"/>
              <a:t>Babalık hükmü</a:t>
            </a:r>
          </a:p>
        </p:txBody>
      </p:sp>
    </p:spTree>
    <p:extLst>
      <p:ext uri="{BB962C8B-B14F-4D97-AF65-F5344CB8AC3E}">
        <p14:creationId xmlns:p14="http://schemas.microsoft.com/office/powerpoint/2010/main" val="37231687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8B7DC7-6871-40E3-A780-C68B340917DA}"/>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B8596619-B28E-4C22-9356-88572501EA97}"/>
              </a:ext>
            </a:extLst>
          </p:cNvPr>
          <p:cNvSpPr>
            <a:spLocks noGrp="1"/>
          </p:cNvSpPr>
          <p:nvPr>
            <p:ph idx="1"/>
          </p:nvPr>
        </p:nvSpPr>
        <p:spPr>
          <a:xfrm>
            <a:off x="1451579" y="2015732"/>
            <a:ext cx="9603275" cy="4170464"/>
          </a:xfrm>
        </p:spPr>
        <p:txBody>
          <a:bodyPr>
            <a:normAutofit fontScale="92500" lnSpcReduction="20000"/>
          </a:bodyPr>
          <a:lstStyle/>
          <a:p>
            <a:pPr marL="0" indent="0">
              <a:buNone/>
            </a:pPr>
            <a:r>
              <a:rPr lang="tr-TR" dirty="0"/>
              <a:t>ANA İLE EVLİLİK– Evliliğin, çocuğun doğumundan önce gerçekleştiği durum</a:t>
            </a:r>
          </a:p>
          <a:p>
            <a:pPr marL="457200" indent="-457200">
              <a:buFont typeface="+mj-lt"/>
              <a:buAutoNum type="arabicPeriod"/>
            </a:pPr>
            <a:r>
              <a:rPr lang="tr-TR" dirty="0"/>
              <a:t>Babalık karinesi ve kapsamı</a:t>
            </a:r>
          </a:p>
          <a:p>
            <a:pPr marL="0" indent="0">
              <a:buNone/>
            </a:pPr>
            <a:r>
              <a:rPr lang="tr-TR" dirty="0"/>
              <a:t>«Evlilik devam ederken veya evliliğin sona ermesinden başlayarak üç yüz gün içinde doğan çocuğun babası kocadır.»</a:t>
            </a:r>
          </a:p>
          <a:p>
            <a:r>
              <a:rPr lang="tr-TR" dirty="0"/>
              <a:t>Çocuğun evlilik içinde doğması </a:t>
            </a:r>
          </a:p>
          <a:p>
            <a:r>
              <a:rPr lang="tr-TR" dirty="0"/>
              <a:t>Çocuğun evlilik içinde ana rahmine düşmesi</a:t>
            </a:r>
          </a:p>
          <a:p>
            <a:pPr>
              <a:buFont typeface="Wingdings" panose="05000000000000000000" pitchFamily="2" charset="2"/>
              <a:buChar char="v"/>
            </a:pPr>
            <a:r>
              <a:rPr lang="tr-TR" dirty="0"/>
              <a:t>Çocuk, evliliğin sona ermesinden 300 gün geçtikten sonra doğarsa kadının sona eren evliliğindeki koca ile arasında soybağı kurulmaz.</a:t>
            </a:r>
          </a:p>
          <a:p>
            <a:pPr>
              <a:buFont typeface="Wingdings" panose="05000000000000000000" pitchFamily="2" charset="2"/>
              <a:buChar char="v"/>
            </a:pPr>
            <a:r>
              <a:rPr lang="tr-TR" dirty="0"/>
              <a:t>«Çocuk evliliğin sona ermesinden başlayarak üç yüz gün içinde doğmuş ve ana da bu arada yeniden evlenmiş olursa, ikinci evlilikteki koca baba sayılır. Bu karine çürütülürse ilk evlilikteki koca baba sayılır.»</a:t>
            </a:r>
          </a:p>
        </p:txBody>
      </p:sp>
    </p:spTree>
    <p:extLst>
      <p:ext uri="{BB962C8B-B14F-4D97-AF65-F5344CB8AC3E}">
        <p14:creationId xmlns:p14="http://schemas.microsoft.com/office/powerpoint/2010/main" val="25473172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F56044-53AF-4236-93F7-FFD955F41C6D}"/>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AB2B2505-D126-4BB3-8806-F72758D448AB}"/>
              </a:ext>
            </a:extLst>
          </p:cNvPr>
          <p:cNvSpPr>
            <a:spLocks noGrp="1"/>
          </p:cNvSpPr>
          <p:nvPr>
            <p:ph idx="1"/>
          </p:nvPr>
        </p:nvSpPr>
        <p:spPr>
          <a:xfrm>
            <a:off x="1451579" y="2015732"/>
            <a:ext cx="9603275" cy="4037749"/>
          </a:xfrm>
        </p:spPr>
        <p:txBody>
          <a:bodyPr>
            <a:normAutofit/>
          </a:bodyPr>
          <a:lstStyle/>
          <a:p>
            <a:pPr marL="457200" indent="-457200">
              <a:buFont typeface="+mj-lt"/>
              <a:buAutoNum type="arabicPeriod" startAt="2"/>
            </a:pPr>
            <a:r>
              <a:rPr lang="tr-TR" dirty="0"/>
              <a:t>Babalık karinesinin çürütülmesi: Soybağının reddi</a:t>
            </a:r>
          </a:p>
          <a:p>
            <a:r>
              <a:rPr lang="tr-TR" dirty="0"/>
              <a:t>Soybağının reddi, baba ile çocuk arasındaki soybağının ortadan kaldırılmasını ifade eder. Yenilik doğuran bir haktır, dava yoluyla kullanılır.</a:t>
            </a:r>
          </a:p>
          <a:p>
            <a:r>
              <a:rPr lang="tr-TR" dirty="0"/>
              <a:t>Soybağının reddi davası dışında, çocuk ile babası arasındaki soybağının ortadan kaldırılması mümkün değildir.</a:t>
            </a:r>
          </a:p>
          <a:p>
            <a:r>
              <a:rPr lang="tr-TR" dirty="0"/>
              <a:t>Yalnızca babalık karinesi ile kurulan soybağı bu dava ile kaldırılabilir.</a:t>
            </a:r>
          </a:p>
          <a:p>
            <a:r>
              <a:rPr lang="tr-TR" dirty="0"/>
              <a:t>Babalık karinesi bulunmadan babanın nüfus kütüğüne kaydedilen çocukla soybağı kurulmuş olmadığından, bu halde açılacak dava, kaydın düzeltilmesi davasıdır.</a:t>
            </a:r>
          </a:p>
        </p:txBody>
      </p:sp>
    </p:spTree>
    <p:extLst>
      <p:ext uri="{BB962C8B-B14F-4D97-AF65-F5344CB8AC3E}">
        <p14:creationId xmlns:p14="http://schemas.microsoft.com/office/powerpoint/2010/main" val="2712449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A9A3BD-58A4-4D7F-AF56-2062A7175587}"/>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A596326F-21FC-4C85-BC8C-47A1B64FE3DE}"/>
              </a:ext>
            </a:extLst>
          </p:cNvPr>
          <p:cNvSpPr>
            <a:spLocks noGrp="1"/>
          </p:cNvSpPr>
          <p:nvPr>
            <p:ph idx="1"/>
          </p:nvPr>
        </p:nvSpPr>
        <p:spPr>
          <a:xfrm>
            <a:off x="1451579" y="2015732"/>
            <a:ext cx="9603275" cy="4133141"/>
          </a:xfrm>
        </p:spPr>
        <p:txBody>
          <a:bodyPr>
            <a:normAutofit fontScale="92500" lnSpcReduction="20000"/>
          </a:bodyPr>
          <a:lstStyle/>
          <a:p>
            <a:r>
              <a:rPr lang="tr-TR" dirty="0"/>
              <a:t>Soybağının reddi sebepleri / Çocuk evlilik içinde ana rahmine düşmüşse</a:t>
            </a:r>
          </a:p>
          <a:p>
            <a:pPr marL="457200" indent="-457200">
              <a:buFont typeface="+mj-lt"/>
              <a:buAutoNum type="arabicPeriod"/>
            </a:pPr>
            <a:r>
              <a:rPr lang="tr-TR" dirty="0"/>
              <a:t>Cinsel ilişkinin imkansızlığının ispatı</a:t>
            </a:r>
          </a:p>
          <a:p>
            <a:pPr marL="457200" indent="-457200">
              <a:buFont typeface="+mj-lt"/>
              <a:buAutoNum type="arabicPeriod"/>
            </a:pPr>
            <a:r>
              <a:rPr lang="tr-TR" dirty="0"/>
              <a:t>Çocuğun kocanın cinsel ilişkisinden olmasının imkansızlığının ispatı</a:t>
            </a:r>
          </a:p>
          <a:p>
            <a:r>
              <a:rPr lang="tr-TR" dirty="0"/>
              <a:t>Soybağının reddi sebepleri / Çocuk evlenmeden önce veya ayrı yaşama sırasında ana rahmine düşmüşse</a:t>
            </a:r>
          </a:p>
          <a:p>
            <a:pPr marL="457200" indent="-457200">
              <a:buFont typeface="+mj-lt"/>
              <a:buAutoNum type="arabicPeriod"/>
            </a:pPr>
            <a:r>
              <a:rPr lang="tr-TR" dirty="0"/>
              <a:t>Evlenmeden başlayarak en az yüz seksen gün geçtikten sonra doğan çocuk evlilik içinde ana rahmine düşmüş sayılır. Çocuk 180 gün geçmeden doğmuşsa soybağının reddi sağlanabilir.</a:t>
            </a:r>
          </a:p>
          <a:p>
            <a:pPr marL="457200" indent="-457200">
              <a:buFont typeface="+mj-lt"/>
              <a:buAutoNum type="arabicPeriod"/>
            </a:pPr>
            <a:r>
              <a:rPr lang="tr-TR" dirty="0"/>
              <a:t>Çocuk ayrı yaşama sırasında ana rahmine düşmüşse soybağının reddi sağlanabilir. Ayrı yaşamanın ayrılık kararına dayanması gerekmez.</a:t>
            </a:r>
          </a:p>
          <a:p>
            <a:r>
              <a:rPr lang="tr-TR" dirty="0"/>
              <a:t>Ancak, gebe kalma döneminde kocanın karısı ile cinsel ilişkide bulunduğu konusunda inandırıcı kanıtlar varsa, kocanın babalığına ilişkin karine geçerliliğini korur. </a:t>
            </a:r>
          </a:p>
          <a:p>
            <a:endParaRPr lang="tr-TR" dirty="0"/>
          </a:p>
        </p:txBody>
      </p:sp>
    </p:spTree>
    <p:extLst>
      <p:ext uri="{BB962C8B-B14F-4D97-AF65-F5344CB8AC3E}">
        <p14:creationId xmlns:p14="http://schemas.microsoft.com/office/powerpoint/2010/main" val="4167385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8107B5-3E01-4093-8034-78CD6555CA1B}"/>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BA459E3D-D911-43C5-AC01-538418A0FDFD}"/>
              </a:ext>
            </a:extLst>
          </p:cNvPr>
          <p:cNvSpPr>
            <a:spLocks noGrp="1"/>
          </p:cNvSpPr>
          <p:nvPr>
            <p:ph idx="1"/>
          </p:nvPr>
        </p:nvSpPr>
        <p:spPr>
          <a:xfrm>
            <a:off x="1451579" y="2015732"/>
            <a:ext cx="9603275" cy="4114480"/>
          </a:xfrm>
        </p:spPr>
        <p:txBody>
          <a:bodyPr>
            <a:normAutofit fontScale="85000" lnSpcReduction="20000"/>
          </a:bodyPr>
          <a:lstStyle/>
          <a:p>
            <a:pPr marL="457200" indent="-457200">
              <a:buFont typeface="+mj-lt"/>
              <a:buAutoNum type="arabicPeriod" startAt="3"/>
            </a:pPr>
            <a:r>
              <a:rPr lang="tr-TR" dirty="0"/>
              <a:t>Soybağının reddi davasının tarafları</a:t>
            </a:r>
          </a:p>
          <a:p>
            <a:pPr lvl="1"/>
            <a:r>
              <a:rPr lang="tr-TR" dirty="0"/>
              <a:t>Davacı: Kocanın ve çocuğun birbirinden bağımsız olarak dava hakları bulunmaktadır.</a:t>
            </a:r>
          </a:p>
          <a:p>
            <a:pPr lvl="1"/>
            <a:r>
              <a:rPr lang="tr-TR" dirty="0"/>
              <a:t>«Dava açma süresinin geçmesinden önce kocanın ölmesi veya gaipliğine karar verilmesi ya da sürekli olarak ayırt etme gücünü kaybetmesi hâllerinde kocanın altsoyu, anası, babası veya baba olduğunu iddia eden kişi, doğumu ve kocanın ölümünü, sürekli olarak ayırt etme gücünü kaybettiğini veya hakkında gaiplik kararı alındığını öğrenmelerinden başlayarak bir yıl içinde soybağının reddi davasını açabilir.»</a:t>
            </a:r>
          </a:p>
          <a:p>
            <a:pPr lvl="1"/>
            <a:r>
              <a:rPr lang="tr-TR" dirty="0"/>
              <a:t>Davalı: Davacı koca ise davalı taraf ana ve çocuktur. Davacı çocuk ise davalı ana ve kocadır.</a:t>
            </a:r>
          </a:p>
          <a:p>
            <a:pPr marL="457200" indent="-457200">
              <a:buFont typeface="+mj-lt"/>
              <a:buAutoNum type="arabicPeriod" startAt="3"/>
            </a:pPr>
            <a:r>
              <a:rPr lang="tr-TR" dirty="0"/>
              <a:t>Soybağının reddi davası açma hakkının düşmesi</a:t>
            </a:r>
          </a:p>
          <a:p>
            <a:pPr lvl="1"/>
            <a:r>
              <a:rPr lang="tr-TR" dirty="0"/>
              <a:t>Dava açma süresinin dolması: </a:t>
            </a:r>
          </a:p>
          <a:p>
            <a:pPr lvl="2"/>
            <a:r>
              <a:rPr lang="tr-TR" dirty="0"/>
              <a:t>«Koca, davayı, doğumu ve baba olmadığını veya ananın gebe kaldığı sırada başka bir erkek ile cinsel ilişkide bulunduğunu öğrendiği tarihten başlayarak bir yıl içinde açmak zorundadır.»</a:t>
            </a:r>
          </a:p>
          <a:p>
            <a:pPr lvl="2"/>
            <a:r>
              <a:rPr lang="tr-TR" dirty="0"/>
              <a:t>«Çocuk, ergin olduğu tarihten başlayarak en geç bir yıl içinde dava açmak zorundadır.»</a:t>
            </a:r>
          </a:p>
          <a:p>
            <a:pPr lvl="1"/>
            <a:r>
              <a:rPr lang="tr-TR" dirty="0"/>
              <a:t>Kocanın dava hakkının dava açma süresi dolmadan önce düşmesi: Çocuğu açık veya örtülü şekilde benimseyen kocanın, soybağının reddi davası açması dürüstlük kuralına aykırıdır ve hakkın kötüye kullanılması teşkil eder.</a:t>
            </a:r>
          </a:p>
          <a:p>
            <a:pPr marL="0" indent="0">
              <a:buNone/>
            </a:pPr>
            <a:endParaRPr lang="tr-TR" dirty="0"/>
          </a:p>
        </p:txBody>
      </p:sp>
    </p:spTree>
    <p:extLst>
      <p:ext uri="{BB962C8B-B14F-4D97-AF65-F5344CB8AC3E}">
        <p14:creationId xmlns:p14="http://schemas.microsoft.com/office/powerpoint/2010/main" val="3557479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CB3D62-D7A9-4110-99C4-CBE2AF3DADC5}"/>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3379C038-0199-4C80-8D18-AB2233B5ADD1}"/>
              </a:ext>
            </a:extLst>
          </p:cNvPr>
          <p:cNvSpPr>
            <a:spLocks noGrp="1"/>
          </p:cNvSpPr>
          <p:nvPr>
            <p:ph idx="1"/>
          </p:nvPr>
        </p:nvSpPr>
        <p:spPr>
          <a:xfrm>
            <a:off x="1451579" y="2015732"/>
            <a:ext cx="9603275" cy="4037749"/>
          </a:xfrm>
        </p:spPr>
        <p:txBody>
          <a:bodyPr>
            <a:normAutofit fontScale="77500" lnSpcReduction="20000"/>
          </a:bodyPr>
          <a:lstStyle/>
          <a:p>
            <a:pPr marL="457200" indent="-457200">
              <a:buFont typeface="+mj-lt"/>
              <a:buAutoNum type="arabicPeriod" startAt="6"/>
            </a:pPr>
            <a:r>
              <a:rPr lang="tr-TR" dirty="0"/>
              <a:t>Soybağının reddi davası açma süresinin uzaması</a:t>
            </a:r>
          </a:p>
          <a:p>
            <a:pPr lvl="1"/>
            <a:r>
              <a:rPr lang="tr-TR" dirty="0"/>
              <a:t>Soybağının reddi davasının süresinde açılamadığı hallerde, gecikme haklı sebebe dayanıyorsa, soybağının reddi davasına ilişkin olarak öngörülen 1 yıllık süre, haklı sebebin ortaya kalktığı tarihten itibaren işlemeye başlar.</a:t>
            </a:r>
          </a:p>
          <a:p>
            <a:pPr lvl="1"/>
            <a:r>
              <a:rPr lang="tr-TR" dirty="0"/>
              <a:t>Haklı sebep teşkil eden olguları hakim takdir eder.</a:t>
            </a:r>
          </a:p>
          <a:p>
            <a:pPr lvl="1"/>
            <a:r>
              <a:rPr lang="tr-TR" dirty="0"/>
              <a:t>Kocanın, çocuğun kendisinden olmadığını bilmesine rağmen aile onurunu korumak için sessiz kalması, ancak durum alenileştikten sonra soybağının reddi davası açmak istemesi halinde haklı sebebin varlığı kabul edilmektedir.</a:t>
            </a:r>
          </a:p>
          <a:p>
            <a:pPr marL="457200" indent="-457200">
              <a:buFont typeface="+mj-lt"/>
              <a:buAutoNum type="arabicPeriod" startAt="6"/>
            </a:pPr>
            <a:r>
              <a:rPr lang="tr-TR" dirty="0"/>
              <a:t>Soybağının reddi davasında yetkili ve görevli mahkeme</a:t>
            </a:r>
          </a:p>
          <a:p>
            <a:pPr lvl="1"/>
            <a:r>
              <a:rPr lang="tr-TR" dirty="0"/>
              <a:t>Yetkili mahkeme, taraflardan birinin dava veya doğum sırasındaki yerleşim yeri mahkemeleridir. </a:t>
            </a:r>
          </a:p>
          <a:p>
            <a:pPr lvl="1"/>
            <a:r>
              <a:rPr lang="tr-TR" dirty="0"/>
              <a:t>Görevli mahkeme ise aile mahkemeleridir.</a:t>
            </a:r>
          </a:p>
          <a:p>
            <a:pPr marL="457200" indent="-457200">
              <a:buFont typeface="+mj-lt"/>
              <a:buAutoNum type="arabicPeriod" startAt="6"/>
            </a:pPr>
            <a:r>
              <a:rPr lang="tr-TR" dirty="0"/>
              <a:t>Soybağının reddi kararının sonuçları</a:t>
            </a:r>
          </a:p>
          <a:p>
            <a:pPr lvl="1"/>
            <a:r>
              <a:rPr lang="tr-TR" dirty="0"/>
              <a:t>Çocuk ile koca arasındaki soybağı, geçmişe etkili olarak doğumdan itibaren ortadan kalkar.</a:t>
            </a:r>
          </a:p>
          <a:p>
            <a:pPr lvl="1"/>
            <a:r>
              <a:rPr lang="tr-TR" dirty="0"/>
              <a:t>Karar, herkesi bağlar.</a:t>
            </a:r>
          </a:p>
          <a:p>
            <a:pPr lvl="1"/>
            <a:r>
              <a:rPr lang="tr-TR" dirty="0"/>
              <a:t>Kocanın çocuğa karşı soybağından kaynaklanan yükümlülükleri sona erer. Bu yükümlülükler çerçevesinde yerine getirdiği edimlerin iadesi ise sebepsiz zenginleşme hükümlerine göre anneden ve gerçek babadan istenebilir. </a:t>
            </a:r>
          </a:p>
          <a:p>
            <a:endParaRPr lang="tr-TR" dirty="0"/>
          </a:p>
        </p:txBody>
      </p:sp>
    </p:spTree>
    <p:extLst>
      <p:ext uri="{BB962C8B-B14F-4D97-AF65-F5344CB8AC3E}">
        <p14:creationId xmlns:p14="http://schemas.microsoft.com/office/powerpoint/2010/main" val="107624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518E18-A7EB-465C-A54D-ACD718D7376E}"/>
              </a:ext>
            </a:extLst>
          </p:cNvPr>
          <p:cNvSpPr>
            <a:spLocks noGrp="1"/>
          </p:cNvSpPr>
          <p:nvPr>
            <p:ph type="title"/>
          </p:nvPr>
        </p:nvSpPr>
        <p:spPr>
          <a:xfrm>
            <a:off x="1451579" y="867037"/>
            <a:ext cx="9603275" cy="1049235"/>
          </a:xfrm>
        </p:spPr>
        <p:txBody>
          <a:bodyPr/>
          <a:lstStyle/>
          <a:p>
            <a:r>
              <a:rPr lang="tr-TR" dirty="0"/>
              <a:t>SEÇİMLİK MAL REJİMLERİ</a:t>
            </a:r>
          </a:p>
        </p:txBody>
      </p:sp>
      <p:sp>
        <p:nvSpPr>
          <p:cNvPr id="3" name="İçerik Yer Tutucusu 2">
            <a:extLst>
              <a:ext uri="{FF2B5EF4-FFF2-40B4-BE49-F238E27FC236}">
                <a16:creationId xmlns:a16="http://schemas.microsoft.com/office/drawing/2014/main" id="{FC92267B-CFED-4507-A0AD-1061D4A16338}"/>
              </a:ext>
            </a:extLst>
          </p:cNvPr>
          <p:cNvSpPr>
            <a:spLocks noGrp="1"/>
          </p:cNvSpPr>
          <p:nvPr>
            <p:ph idx="1"/>
          </p:nvPr>
        </p:nvSpPr>
        <p:spPr>
          <a:xfrm>
            <a:off x="1451579" y="2015732"/>
            <a:ext cx="9603275" cy="4133141"/>
          </a:xfrm>
        </p:spPr>
        <p:txBody>
          <a:bodyPr>
            <a:normAutofit lnSpcReduction="10000"/>
          </a:bodyPr>
          <a:lstStyle/>
          <a:p>
            <a:pPr marL="0" indent="0">
              <a:buNone/>
            </a:pPr>
            <a:r>
              <a:rPr lang="tr-TR" dirty="0"/>
              <a:t>MAL AYRILIĞI</a:t>
            </a:r>
          </a:p>
          <a:p>
            <a:pPr marL="0" indent="0">
              <a:buNone/>
            </a:pPr>
            <a:endParaRPr lang="tr-TR" dirty="0"/>
          </a:p>
          <a:p>
            <a:pPr marL="457200" indent="-457200">
              <a:buFont typeface="+mj-lt"/>
              <a:buAutoNum type="arabicPeriod"/>
            </a:pPr>
            <a:r>
              <a:rPr lang="tr-TR" dirty="0"/>
              <a:t>Yönetim, yararlanma ve tasarruf</a:t>
            </a:r>
          </a:p>
          <a:p>
            <a:pPr marL="457200" lvl="1" indent="0">
              <a:buNone/>
            </a:pPr>
            <a:r>
              <a:rPr lang="tr-TR" sz="1700" dirty="0"/>
              <a:t>«Eşlerden her biri, yasal sınırlar içerisinde kendi malvarlığı üzerinde yönetim, yararlanma ve tasarruf haklarını korur.»</a:t>
            </a:r>
          </a:p>
          <a:p>
            <a:pPr marL="457200" indent="-457200">
              <a:buFont typeface="+mj-lt"/>
              <a:buAutoNum type="arabicPeriod"/>
            </a:pPr>
            <a:r>
              <a:rPr lang="tr-TR" dirty="0"/>
              <a:t>İspat</a:t>
            </a:r>
          </a:p>
          <a:p>
            <a:pPr marL="457200" lvl="1" indent="0">
              <a:buNone/>
            </a:pPr>
            <a:r>
              <a:rPr lang="tr-TR" sz="1700" dirty="0"/>
              <a:t>«Belirli bir malın eşlerden birine ait olduğunu iddia eden kimse, iddiasını ispat etmekle yükümlüdür. Eşlerden hangisine ait olduğu ispat edilemeyen mallar onların paylı mülkiyetinde sayılır.»</a:t>
            </a:r>
            <a:endParaRPr lang="tr-TR" dirty="0"/>
          </a:p>
          <a:p>
            <a:pPr marL="457200" indent="-457200">
              <a:buFont typeface="+mj-lt"/>
              <a:buAutoNum type="arabicPeriod"/>
            </a:pPr>
            <a:r>
              <a:rPr lang="tr-TR" dirty="0"/>
              <a:t>Borçlardan sorumluluk</a:t>
            </a:r>
          </a:p>
          <a:p>
            <a:pPr marL="457200" lvl="1" indent="0">
              <a:buNone/>
            </a:pPr>
            <a:r>
              <a:rPr lang="tr-TR" dirty="0"/>
              <a:t>«Eşlerden her biri, kendi borçlarından bütün malvarlığıyla sorumludur.»</a:t>
            </a:r>
          </a:p>
        </p:txBody>
      </p:sp>
      <p:graphicFrame>
        <p:nvGraphicFramePr>
          <p:cNvPr id="4" name="Tablo 4">
            <a:extLst>
              <a:ext uri="{FF2B5EF4-FFF2-40B4-BE49-F238E27FC236}">
                <a16:creationId xmlns:a16="http://schemas.microsoft.com/office/drawing/2014/main" id="{9CEEF926-8A25-445A-9353-DBFC0A0C246D}"/>
              </a:ext>
            </a:extLst>
          </p:cNvPr>
          <p:cNvGraphicFramePr>
            <a:graphicFrameLocks noGrp="1"/>
          </p:cNvGraphicFramePr>
          <p:nvPr/>
        </p:nvGraphicFramePr>
        <p:xfrm>
          <a:off x="1845388" y="2501813"/>
          <a:ext cx="8128000" cy="3708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674563830"/>
                    </a:ext>
                  </a:extLst>
                </a:gridCol>
                <a:gridCol w="4064000">
                  <a:extLst>
                    <a:ext uri="{9D8B030D-6E8A-4147-A177-3AD203B41FA5}">
                      <a16:colId xmlns:a16="http://schemas.microsoft.com/office/drawing/2014/main" val="1158977523"/>
                    </a:ext>
                  </a:extLst>
                </a:gridCol>
              </a:tblGrid>
              <a:tr h="370840">
                <a:tc>
                  <a:txBody>
                    <a:bodyPr/>
                    <a:lstStyle/>
                    <a:p>
                      <a:r>
                        <a:rPr lang="tr-TR" dirty="0"/>
                        <a:t>Karının malvarlığı</a:t>
                      </a:r>
                    </a:p>
                  </a:txBody>
                  <a:tcPr/>
                </a:tc>
                <a:tc>
                  <a:txBody>
                    <a:bodyPr/>
                    <a:lstStyle/>
                    <a:p>
                      <a:r>
                        <a:rPr lang="tr-TR" dirty="0"/>
                        <a:t>Kocanın malvarlığı</a:t>
                      </a:r>
                    </a:p>
                  </a:txBody>
                  <a:tcPr/>
                </a:tc>
                <a:extLst>
                  <a:ext uri="{0D108BD9-81ED-4DB2-BD59-A6C34878D82A}">
                    <a16:rowId xmlns:a16="http://schemas.microsoft.com/office/drawing/2014/main" val="3179971040"/>
                  </a:ext>
                </a:extLst>
              </a:tr>
            </a:tbl>
          </a:graphicData>
        </a:graphic>
      </p:graphicFrame>
    </p:spTree>
    <p:extLst>
      <p:ext uri="{BB962C8B-B14F-4D97-AF65-F5344CB8AC3E}">
        <p14:creationId xmlns:p14="http://schemas.microsoft.com/office/powerpoint/2010/main" val="14289212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050C5F-C97D-468E-ADA5-81F72098F72E}"/>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AD6AFC0D-39BE-420E-A80F-13A18C47D9C3}"/>
              </a:ext>
            </a:extLst>
          </p:cNvPr>
          <p:cNvSpPr>
            <a:spLocks noGrp="1"/>
          </p:cNvSpPr>
          <p:nvPr>
            <p:ph idx="1"/>
          </p:nvPr>
        </p:nvSpPr>
        <p:spPr>
          <a:xfrm>
            <a:off x="1451579" y="2015732"/>
            <a:ext cx="9603275" cy="4037749"/>
          </a:xfrm>
        </p:spPr>
        <p:txBody>
          <a:bodyPr>
            <a:normAutofit/>
          </a:bodyPr>
          <a:lstStyle/>
          <a:p>
            <a:pPr marL="0" indent="0">
              <a:buNone/>
            </a:pPr>
            <a:r>
              <a:rPr lang="tr-TR" dirty="0"/>
              <a:t>ANA İLE EVLİLİK – Evliliğin çocuğun doğumundan sonra gerçekleşmiş olması</a:t>
            </a:r>
          </a:p>
          <a:p>
            <a:pPr marL="800100" lvl="1" indent="-342900">
              <a:buFont typeface="+mj-lt"/>
              <a:buAutoNum type="arabicPeriod"/>
            </a:pPr>
            <a:r>
              <a:rPr lang="tr-TR" dirty="0"/>
              <a:t>Evlenmenin çocuğun soybağına etkisi: Çocuğun doğumundan sonra ana babanın evlenmesi, bu kişilerin evlilik dışında doğmuş tüm sağ veya ölmüş çocuklarının baba ile soybağının kurulmasını sağlar.</a:t>
            </a:r>
          </a:p>
          <a:p>
            <a:pPr marL="800100" lvl="1" indent="-342900">
              <a:buFont typeface="+mj-lt"/>
              <a:buAutoNum type="arabicPeriod"/>
            </a:pPr>
            <a:r>
              <a:rPr lang="tr-TR" dirty="0"/>
              <a:t>Bildirim yapılması: «Eşler, evlilik dışında doğmuş olan ortak çocuklarını, evlenme sırasında veya evlenmeden sonra, yerleşim yerlerindeki veya evlenmenin yapıldığı yerdeki nüfus memuruna bildirmek zorundadırlar.»</a:t>
            </a:r>
          </a:p>
        </p:txBody>
      </p:sp>
    </p:spTree>
    <p:extLst>
      <p:ext uri="{BB962C8B-B14F-4D97-AF65-F5344CB8AC3E}">
        <p14:creationId xmlns:p14="http://schemas.microsoft.com/office/powerpoint/2010/main" val="25407215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3028AC-A580-4443-97D9-329163E40672}"/>
              </a:ext>
            </a:extLst>
          </p:cNvPr>
          <p:cNvSpPr>
            <a:spLocks noGrp="1"/>
          </p:cNvSpPr>
          <p:nvPr>
            <p:ph type="title"/>
          </p:nvPr>
        </p:nvSpPr>
        <p:spPr/>
        <p:txBody>
          <a:bodyPr/>
          <a:lstStyle/>
          <a:p>
            <a:r>
              <a:rPr lang="tr-TR" dirty="0"/>
              <a:t>Soybağının kurulması yolları</a:t>
            </a:r>
          </a:p>
        </p:txBody>
      </p:sp>
      <p:sp>
        <p:nvSpPr>
          <p:cNvPr id="3" name="İçerik Yer Tutucusu 2">
            <a:extLst>
              <a:ext uri="{FF2B5EF4-FFF2-40B4-BE49-F238E27FC236}">
                <a16:creationId xmlns:a16="http://schemas.microsoft.com/office/drawing/2014/main" id="{53125BF0-6818-4D52-B182-1B507CE9D929}"/>
              </a:ext>
            </a:extLst>
          </p:cNvPr>
          <p:cNvSpPr>
            <a:spLocks noGrp="1"/>
          </p:cNvSpPr>
          <p:nvPr>
            <p:ph idx="1"/>
          </p:nvPr>
        </p:nvSpPr>
        <p:spPr>
          <a:xfrm>
            <a:off x="1451579" y="2015732"/>
            <a:ext cx="9603275" cy="4037749"/>
          </a:xfrm>
        </p:spPr>
        <p:txBody>
          <a:bodyPr>
            <a:normAutofit fontScale="92500" lnSpcReduction="10000"/>
          </a:bodyPr>
          <a:lstStyle/>
          <a:p>
            <a:pPr marL="800100" lvl="1" indent="-342900">
              <a:buFont typeface="+mj-lt"/>
              <a:buAutoNum type="arabicPeriod" startAt="3"/>
            </a:pPr>
            <a:r>
              <a:rPr lang="tr-TR" dirty="0"/>
              <a:t>Sonradan evlenme ile soybağının kurulmasına itiraz</a:t>
            </a:r>
          </a:p>
          <a:p>
            <a:pPr marL="1257300" lvl="2" indent="-342900">
              <a:buFont typeface="+mj-lt"/>
              <a:buAutoNum type="arabicPeriod"/>
            </a:pPr>
            <a:r>
              <a:rPr lang="tr-TR" dirty="0"/>
              <a:t>İtirazın niteliği: Çocuk ile baba arasında soybağının kurulmasından etkilenen ilgililere bu bağın çözülmesi için dava açma hakkı tanınmıştır. Bu dava bozucu yenilik doğuran dava niteliğindedir. İptal kararı geçmişe etkili olarak soybağını ortadan kaldırır.</a:t>
            </a:r>
          </a:p>
          <a:p>
            <a:pPr marL="1257300" lvl="2" indent="-342900">
              <a:buFont typeface="+mj-lt"/>
              <a:buAutoNum type="arabicPeriod"/>
            </a:pPr>
            <a:r>
              <a:rPr lang="tr-TR" dirty="0"/>
              <a:t>Davacı: Dava açma hakkı sınırlı sayıda kişiye tanınmıştır. Bunlar ana ve babanın yasal mirasçıları, çocuk ve Cumhuriyet savcısıdır. Çocuk ölmüş veya ayırt etme gücünü kaybetmiş ise çocuğun alt soyu da davacı olabilir.</a:t>
            </a:r>
          </a:p>
          <a:p>
            <a:pPr marL="1257300" lvl="2" indent="-342900">
              <a:buFont typeface="+mj-lt"/>
              <a:buAutoNum type="arabicPeriod"/>
            </a:pPr>
            <a:r>
              <a:rPr lang="tr-TR" dirty="0"/>
              <a:t>Davalı: Davacı çocuk veya çocuğun alt soyu ise davalı, ana ve kocadır. Diğer hallerde ise ana, koca ve çocuk davalıdır.</a:t>
            </a:r>
          </a:p>
          <a:p>
            <a:pPr marL="1257300" lvl="2" indent="-342900">
              <a:buFont typeface="+mj-lt"/>
              <a:buAutoNum type="arabicPeriod"/>
            </a:pPr>
            <a:r>
              <a:rPr lang="tr-TR" dirty="0"/>
              <a:t>İtiraz sebebinin ispatı: İspat yükümlüsü, kocanın baba olmadığını iddia edendir.</a:t>
            </a:r>
          </a:p>
          <a:p>
            <a:pPr marL="1257300" lvl="2" indent="-342900">
              <a:buFont typeface="+mj-lt"/>
              <a:buAutoNum type="arabicPeriod"/>
            </a:pPr>
            <a:r>
              <a:rPr lang="tr-TR" dirty="0"/>
              <a:t>Dava açma süresi: Evliliğin gerçekleştiğinin ve kocanın baba olmadığının öğrenildiği tarihten itibaren 1 yıl ve her halde 5 yıldır.</a:t>
            </a:r>
          </a:p>
          <a:p>
            <a:pPr marL="1257300" lvl="2" indent="-342900">
              <a:buFont typeface="+mj-lt"/>
              <a:buAutoNum type="arabicPeriod"/>
            </a:pPr>
            <a:r>
              <a:rPr lang="tr-TR" dirty="0"/>
              <a:t>Yetkili ve görevli mahkeme: Görevli mahkeme aile mahkemeleridir. Yetkili mahkeme ise davacı ve davalının yerleşim yeri mahkemeleridir.</a:t>
            </a:r>
          </a:p>
          <a:p>
            <a:endParaRPr lang="tr-TR" dirty="0"/>
          </a:p>
        </p:txBody>
      </p:sp>
    </p:spTree>
    <p:extLst>
      <p:ext uri="{BB962C8B-B14F-4D97-AF65-F5344CB8AC3E}">
        <p14:creationId xmlns:p14="http://schemas.microsoft.com/office/powerpoint/2010/main" val="493616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2317DE-BBBA-4020-99F4-12EC8C96B848}"/>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38930458-6901-4A89-8F50-1E5CA3F877CD}"/>
              </a:ext>
            </a:extLst>
          </p:cNvPr>
          <p:cNvSpPr>
            <a:spLocks noGrp="1"/>
          </p:cNvSpPr>
          <p:nvPr>
            <p:ph idx="1"/>
          </p:nvPr>
        </p:nvSpPr>
        <p:spPr>
          <a:xfrm>
            <a:off x="1451579" y="2015732"/>
            <a:ext cx="9603275" cy="4114480"/>
          </a:xfrm>
        </p:spPr>
        <p:txBody>
          <a:bodyPr/>
          <a:lstStyle/>
          <a:p>
            <a:pPr marL="457200" indent="-457200">
              <a:buFont typeface="+mj-lt"/>
              <a:buAutoNum type="arabicPeriod" startAt="4"/>
            </a:pPr>
            <a:r>
              <a:rPr lang="tr-TR" dirty="0"/>
              <a:t>Paylı mülkiyet konusu eşyanın eşlerden birine özgülenmesi</a:t>
            </a:r>
          </a:p>
          <a:p>
            <a:pPr marL="457200" lvl="1" indent="0">
              <a:buNone/>
            </a:pPr>
            <a:r>
              <a:rPr lang="tr-TR" dirty="0"/>
              <a:t>«Her eş, diğer eşte bulunan mallarını geri alır. Paylaşmalı mal ayrılığı rejimi sona erdiğinde, üstün yararı olduğunu ispat eden eş, diğer önlemler yanında, eşine payının ödeme günündeki karşılığını vermek suretiyle paylı mülkiyetteki malın kendisine verilmesini isteyebilir.»</a:t>
            </a:r>
          </a:p>
          <a:p>
            <a:pPr marL="457200" indent="-457200">
              <a:buFont typeface="+mj-lt"/>
              <a:buAutoNum type="arabicPeriod" startAt="4"/>
            </a:pPr>
            <a:r>
              <a:rPr lang="tr-TR" dirty="0"/>
              <a:t>Mal ayrılığı rejiminde eşlerin birbirlerinin malvarlığı unsurlarına katkıları</a:t>
            </a:r>
          </a:p>
          <a:p>
            <a:pPr lvl="1"/>
            <a:r>
              <a:rPr lang="tr-TR" dirty="0"/>
              <a:t>Yargıtay, mal ayrılığı rejiminin yasal mal rejimi olduğu dönemde, eşlerin birbirlerinin malvarlığına bağışlama kastı olmadan yaptıkları katkılar bakımından bir katkı alacağının varlığını kabul ediyordu. </a:t>
            </a:r>
          </a:p>
          <a:p>
            <a:pPr lvl="1"/>
            <a:r>
              <a:rPr lang="tr-TR" dirty="0"/>
              <a:t>Eşler arasında mal ayrılığı rejimi geçerli iken yapılan katkıya dayalı talepler için, değer artış payına ilişkin hükümleri kıyasen uygulanabilir.</a:t>
            </a:r>
          </a:p>
          <a:p>
            <a:endParaRPr lang="tr-TR" dirty="0"/>
          </a:p>
        </p:txBody>
      </p:sp>
    </p:spTree>
    <p:extLst>
      <p:ext uri="{BB962C8B-B14F-4D97-AF65-F5344CB8AC3E}">
        <p14:creationId xmlns:p14="http://schemas.microsoft.com/office/powerpoint/2010/main" val="2482369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058ECE-228C-47A8-B969-090161EE2C40}"/>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C63600DB-8619-4DB6-AE73-FA66D8420E32}"/>
              </a:ext>
            </a:extLst>
          </p:cNvPr>
          <p:cNvSpPr>
            <a:spLocks noGrp="1"/>
          </p:cNvSpPr>
          <p:nvPr>
            <p:ph idx="1"/>
          </p:nvPr>
        </p:nvSpPr>
        <p:spPr>
          <a:xfrm>
            <a:off x="1451579" y="2015732"/>
            <a:ext cx="9603275" cy="4037749"/>
          </a:xfrm>
        </p:spPr>
        <p:txBody>
          <a:bodyPr>
            <a:normAutofit fontScale="70000" lnSpcReduction="20000"/>
          </a:bodyPr>
          <a:lstStyle/>
          <a:p>
            <a:pPr marL="0" indent="0">
              <a:buNone/>
            </a:pPr>
            <a:r>
              <a:rPr lang="tr-TR" dirty="0"/>
              <a:t>PAYLAŞMALI MAL AYRILIĞI</a:t>
            </a:r>
          </a:p>
          <a:p>
            <a:pPr marL="457200" indent="-457200">
              <a:buFont typeface="+mj-lt"/>
              <a:buAutoNum type="arabicPeriod"/>
            </a:pPr>
            <a:r>
              <a:rPr lang="tr-TR" dirty="0"/>
              <a:t>Paylaşmalı mal ayrılığında mal rejiminin sona ermesi</a:t>
            </a:r>
          </a:p>
          <a:p>
            <a:pPr marL="457200" lvl="1" indent="0">
              <a:buNone/>
            </a:pPr>
            <a:r>
              <a:rPr lang="tr-TR" dirty="0"/>
              <a:t>«Mal rejimi, eşlerden birinin ölümü veya başka bir mal rejiminin kabulüyle sona erer. Mahkemece evliliğin iptal veya boşanma sebebiyle sona erdirilmesine veya mal ayrılığına geçilmesine karar verilmesi hâllerinde de, mal rejimi dava tarihinden geçerli olmak üzere sona erer.»</a:t>
            </a:r>
          </a:p>
          <a:p>
            <a:pPr marL="457200" indent="-457200">
              <a:buFont typeface="+mj-lt"/>
              <a:buAutoNum type="arabicPeriod"/>
            </a:pPr>
            <a:r>
              <a:rPr lang="tr-TR" dirty="0"/>
              <a:t>Aileye özgülenen mallar</a:t>
            </a:r>
          </a:p>
          <a:p>
            <a:pPr marL="457200" lvl="1" indent="0">
              <a:buNone/>
            </a:pPr>
            <a:r>
              <a:rPr lang="tr-TR" dirty="0"/>
              <a:t>«Eşlerden biri tarafından paylaşmalı mal ayrılığı rejiminin kurulmasından sonra edinilmiş olup ailenin ortak kullanım ve yararlanmasına özgülenmiş mallar ile ailenin ekonomik geleceğini güvence altına almaya yönelik yatırımlar veya bunların yerine geçen değerler, mal rejiminin sona ermesi hâlinde eşler arasında eşit olarak paylaşılır. Paylaştırmada işletmelerin ekonomik bütünlüğü gözetilir.</a:t>
            </a:r>
          </a:p>
          <a:p>
            <a:pPr marL="457200" lvl="1" indent="0">
              <a:buNone/>
            </a:pPr>
            <a:r>
              <a:rPr lang="tr-TR" dirty="0"/>
              <a:t>Manevî tazminat alacakları, miras yoluyla edinilen mallar ile karşılıksız kazandırmada bulunanın açık iradesinden aksi anlaşılmadıkça, sağlar arası veya ölüme bağlı tasarruflarla edinilen mallar hakkında bu hüküm uygulanmaz.»</a:t>
            </a:r>
          </a:p>
          <a:p>
            <a:pPr marL="457200" indent="-457200">
              <a:buFont typeface="+mj-lt"/>
              <a:buAutoNum type="arabicPeriod"/>
            </a:pPr>
            <a:r>
              <a:rPr lang="tr-TR" dirty="0"/>
              <a:t>Katkıdan doğan alacak</a:t>
            </a:r>
          </a:p>
          <a:p>
            <a:pPr marL="457200" lvl="1" indent="0">
              <a:buNone/>
            </a:pPr>
            <a:r>
              <a:rPr lang="tr-TR" dirty="0"/>
              <a:t>«Eşlerden biri diğerine ait olup, paylaştırma dışı kalan bir malın edinilmesine, iyileştirilmesine veya korunmasına hiç ya da uygun bir karşılık almaksızın katkıda bulunmuşsa; mal rejiminin sona ermesi hâlinde, katkısı oranında hakkaniyete uygun bir bedel ödenmesini isteyebilir. Aynı istem, paylaştırma dışı kalan malın yerine geçen değerler için de geçerlidir.»</a:t>
            </a:r>
          </a:p>
        </p:txBody>
      </p:sp>
    </p:spTree>
    <p:extLst>
      <p:ext uri="{BB962C8B-B14F-4D97-AF65-F5344CB8AC3E}">
        <p14:creationId xmlns:p14="http://schemas.microsoft.com/office/powerpoint/2010/main" val="1902057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B09994-7FE4-433C-970E-B4792B86F845}"/>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059074DD-5056-4D5D-947F-366569D4C015}"/>
              </a:ext>
            </a:extLst>
          </p:cNvPr>
          <p:cNvSpPr>
            <a:spLocks noGrp="1"/>
          </p:cNvSpPr>
          <p:nvPr>
            <p:ph idx="1"/>
          </p:nvPr>
        </p:nvSpPr>
        <p:spPr>
          <a:xfrm>
            <a:off x="1451579" y="2015732"/>
            <a:ext cx="9603275" cy="4123811"/>
          </a:xfrm>
        </p:spPr>
        <p:txBody>
          <a:bodyPr>
            <a:normAutofit fontScale="77500" lnSpcReduction="20000"/>
          </a:bodyPr>
          <a:lstStyle/>
          <a:p>
            <a:pPr marL="457200" indent="-457200">
              <a:buFont typeface="+mj-lt"/>
              <a:buAutoNum type="arabicPeriod" startAt="4"/>
            </a:pPr>
            <a:r>
              <a:rPr lang="tr-TR" dirty="0"/>
              <a:t>Paylaştırmaya aykırı davranışlar</a:t>
            </a:r>
          </a:p>
          <a:p>
            <a:pPr marL="457200" lvl="1" indent="0">
              <a:buNone/>
            </a:pPr>
            <a:r>
              <a:rPr lang="tr-TR" dirty="0"/>
              <a:t>«Eşlerden biri, diğer eşin payını azaltmak kastıyla paylaşmadan önce bir malı karşılıksız olarak elden çıkardığı takdirde hâkim, diğer eşin alacağı denkleştirme bedelini hakkaniyete uygun olarak belirler. Mal rejiminin sona ermesinden önceki bir yıl içinde diğer eşin rızası olmadan olağan hediyeler dışında yapılan karşılıksız kazandırmaların bu eşin payını azaltmak kastıyla yapıldığı varsayılır. Bu tür kazandırmalara ilişkin uyuşmazlıklarda mahkeme kararı, davanın kendisine ihbar edilmiş olması koşuluyla, kazandırmadan yararlanan üçüncü kişilere karşı da ileri sürülebilir.»</a:t>
            </a:r>
          </a:p>
          <a:p>
            <a:pPr marL="457200" indent="-457200">
              <a:buFont typeface="+mj-lt"/>
              <a:buAutoNum type="arabicPeriod" startAt="4"/>
            </a:pPr>
            <a:r>
              <a:rPr lang="tr-TR" dirty="0"/>
              <a:t>Paylaşma isteminin reddi</a:t>
            </a:r>
          </a:p>
          <a:p>
            <a:pPr marL="457200" lvl="1" indent="0">
              <a:buNone/>
            </a:pPr>
            <a:r>
              <a:rPr lang="tr-TR" dirty="0"/>
              <a:t>«Zina veya hayata kast nedeniyle boşanma hâlinde hâkim, kusurlu eşin payının hakkaniyete uygun olarak azaltılmasına veya kaldırılmasına karar verebilir.»</a:t>
            </a:r>
          </a:p>
          <a:p>
            <a:pPr marL="457200" indent="-457200">
              <a:buFont typeface="+mj-lt"/>
              <a:buAutoNum type="arabicPeriod" startAt="4"/>
            </a:pPr>
            <a:r>
              <a:rPr lang="tr-TR" dirty="0"/>
              <a:t>Paylaştırma yöntemi</a:t>
            </a:r>
          </a:p>
          <a:p>
            <a:pPr marL="457200" lvl="1" indent="0">
              <a:buNone/>
            </a:pPr>
            <a:r>
              <a:rPr lang="tr-TR" dirty="0"/>
              <a:t>«Paylaştırmanın ayın olarak yapılması asıldır. Buna olanak yoksa bedel eklemek suretiyle paylar denkleştirilir. Eşlerden birinin diğerine ödeyeceği bedel, malların tasfiye anındaki sürüm değerlerine göre hesaplanır. Bu hesaplamada paylaşım konusu malların edinilmesinden doğan borçlar indirilir. Denkleştirme bedelinin derhal ödenmesi kendisi için ciddî güçlükler doğuracaksa, borçlu eş ödemelerin uygun bir süre ertelenmesini isteyebilir. Aksine anlaşma yoksa, tasfiyenin sona ermesinden başlayarak denkleştirme bedeline faiz yürütülür; durum ve koşullar gerektiriyorsa ayrıca borçludan güvence istenebilir.»</a:t>
            </a:r>
          </a:p>
          <a:p>
            <a:pPr marL="457200" indent="-457200">
              <a:buFont typeface="+mj-lt"/>
              <a:buAutoNum type="arabicPeriod" startAt="4"/>
            </a:pPr>
            <a:endParaRPr lang="tr-TR" dirty="0"/>
          </a:p>
        </p:txBody>
      </p:sp>
    </p:spTree>
    <p:extLst>
      <p:ext uri="{BB962C8B-B14F-4D97-AF65-F5344CB8AC3E}">
        <p14:creationId xmlns:p14="http://schemas.microsoft.com/office/powerpoint/2010/main" val="3078620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EFECA-28A2-4BDF-A0D7-D4BA1EC1DF14}"/>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2B8CE5E3-8A80-4686-AC03-B9E7427DCAEF}"/>
              </a:ext>
            </a:extLst>
          </p:cNvPr>
          <p:cNvSpPr>
            <a:spLocks noGrp="1"/>
          </p:cNvSpPr>
          <p:nvPr>
            <p:ph idx="1"/>
          </p:nvPr>
        </p:nvSpPr>
        <p:spPr>
          <a:xfrm>
            <a:off x="1451579" y="2015732"/>
            <a:ext cx="9603275" cy="4123811"/>
          </a:xfrm>
        </p:spPr>
        <p:txBody>
          <a:bodyPr>
            <a:normAutofit fontScale="85000" lnSpcReduction="20000"/>
          </a:bodyPr>
          <a:lstStyle/>
          <a:p>
            <a:pPr marL="457200" indent="-457200">
              <a:buFont typeface="+mj-lt"/>
              <a:buAutoNum type="arabicPeriod" startAt="7"/>
            </a:pPr>
            <a:r>
              <a:rPr lang="tr-TR" dirty="0"/>
              <a:t>Evliliğin iptali ya da boşanma veya ölüm halinde aile konutunun ve ev eşyasının hukuki durumu</a:t>
            </a:r>
          </a:p>
          <a:p>
            <a:pPr marL="457200" lvl="1" indent="0">
              <a:buNone/>
            </a:pPr>
            <a:r>
              <a:rPr lang="tr-TR" dirty="0"/>
              <a:t>«Evliliğin iptal veya boşanma kararıyla sona erdirilmesi hâlinde, ailenin ortak kullanımına özgülenmiş ve eşler arasında eşit olarak paylaşma konusu olan konutta kalmaya ve ev eşyasını kullanmaya hangisinin devam edeceği konusunda eşler anlaşabilirler. Konutta kalma hakkını elde eden eş, bu hakkın tapu kütüğüne şerh edilmesini isteyebilir. </a:t>
            </a:r>
          </a:p>
          <a:p>
            <a:pPr marL="457200" lvl="1" indent="0">
              <a:buNone/>
            </a:pPr>
            <a:r>
              <a:rPr lang="tr-TR" dirty="0"/>
              <a:t>Eşlerin aile konutunda kimin kalmaya ve ev eşyasını kimin kullanmaya devam edeceği konusunda anlaşamamaları hâlinde, hakkaniyet gerektiriyorsa hâkim, olayın özelliklerini, eşlerin ekonomik ve sosyal durumlarını ve varsa çocukların menfaatlerini göz önünde bulundurarak bu hakka hangisinin sahip olacağına iptal veya boşanma kararıyla birlikte re'sen karar verir; bu kararında kalma ve kullanma süresini belirleyerek tapu kütüğüne şerhi için tapu memurluğuna bildirir. </a:t>
            </a:r>
          </a:p>
          <a:p>
            <a:pPr marL="457200" lvl="1" indent="0">
              <a:buNone/>
            </a:pPr>
            <a:r>
              <a:rPr lang="tr-TR" dirty="0"/>
              <a:t>Hâkim aksine karar vermedikçe hak, belirlenen sürenin bitiminde kendiliğinden sona erer. Ancak, bu süre sona ermeden yararlanan tarafın durumunda değişiklik olması hâlinde, diğer taraf hâkimden, kararın gözden geçirilmesini isteyebilir. </a:t>
            </a:r>
          </a:p>
          <a:p>
            <a:pPr marL="457200" lvl="1" indent="0">
              <a:buNone/>
            </a:pPr>
            <a:r>
              <a:rPr lang="tr-TR" dirty="0"/>
              <a:t>Eşler konutta kira ile oturuyorlarsa hâkim, gerektiğinde konutta kiracı sıfatı taşımayan eşin kalmasına karar verebilir. Bu durumda, kiralayanın sözleşmeden doğan haklarını güvenceye almak için gerekli düzenleme yapılmasına iptal veya boşanma kararıyla birlikte re'sen karar verilir.»</a:t>
            </a:r>
          </a:p>
        </p:txBody>
      </p:sp>
    </p:spTree>
    <p:extLst>
      <p:ext uri="{BB962C8B-B14F-4D97-AF65-F5344CB8AC3E}">
        <p14:creationId xmlns:p14="http://schemas.microsoft.com/office/powerpoint/2010/main" val="6476503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68F0C7-2C69-4926-8553-28FE1DC3B133}"/>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4205DC6D-3460-4D06-B79E-166CA78056A3}"/>
              </a:ext>
            </a:extLst>
          </p:cNvPr>
          <p:cNvSpPr>
            <a:spLocks noGrp="1"/>
          </p:cNvSpPr>
          <p:nvPr>
            <p:ph idx="1"/>
          </p:nvPr>
        </p:nvSpPr>
        <p:spPr>
          <a:xfrm>
            <a:off x="1451579" y="2015732"/>
            <a:ext cx="9603275" cy="4037749"/>
          </a:xfrm>
        </p:spPr>
        <p:txBody>
          <a:bodyPr/>
          <a:lstStyle/>
          <a:p>
            <a:pPr marL="457200" lvl="1" indent="0">
              <a:buNone/>
            </a:pPr>
            <a:r>
              <a:rPr lang="tr-TR" dirty="0"/>
              <a:t>«Eşlerden birinin ölümü hâlinde, paylaşma konusu olan mallar arasında ev eşyası veya eşlerin birlikte yaşadıkları konut varsa; sağ kalan eş, bunlar üzerinde kendisine miras ve paylaşmadan doğan hakkına mahsup edilmek ve yetmezse bir bedel eklenmek suretiyle mülkiyet hakkı tanınmasını isteyebilir. </a:t>
            </a:r>
          </a:p>
          <a:p>
            <a:pPr marL="457200" lvl="1" indent="0">
              <a:buNone/>
            </a:pPr>
            <a:r>
              <a:rPr lang="tr-TR" dirty="0"/>
              <a:t>Haklı sebeplerin varlığı hâlinde sağ kalan eşin veya ölenin diğer yasal mirasçılardan birinin istemi üzerine, mülkiyet yerine intifa veya oturma hakkı tanınmasına da karar verilebilir. </a:t>
            </a:r>
          </a:p>
          <a:p>
            <a:pPr marL="457200" lvl="1" indent="0">
              <a:buNone/>
            </a:pPr>
            <a:r>
              <a:rPr lang="tr-TR" dirty="0"/>
              <a:t>Sağ kalan eş, miras bırakanın bir meslek veya sanat icra ettiği ve altsoyundan birinin aynı meslek veya sanatı icra etmesi için gerekli olan bölümlerde bu hakları kullanamaz. Tarımsal taşınmazlara ilişkin miras hükümleri saklıdır.»</a:t>
            </a:r>
          </a:p>
        </p:txBody>
      </p:sp>
    </p:spTree>
    <p:extLst>
      <p:ext uri="{BB962C8B-B14F-4D97-AF65-F5344CB8AC3E}">
        <p14:creationId xmlns:p14="http://schemas.microsoft.com/office/powerpoint/2010/main" val="1828152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329E7C-C9A8-41F9-94D3-DBC36EAE3697}"/>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A1C2D188-4D1D-430E-84E2-D5AF2C7D8B4D}"/>
              </a:ext>
            </a:extLst>
          </p:cNvPr>
          <p:cNvSpPr>
            <a:spLocks noGrp="1"/>
          </p:cNvSpPr>
          <p:nvPr>
            <p:ph idx="1"/>
          </p:nvPr>
        </p:nvSpPr>
        <p:spPr>
          <a:xfrm>
            <a:off x="1451579" y="2015732"/>
            <a:ext cx="9603275" cy="4037749"/>
          </a:xfrm>
        </p:spPr>
        <p:txBody>
          <a:bodyPr>
            <a:normAutofit/>
          </a:bodyPr>
          <a:lstStyle/>
          <a:p>
            <a:pPr marL="0" indent="0">
              <a:buNone/>
            </a:pPr>
            <a:r>
              <a:rPr lang="tr-TR" dirty="0"/>
              <a:t>MAL ORTAKLIĞI</a:t>
            </a:r>
          </a:p>
          <a:p>
            <a:pPr marL="457200" indent="-457200">
              <a:buFont typeface="+mj-lt"/>
              <a:buAutoNum type="arabicPeriod"/>
            </a:pPr>
            <a:r>
              <a:rPr lang="tr-TR" dirty="0"/>
              <a:t>Türleri</a:t>
            </a:r>
          </a:p>
          <a:p>
            <a:pPr marL="914400" lvl="1" indent="-457200">
              <a:buFont typeface="+mj-lt"/>
              <a:buAutoNum type="arabicPeriod"/>
            </a:pPr>
            <a:r>
              <a:rPr lang="tr-TR" dirty="0"/>
              <a:t>Genel mal ortaklığı: Ortaklık malları, eşlerin kanuni kişisel malları dışındaki malları ve gelirleridir.</a:t>
            </a:r>
          </a:p>
          <a:p>
            <a:pPr marL="914400" lvl="1" indent="-457200">
              <a:buFont typeface="+mj-lt"/>
              <a:buAutoNum type="arabicPeriod"/>
            </a:pPr>
            <a:r>
              <a:rPr lang="tr-TR" dirty="0"/>
              <a:t>Edinilmiş mal ortaklığı: Ortaklık malları, sadece edinilmiş mallardan oluşur.</a:t>
            </a:r>
          </a:p>
          <a:p>
            <a:pPr marL="914400" lvl="1" indent="-457200">
              <a:buFont typeface="+mj-lt"/>
              <a:buAutoNum type="arabicPeriod"/>
            </a:pPr>
            <a:r>
              <a:rPr lang="tr-TR" dirty="0"/>
              <a:t>Diğer mal ortaklığı: Ortaklık malları, belirli malvarlığı değeri veya türlerinden oluşur.</a:t>
            </a:r>
          </a:p>
          <a:p>
            <a:pPr marL="457200" indent="-457200">
              <a:buFont typeface="+mj-lt"/>
              <a:buAutoNum type="arabicPeriod"/>
            </a:pPr>
            <a:r>
              <a:rPr lang="tr-TR" dirty="0"/>
              <a:t>Genel mal ortaklığı</a:t>
            </a:r>
          </a:p>
          <a:p>
            <a:pPr marL="914400" lvl="1" indent="-457200">
              <a:buFont typeface="+mj-lt"/>
              <a:buAutoNum type="arabicPeriod"/>
            </a:pPr>
            <a:r>
              <a:rPr lang="tr-TR" dirty="0"/>
              <a:t>Malvarlığı yapısı </a:t>
            </a:r>
          </a:p>
          <a:p>
            <a:pPr marL="914400" lvl="1" indent="-457200">
              <a:buFont typeface="+mj-lt"/>
              <a:buAutoNum type="arabicPeriod"/>
            </a:pPr>
            <a:endParaRPr lang="tr-TR" dirty="0"/>
          </a:p>
          <a:p>
            <a:pPr marL="914400" lvl="1" indent="-457200">
              <a:buFont typeface="+mj-lt"/>
              <a:buAutoNum type="arabicPeriod"/>
            </a:pPr>
            <a:endParaRPr lang="tr-TR" dirty="0"/>
          </a:p>
          <a:p>
            <a:pPr marL="914400" lvl="1" indent="-457200">
              <a:buFont typeface="+mj-lt"/>
              <a:buAutoNum type="arabicPeriod"/>
            </a:pPr>
            <a:endParaRPr lang="tr-TR" dirty="0"/>
          </a:p>
        </p:txBody>
      </p:sp>
      <p:graphicFrame>
        <p:nvGraphicFramePr>
          <p:cNvPr id="4" name="Tablo 4">
            <a:extLst>
              <a:ext uri="{FF2B5EF4-FFF2-40B4-BE49-F238E27FC236}">
                <a16:creationId xmlns:a16="http://schemas.microsoft.com/office/drawing/2014/main" id="{7E55CFE9-A396-46A6-B7A2-2C82D3A3A4D0}"/>
              </a:ext>
            </a:extLst>
          </p:cNvPr>
          <p:cNvGraphicFramePr>
            <a:graphicFrameLocks noGrp="1"/>
          </p:cNvGraphicFramePr>
          <p:nvPr/>
        </p:nvGraphicFramePr>
        <p:xfrm>
          <a:off x="2032000" y="5412964"/>
          <a:ext cx="8127999" cy="37084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337402128"/>
                    </a:ext>
                  </a:extLst>
                </a:gridCol>
                <a:gridCol w="2709333">
                  <a:extLst>
                    <a:ext uri="{9D8B030D-6E8A-4147-A177-3AD203B41FA5}">
                      <a16:colId xmlns:a16="http://schemas.microsoft.com/office/drawing/2014/main" val="2788861175"/>
                    </a:ext>
                  </a:extLst>
                </a:gridCol>
                <a:gridCol w="2709333">
                  <a:extLst>
                    <a:ext uri="{9D8B030D-6E8A-4147-A177-3AD203B41FA5}">
                      <a16:colId xmlns:a16="http://schemas.microsoft.com/office/drawing/2014/main" val="417668775"/>
                    </a:ext>
                  </a:extLst>
                </a:gridCol>
              </a:tblGrid>
              <a:tr h="370840">
                <a:tc>
                  <a:txBody>
                    <a:bodyPr/>
                    <a:lstStyle/>
                    <a:p>
                      <a:r>
                        <a:rPr lang="tr-TR" dirty="0"/>
                        <a:t>Karını kişisel malları</a:t>
                      </a:r>
                    </a:p>
                  </a:txBody>
                  <a:tcPr/>
                </a:tc>
                <a:tc>
                  <a:txBody>
                    <a:bodyPr/>
                    <a:lstStyle/>
                    <a:p>
                      <a:r>
                        <a:rPr lang="tr-TR" dirty="0"/>
                        <a:t>Ortaklık malları</a:t>
                      </a:r>
                    </a:p>
                  </a:txBody>
                  <a:tcPr/>
                </a:tc>
                <a:tc>
                  <a:txBody>
                    <a:bodyPr/>
                    <a:lstStyle/>
                    <a:p>
                      <a:r>
                        <a:rPr lang="tr-TR" dirty="0"/>
                        <a:t>Kocanın kişisel malları</a:t>
                      </a:r>
                    </a:p>
                  </a:txBody>
                  <a:tcPr/>
                </a:tc>
                <a:extLst>
                  <a:ext uri="{0D108BD9-81ED-4DB2-BD59-A6C34878D82A}">
                    <a16:rowId xmlns:a16="http://schemas.microsoft.com/office/drawing/2014/main" val="184046824"/>
                  </a:ext>
                </a:extLst>
              </a:tr>
            </a:tbl>
          </a:graphicData>
        </a:graphic>
      </p:graphicFrame>
    </p:spTree>
    <p:extLst>
      <p:ext uri="{BB962C8B-B14F-4D97-AF65-F5344CB8AC3E}">
        <p14:creationId xmlns:p14="http://schemas.microsoft.com/office/powerpoint/2010/main" val="2973761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65C320-40AF-4345-B12F-9392091E9D5A}"/>
              </a:ext>
            </a:extLst>
          </p:cNvPr>
          <p:cNvSpPr>
            <a:spLocks noGrp="1"/>
          </p:cNvSpPr>
          <p:nvPr>
            <p:ph type="title"/>
          </p:nvPr>
        </p:nvSpPr>
        <p:spPr/>
        <p:txBody>
          <a:bodyPr/>
          <a:lstStyle/>
          <a:p>
            <a:r>
              <a:rPr lang="tr-TR" dirty="0"/>
              <a:t>SEÇİMLİK MAL REJİMLERİ</a:t>
            </a:r>
          </a:p>
        </p:txBody>
      </p:sp>
      <p:sp>
        <p:nvSpPr>
          <p:cNvPr id="3" name="İçerik Yer Tutucusu 2">
            <a:extLst>
              <a:ext uri="{FF2B5EF4-FFF2-40B4-BE49-F238E27FC236}">
                <a16:creationId xmlns:a16="http://schemas.microsoft.com/office/drawing/2014/main" id="{129B5287-95A5-4A42-AF7C-D70A3EB3870D}"/>
              </a:ext>
            </a:extLst>
          </p:cNvPr>
          <p:cNvSpPr>
            <a:spLocks noGrp="1"/>
          </p:cNvSpPr>
          <p:nvPr>
            <p:ph idx="1"/>
          </p:nvPr>
        </p:nvSpPr>
        <p:spPr>
          <a:xfrm>
            <a:off x="1451579" y="2015732"/>
            <a:ext cx="9603275" cy="4114480"/>
          </a:xfrm>
        </p:spPr>
        <p:txBody>
          <a:bodyPr>
            <a:normAutofit fontScale="92500" lnSpcReduction="10000"/>
          </a:bodyPr>
          <a:lstStyle/>
          <a:p>
            <a:pPr marL="914400" lvl="1" indent="-457200">
              <a:buFont typeface="+mj-lt"/>
              <a:buAutoNum type="arabicPeriod" startAt="2"/>
            </a:pPr>
            <a:r>
              <a:rPr lang="tr-TR" dirty="0"/>
              <a:t>Kişisel mallara ve ortaklık mallarına giren malvarlığı değerleri</a:t>
            </a:r>
          </a:p>
          <a:p>
            <a:pPr lvl="2"/>
            <a:r>
              <a:rPr lang="tr-TR" dirty="0"/>
              <a:t>Eşler sözleşme ile kişisel malların ve ortaklık mallarının neler olduğunu kararlaştırabilirler.</a:t>
            </a:r>
          </a:p>
          <a:p>
            <a:pPr lvl="2"/>
            <a:r>
              <a:rPr lang="tr-TR" dirty="0"/>
              <a:t>Eşlerin sadece kişisel kullanımına yarayan eşyaları kişisel maldır.</a:t>
            </a:r>
          </a:p>
          <a:p>
            <a:pPr lvl="2"/>
            <a:r>
              <a:rPr lang="tr-TR" dirty="0"/>
              <a:t>Manevi tazminat alacakları kişisel maldır.</a:t>
            </a:r>
          </a:p>
          <a:p>
            <a:pPr lvl="2"/>
            <a:r>
              <a:rPr lang="tr-TR" dirty="0"/>
              <a:t>Üçüncü kişilerin ivazsız kazandırmaları kişisel maldır.</a:t>
            </a:r>
          </a:p>
          <a:p>
            <a:pPr lvl="2"/>
            <a:r>
              <a:rPr lang="tr-TR" dirty="0"/>
              <a:t>Eşler, ortaklık malları üzerinde elbirliği mülkiyetine sahiptirler. Ortaklık payları üzerinde tek başlarına tasarruf hakları bulunmamaktadır.</a:t>
            </a:r>
          </a:p>
          <a:p>
            <a:pPr marL="914400" lvl="1" indent="-457200">
              <a:buFont typeface="+mj-lt"/>
              <a:buAutoNum type="arabicPeriod" startAt="2"/>
            </a:pPr>
            <a:r>
              <a:rPr lang="tr-TR" dirty="0"/>
              <a:t>İspat</a:t>
            </a:r>
          </a:p>
          <a:p>
            <a:pPr marL="914400" lvl="2" indent="0">
              <a:buNone/>
            </a:pPr>
            <a:r>
              <a:rPr lang="tr-TR" dirty="0"/>
              <a:t>Bir eşin kişisel malı olduğu ispatlanmadıkça tüm malvarlığı değerleri ortaklık malı sayılır.</a:t>
            </a:r>
          </a:p>
          <a:p>
            <a:pPr marL="914400" lvl="1" indent="-457200">
              <a:buFont typeface="+mj-lt"/>
              <a:buAutoNum type="arabicPeriod" startAt="2"/>
            </a:pPr>
            <a:r>
              <a:rPr lang="tr-TR" dirty="0"/>
              <a:t>Yönetim ve tasarruf</a:t>
            </a:r>
          </a:p>
          <a:p>
            <a:pPr marL="914400" lvl="2" indent="0">
              <a:buNone/>
            </a:pPr>
            <a:r>
              <a:rPr lang="tr-TR" dirty="0"/>
              <a:t>Kişisel mallar</a:t>
            </a:r>
          </a:p>
          <a:p>
            <a:pPr marL="914400" lvl="2" indent="0">
              <a:buNone/>
            </a:pPr>
            <a:r>
              <a:rPr lang="tr-TR" dirty="0"/>
              <a:t>«Eşlerden her biri, yasal sınırlar içerisinde kendi kişisel mallarını yönetme ve bunlar üzerinde tasarrufta bulunma hakkına sahiptir. Kişisel mallara giren gelirler varsa, yönetim giderleri bu gelirlerden karşılanır.»</a:t>
            </a:r>
          </a:p>
          <a:p>
            <a:endParaRPr lang="tr-TR" dirty="0"/>
          </a:p>
        </p:txBody>
      </p:sp>
    </p:spTree>
    <p:extLst>
      <p:ext uri="{BB962C8B-B14F-4D97-AF65-F5344CB8AC3E}">
        <p14:creationId xmlns:p14="http://schemas.microsoft.com/office/powerpoint/2010/main" val="335991859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0C189C-A211-462F-9D8E-B9906536DFE5}">
  <ds:schemaRefs>
    <ds:schemaRef ds:uri="http://schemas.microsoft.com/sharepoint/v3/contenttype/forms"/>
  </ds:schemaRefs>
</ds:datastoreItem>
</file>

<file path=customXml/itemProps2.xml><?xml version="1.0" encoding="utf-8"?>
<ds:datastoreItem xmlns:ds="http://schemas.openxmlformats.org/officeDocument/2006/customXml" ds:itemID="{5CA98560-EBA8-452D-BD22-D0FB872F46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CA8093A-9893-46AE-A579-3E33C18709AF}">
  <ds:schemaRef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http://purl.org/dc/dcmitype/"/>
    <ds:schemaRef ds:uri="http://www.w3.org/XML/1998/namespace"/>
    <ds:schemaRef ds:uri="560ef61b-03e2-46a8-aeae-79f8a710d1e9"/>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Galeri</Template>
  <TotalTime>2</TotalTime>
  <Words>2711</Words>
  <Application>Microsoft Office PowerPoint</Application>
  <PresentationFormat>Geniş ekran</PresentationFormat>
  <Paragraphs>166</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21</vt:i4>
      </vt:variant>
    </vt:vector>
  </HeadingPairs>
  <TitlesOfParts>
    <vt:vector size="25" baseType="lpstr">
      <vt:lpstr>Arial</vt:lpstr>
      <vt:lpstr>Gill Sans MT</vt:lpstr>
      <vt:lpstr>Wingdings</vt:lpstr>
      <vt:lpstr>Galeri</vt:lpstr>
      <vt:lpstr>Medeni hukuk</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SEÇİMLİK MAL REJİMLERİ</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lpstr>Soybağının kurulması yolları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SEÇİMLİK MAL REJİMLERİ</dc:title>
  <dc:creator>Hilal Nur Gözüküçük</dc:creator>
  <cp:lastModifiedBy>Hilal Nur Gözüküçük</cp:lastModifiedBy>
  <cp:revision>1</cp:revision>
  <dcterms:created xsi:type="dcterms:W3CDTF">2020-05-25T16:54:12Z</dcterms:created>
  <dcterms:modified xsi:type="dcterms:W3CDTF">2020-05-27T14:40:22Z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