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1" r:id="rId3"/>
    <p:sldId id="262" r:id="rId4"/>
    <p:sldId id="264" r:id="rId5"/>
    <p:sldId id="265" r:id="rId6"/>
    <p:sldId id="266" r:id="rId7"/>
    <p:sldId id="263" r:id="rId8"/>
    <p:sldId id="267" r:id="rId9"/>
    <p:sldId id="268" r:id="rId10"/>
    <p:sldId id="269" r:id="rId11"/>
    <p:sldId id="270" r:id="rId12"/>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9" d="100"/>
          <a:sy n="69" d="100"/>
        </p:scale>
        <p:origin x="75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7436F4C3-7717-4BC6-82ED-1E3C09D54A94}" type="datetimeFigureOut">
              <a:rPr lang="tr-TR" smtClean="0"/>
              <a:t>31.01.2018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C61AADF-AE55-4B74-A24F-F41EFE1507B5}" type="slidenum">
              <a:rPr lang="tr-TR" smtClean="0"/>
              <a:t>‹#›</a:t>
            </a:fld>
            <a:endParaRPr lang="tr-TR"/>
          </a:p>
        </p:txBody>
      </p:sp>
    </p:spTree>
    <p:extLst>
      <p:ext uri="{BB962C8B-B14F-4D97-AF65-F5344CB8AC3E}">
        <p14:creationId xmlns:p14="http://schemas.microsoft.com/office/powerpoint/2010/main" val="12603984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7436F4C3-7717-4BC6-82ED-1E3C09D54A94}" type="datetimeFigureOut">
              <a:rPr lang="tr-TR" smtClean="0"/>
              <a:t>31.01.2018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C61AADF-AE55-4B74-A24F-F41EFE1507B5}" type="slidenum">
              <a:rPr lang="tr-TR" smtClean="0"/>
              <a:t>‹#›</a:t>
            </a:fld>
            <a:endParaRPr lang="tr-TR"/>
          </a:p>
        </p:txBody>
      </p:sp>
    </p:spTree>
    <p:extLst>
      <p:ext uri="{BB962C8B-B14F-4D97-AF65-F5344CB8AC3E}">
        <p14:creationId xmlns:p14="http://schemas.microsoft.com/office/powerpoint/2010/main" val="34228601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7436F4C3-7717-4BC6-82ED-1E3C09D54A94}" type="datetimeFigureOut">
              <a:rPr lang="tr-TR" smtClean="0"/>
              <a:t>31.01.2018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C61AADF-AE55-4B74-A24F-F41EFE1507B5}" type="slidenum">
              <a:rPr lang="tr-TR" smtClean="0"/>
              <a:t>‹#›</a:t>
            </a:fld>
            <a:endParaRPr lang="tr-TR"/>
          </a:p>
        </p:txBody>
      </p:sp>
    </p:spTree>
    <p:extLst>
      <p:ext uri="{BB962C8B-B14F-4D97-AF65-F5344CB8AC3E}">
        <p14:creationId xmlns:p14="http://schemas.microsoft.com/office/powerpoint/2010/main" val="26034984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7436F4C3-7717-4BC6-82ED-1E3C09D54A94}" type="datetimeFigureOut">
              <a:rPr lang="tr-TR" smtClean="0"/>
              <a:t>31.01.2018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C61AADF-AE55-4B74-A24F-F41EFE1507B5}" type="slidenum">
              <a:rPr lang="tr-TR" smtClean="0"/>
              <a:t>‹#›</a:t>
            </a:fld>
            <a:endParaRPr lang="tr-TR"/>
          </a:p>
        </p:txBody>
      </p:sp>
    </p:spTree>
    <p:extLst>
      <p:ext uri="{BB962C8B-B14F-4D97-AF65-F5344CB8AC3E}">
        <p14:creationId xmlns:p14="http://schemas.microsoft.com/office/powerpoint/2010/main" val="10321165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7436F4C3-7717-4BC6-82ED-1E3C09D54A94}" type="datetimeFigureOut">
              <a:rPr lang="tr-TR" smtClean="0"/>
              <a:t>31.01.2018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C61AADF-AE55-4B74-A24F-F41EFE1507B5}" type="slidenum">
              <a:rPr lang="tr-TR" smtClean="0"/>
              <a:t>‹#›</a:t>
            </a:fld>
            <a:endParaRPr lang="tr-TR"/>
          </a:p>
        </p:txBody>
      </p:sp>
    </p:spTree>
    <p:extLst>
      <p:ext uri="{BB962C8B-B14F-4D97-AF65-F5344CB8AC3E}">
        <p14:creationId xmlns:p14="http://schemas.microsoft.com/office/powerpoint/2010/main" val="5880589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7436F4C3-7717-4BC6-82ED-1E3C09D54A94}" type="datetimeFigureOut">
              <a:rPr lang="tr-TR" smtClean="0"/>
              <a:t>31.01.2018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DC61AADF-AE55-4B74-A24F-F41EFE1507B5}" type="slidenum">
              <a:rPr lang="tr-TR" smtClean="0"/>
              <a:t>‹#›</a:t>
            </a:fld>
            <a:endParaRPr lang="tr-TR"/>
          </a:p>
        </p:txBody>
      </p:sp>
    </p:spTree>
    <p:extLst>
      <p:ext uri="{BB962C8B-B14F-4D97-AF65-F5344CB8AC3E}">
        <p14:creationId xmlns:p14="http://schemas.microsoft.com/office/powerpoint/2010/main" val="12267503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7436F4C3-7717-4BC6-82ED-1E3C09D54A94}" type="datetimeFigureOut">
              <a:rPr lang="tr-TR" smtClean="0"/>
              <a:t>31.01.2018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DC61AADF-AE55-4B74-A24F-F41EFE1507B5}" type="slidenum">
              <a:rPr lang="tr-TR" smtClean="0"/>
              <a:t>‹#›</a:t>
            </a:fld>
            <a:endParaRPr lang="tr-TR"/>
          </a:p>
        </p:txBody>
      </p:sp>
    </p:spTree>
    <p:extLst>
      <p:ext uri="{BB962C8B-B14F-4D97-AF65-F5344CB8AC3E}">
        <p14:creationId xmlns:p14="http://schemas.microsoft.com/office/powerpoint/2010/main" val="1668829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7436F4C3-7717-4BC6-82ED-1E3C09D54A94}" type="datetimeFigureOut">
              <a:rPr lang="tr-TR" smtClean="0"/>
              <a:t>31.01.2018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DC61AADF-AE55-4B74-A24F-F41EFE1507B5}" type="slidenum">
              <a:rPr lang="tr-TR" smtClean="0"/>
              <a:t>‹#›</a:t>
            </a:fld>
            <a:endParaRPr lang="tr-TR"/>
          </a:p>
        </p:txBody>
      </p:sp>
    </p:spTree>
    <p:extLst>
      <p:ext uri="{BB962C8B-B14F-4D97-AF65-F5344CB8AC3E}">
        <p14:creationId xmlns:p14="http://schemas.microsoft.com/office/powerpoint/2010/main" val="37973204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7436F4C3-7717-4BC6-82ED-1E3C09D54A94}" type="datetimeFigureOut">
              <a:rPr lang="tr-TR" smtClean="0"/>
              <a:t>31.01.2018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DC61AADF-AE55-4B74-A24F-F41EFE1507B5}" type="slidenum">
              <a:rPr lang="tr-TR" smtClean="0"/>
              <a:t>‹#›</a:t>
            </a:fld>
            <a:endParaRPr lang="tr-TR"/>
          </a:p>
        </p:txBody>
      </p:sp>
    </p:spTree>
    <p:extLst>
      <p:ext uri="{BB962C8B-B14F-4D97-AF65-F5344CB8AC3E}">
        <p14:creationId xmlns:p14="http://schemas.microsoft.com/office/powerpoint/2010/main" val="2005645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7436F4C3-7717-4BC6-82ED-1E3C09D54A94}" type="datetimeFigureOut">
              <a:rPr lang="tr-TR" smtClean="0"/>
              <a:t>31.01.2018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DC61AADF-AE55-4B74-A24F-F41EFE1507B5}" type="slidenum">
              <a:rPr lang="tr-TR" smtClean="0"/>
              <a:t>‹#›</a:t>
            </a:fld>
            <a:endParaRPr lang="tr-TR"/>
          </a:p>
        </p:txBody>
      </p:sp>
    </p:spTree>
    <p:extLst>
      <p:ext uri="{BB962C8B-B14F-4D97-AF65-F5344CB8AC3E}">
        <p14:creationId xmlns:p14="http://schemas.microsoft.com/office/powerpoint/2010/main" val="13640963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7436F4C3-7717-4BC6-82ED-1E3C09D54A94}" type="datetimeFigureOut">
              <a:rPr lang="tr-TR" smtClean="0"/>
              <a:t>31.01.2018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DC61AADF-AE55-4B74-A24F-F41EFE1507B5}" type="slidenum">
              <a:rPr lang="tr-TR" smtClean="0"/>
              <a:t>‹#›</a:t>
            </a:fld>
            <a:endParaRPr lang="tr-TR"/>
          </a:p>
        </p:txBody>
      </p:sp>
    </p:spTree>
    <p:extLst>
      <p:ext uri="{BB962C8B-B14F-4D97-AF65-F5344CB8AC3E}">
        <p14:creationId xmlns:p14="http://schemas.microsoft.com/office/powerpoint/2010/main" val="543111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436F4C3-7717-4BC6-82ED-1E3C09D54A94}" type="datetimeFigureOut">
              <a:rPr lang="tr-TR" smtClean="0"/>
              <a:t>31.01.2018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C61AADF-AE55-4B74-A24F-F41EFE1507B5}" type="slidenum">
              <a:rPr lang="tr-TR" smtClean="0"/>
              <a:t>‹#›</a:t>
            </a:fld>
            <a:endParaRPr lang="tr-TR"/>
          </a:p>
        </p:txBody>
      </p:sp>
    </p:spTree>
    <p:extLst>
      <p:ext uri="{BB962C8B-B14F-4D97-AF65-F5344CB8AC3E}">
        <p14:creationId xmlns:p14="http://schemas.microsoft.com/office/powerpoint/2010/main" val="16457084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700644"/>
            <a:ext cx="9144000" cy="3319958"/>
          </a:xfrm>
        </p:spPr>
        <p:txBody>
          <a:bodyPr>
            <a:normAutofit fontScale="90000"/>
          </a:bodyPr>
          <a:lstStyle/>
          <a:p>
            <a:pPr>
              <a:lnSpc>
                <a:spcPct val="100000"/>
              </a:lnSpc>
            </a:pPr>
            <a:r>
              <a:rPr lang="tr-TR" dirty="0"/>
              <a:t>DAVRANIŞ BİLİMLERİNDE </a:t>
            </a:r>
            <a:r>
              <a:rPr lang="tr-TR" dirty="0" smtClean="0"/>
              <a:t>İLERİ İSTATİSTİK</a:t>
            </a:r>
            <a:r>
              <a:rPr lang="tr-TR" dirty="0"/>
              <a:t/>
            </a:r>
            <a:br>
              <a:rPr lang="tr-TR" dirty="0"/>
            </a:br>
            <a:r>
              <a:rPr lang="tr-TR" dirty="0" smtClean="0"/>
              <a:t/>
            </a:r>
            <a:br>
              <a:rPr lang="tr-TR" dirty="0" smtClean="0"/>
            </a:br>
            <a:r>
              <a:rPr lang="tr-TR" dirty="0" smtClean="0"/>
              <a:t>DOKTORA</a:t>
            </a:r>
            <a:endParaRPr lang="tr-TR" dirty="0"/>
          </a:p>
        </p:txBody>
      </p:sp>
      <p:sp>
        <p:nvSpPr>
          <p:cNvPr id="3" name="Alt Başlık 2"/>
          <p:cNvSpPr>
            <a:spLocks noGrp="1"/>
          </p:cNvSpPr>
          <p:nvPr>
            <p:ph type="subTitle" idx="1"/>
          </p:nvPr>
        </p:nvSpPr>
        <p:spPr>
          <a:xfrm>
            <a:off x="1524000" y="4421435"/>
            <a:ext cx="9144000" cy="1655762"/>
          </a:xfrm>
        </p:spPr>
        <p:txBody>
          <a:bodyPr/>
          <a:lstStyle/>
          <a:p>
            <a:r>
              <a:rPr lang="tr-TR" dirty="0"/>
              <a:t>Doç. Dr. ÖMAY ÇOKLUK BÖKEOĞLU</a:t>
            </a:r>
          </a:p>
          <a:p>
            <a:endParaRPr lang="tr-TR" dirty="0"/>
          </a:p>
        </p:txBody>
      </p:sp>
    </p:spTree>
    <p:extLst>
      <p:ext uri="{BB962C8B-B14F-4D97-AF65-F5344CB8AC3E}">
        <p14:creationId xmlns:p14="http://schemas.microsoft.com/office/powerpoint/2010/main" val="289042200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b="1" dirty="0"/>
              <a:t>Çoklu Doğrusal Regresyon (</a:t>
            </a:r>
            <a:r>
              <a:rPr lang="tr-TR" b="1" dirty="0" err="1"/>
              <a:t>Multiple</a:t>
            </a:r>
            <a:r>
              <a:rPr lang="tr-TR" b="1" dirty="0"/>
              <a:t> </a:t>
            </a:r>
            <a:r>
              <a:rPr lang="tr-TR" b="1" dirty="0" err="1"/>
              <a:t>Linear</a:t>
            </a:r>
            <a:r>
              <a:rPr lang="tr-TR" b="1" dirty="0"/>
              <a:t> </a:t>
            </a:r>
            <a:r>
              <a:rPr lang="tr-TR" b="1" dirty="0" err="1"/>
              <a:t>Regression</a:t>
            </a:r>
            <a:r>
              <a:rPr lang="tr-TR" b="1" dirty="0" smtClean="0"/>
              <a:t>) </a:t>
            </a:r>
            <a:r>
              <a:rPr lang="tr-TR" sz="2000" b="1" dirty="0" smtClean="0"/>
              <a:t>(Büyüköztürk, 2004)</a:t>
            </a:r>
            <a:endParaRPr lang="tr-TR" sz="2000" dirty="0"/>
          </a:p>
        </p:txBody>
      </p:sp>
      <p:sp>
        <p:nvSpPr>
          <p:cNvPr id="3" name="İçerik Yer Tutucusu 2"/>
          <p:cNvSpPr>
            <a:spLocks noGrp="1"/>
          </p:cNvSpPr>
          <p:nvPr>
            <p:ph idx="1"/>
          </p:nvPr>
        </p:nvSpPr>
        <p:spPr/>
        <p:txBody>
          <a:bodyPr>
            <a:normAutofit fontScale="92500" lnSpcReduction="20000"/>
          </a:bodyPr>
          <a:lstStyle/>
          <a:p>
            <a:pPr>
              <a:lnSpc>
                <a:spcPct val="150000"/>
              </a:lnSpc>
            </a:pPr>
            <a:r>
              <a:rPr lang="tr-TR" dirty="0" smtClean="0"/>
              <a:t>Çoklu </a:t>
            </a:r>
            <a:r>
              <a:rPr lang="tr-TR" dirty="0"/>
              <a:t>regresyon analizi, bağımlı değişkenle ilişkili olan iki ya da daha çok bağımsız değişkene (</a:t>
            </a:r>
            <a:r>
              <a:rPr lang="tr-TR" dirty="0" err="1"/>
              <a:t>yordayıcı</a:t>
            </a:r>
            <a:r>
              <a:rPr lang="tr-TR" dirty="0"/>
              <a:t> değişkenlere) dayalı olarak, bağımlı değişkenin tahmin edilmesine yönelik bir analiz türüdür. </a:t>
            </a:r>
            <a:endParaRPr lang="tr-TR" dirty="0" smtClean="0"/>
          </a:p>
          <a:p>
            <a:pPr>
              <a:lnSpc>
                <a:spcPct val="150000"/>
              </a:lnSpc>
            </a:pPr>
            <a:r>
              <a:rPr lang="tr-TR" dirty="0" smtClean="0"/>
              <a:t>Çoklu </a:t>
            </a:r>
            <a:r>
              <a:rPr lang="tr-TR" dirty="0"/>
              <a:t>regresyon analizi, </a:t>
            </a:r>
            <a:r>
              <a:rPr lang="tr-TR" dirty="0" err="1"/>
              <a:t>yordayıcı</a:t>
            </a:r>
            <a:r>
              <a:rPr lang="tr-TR" dirty="0"/>
              <a:t> değişkenler tarafından bağımlı değişkende açıklanan toplam </a:t>
            </a:r>
            <a:r>
              <a:rPr lang="tr-TR" dirty="0" err="1"/>
              <a:t>varyansın</a:t>
            </a:r>
            <a:r>
              <a:rPr lang="tr-TR" dirty="0"/>
              <a:t> yorumlanmasına, açıklanan </a:t>
            </a:r>
            <a:r>
              <a:rPr lang="tr-TR" dirty="0" err="1"/>
              <a:t>varyansın</a:t>
            </a:r>
            <a:r>
              <a:rPr lang="tr-TR" dirty="0"/>
              <a:t> istatistiksel anlamlılığına, </a:t>
            </a:r>
            <a:r>
              <a:rPr lang="tr-TR" dirty="0" err="1"/>
              <a:t>yordayıcı</a:t>
            </a:r>
            <a:r>
              <a:rPr lang="tr-TR" dirty="0"/>
              <a:t> değişkenlerin istatistiksel olarak anlamlılığına  ve </a:t>
            </a:r>
            <a:r>
              <a:rPr lang="tr-TR" dirty="0" err="1"/>
              <a:t>yordayıcı</a:t>
            </a:r>
            <a:r>
              <a:rPr lang="tr-TR" dirty="0"/>
              <a:t> değişkenlerle bağımlı değişken arasındaki ilişkinin yönüne ilişkin yorum yapma olanağı verir. </a:t>
            </a:r>
          </a:p>
        </p:txBody>
      </p:sp>
    </p:spTree>
    <p:extLst>
      <p:ext uri="{BB962C8B-B14F-4D97-AF65-F5344CB8AC3E}">
        <p14:creationId xmlns:p14="http://schemas.microsoft.com/office/powerpoint/2010/main" val="276549080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Kaynak</a:t>
            </a:r>
            <a:endParaRPr lang="tr-TR" dirty="0"/>
          </a:p>
        </p:txBody>
      </p:sp>
      <p:sp>
        <p:nvSpPr>
          <p:cNvPr id="3" name="İçerik Yer Tutucusu 2"/>
          <p:cNvSpPr>
            <a:spLocks noGrp="1"/>
          </p:cNvSpPr>
          <p:nvPr>
            <p:ph idx="1"/>
          </p:nvPr>
        </p:nvSpPr>
        <p:spPr/>
        <p:txBody>
          <a:bodyPr/>
          <a:lstStyle/>
          <a:p>
            <a:pPr>
              <a:lnSpc>
                <a:spcPct val="150000"/>
              </a:lnSpc>
            </a:pPr>
            <a:r>
              <a:rPr lang="tr-TR" dirty="0"/>
              <a:t>Büyüköztürk, Ş. (</a:t>
            </a:r>
            <a:r>
              <a:rPr lang="tr-TR" dirty="0" smtClean="0"/>
              <a:t>2004). </a:t>
            </a:r>
            <a:r>
              <a:rPr lang="tr-TR" i="1" dirty="0"/>
              <a:t>Sosyal Bilimler için Veri Analizi El </a:t>
            </a:r>
            <a:r>
              <a:rPr lang="tr-TR" i="1" dirty="0" smtClean="0"/>
              <a:t>Kitabı</a:t>
            </a:r>
            <a:r>
              <a:rPr lang="tr-TR" dirty="0" smtClean="0"/>
              <a:t>. Ankara</a:t>
            </a:r>
            <a:r>
              <a:rPr lang="tr-TR" dirty="0"/>
              <a:t>: </a:t>
            </a:r>
            <a:r>
              <a:rPr lang="tr-TR" dirty="0" err="1"/>
              <a:t>Pegem</a:t>
            </a:r>
            <a:r>
              <a:rPr lang="tr-TR" dirty="0"/>
              <a:t> A Yayıncılık.</a:t>
            </a:r>
            <a:endParaRPr lang="tr-TR" dirty="0"/>
          </a:p>
        </p:txBody>
      </p:sp>
    </p:spTree>
    <p:extLst>
      <p:ext uri="{BB962C8B-B14F-4D97-AF65-F5344CB8AC3E}">
        <p14:creationId xmlns:p14="http://schemas.microsoft.com/office/powerpoint/2010/main" val="743933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500062"/>
            <a:ext cx="10515600" cy="1325563"/>
          </a:xfrm>
        </p:spPr>
        <p:txBody>
          <a:bodyPr>
            <a:normAutofit fontScale="90000"/>
          </a:bodyPr>
          <a:lstStyle/>
          <a:p>
            <a:pPr algn="ctr"/>
            <a:r>
              <a:rPr lang="tr-TR" sz="3200" b="1" dirty="0" smtClean="0"/>
              <a:t/>
            </a:r>
            <a:br>
              <a:rPr lang="tr-TR" sz="3200" b="1" dirty="0" smtClean="0"/>
            </a:br>
            <a:r>
              <a:rPr lang="tr-TR" sz="3200" b="1" dirty="0" smtClean="0"/>
              <a:t>KORELASYON </a:t>
            </a:r>
            <a:br>
              <a:rPr lang="tr-TR" sz="3200" b="1" dirty="0" smtClean="0"/>
            </a:br>
            <a:r>
              <a:rPr lang="tr-TR" dirty="0" smtClean="0"/>
              <a:t> </a:t>
            </a:r>
            <a:endParaRPr lang="tr-TR" dirty="0"/>
          </a:p>
        </p:txBody>
      </p:sp>
      <p:sp>
        <p:nvSpPr>
          <p:cNvPr id="3" name="İçerik Yer Tutucusu 2"/>
          <p:cNvSpPr>
            <a:spLocks noGrp="1"/>
          </p:cNvSpPr>
          <p:nvPr>
            <p:ph idx="1"/>
          </p:nvPr>
        </p:nvSpPr>
        <p:spPr/>
        <p:txBody>
          <a:bodyPr>
            <a:normAutofit/>
          </a:bodyPr>
          <a:lstStyle/>
          <a:p>
            <a:pPr>
              <a:lnSpc>
                <a:spcPct val="150000"/>
              </a:lnSpc>
            </a:pPr>
            <a:r>
              <a:rPr lang="tr-TR" dirty="0" smtClean="0"/>
              <a:t>İki değişken arasındaki ilişkinin miktarını, yönünü belirlemeye yarar.</a:t>
            </a:r>
            <a:r>
              <a:rPr lang="tr-TR" dirty="0"/>
              <a:t> </a:t>
            </a:r>
            <a:endParaRPr lang="tr-TR" dirty="0" smtClean="0"/>
          </a:p>
          <a:p>
            <a:pPr marL="0" indent="0">
              <a:lnSpc>
                <a:spcPct val="150000"/>
              </a:lnSpc>
              <a:buNone/>
            </a:pPr>
            <a:r>
              <a:rPr lang="tr-TR" dirty="0"/>
              <a:t>	</a:t>
            </a:r>
            <a:r>
              <a:rPr lang="tr-TR" dirty="0" smtClean="0"/>
              <a:t>Korelasyon katsayısı (KK): İlişkinin yönü, miktarı vb. açısından yorumlama </a:t>
            </a:r>
          </a:p>
          <a:p>
            <a:pPr marL="0" indent="0">
              <a:lnSpc>
                <a:spcPct val="150000"/>
              </a:lnSpc>
              <a:buNone/>
            </a:pPr>
            <a:r>
              <a:rPr lang="tr-TR" dirty="0" smtClean="0"/>
              <a:t>	Saçılma Diyagramı</a:t>
            </a:r>
          </a:p>
          <a:p>
            <a:pPr marL="0" indent="0">
              <a:lnSpc>
                <a:spcPct val="150000"/>
              </a:lnSpc>
              <a:buNone/>
            </a:pPr>
            <a:r>
              <a:rPr lang="tr-TR" dirty="0" smtClean="0"/>
              <a:t>	Determinasyon Katsayısı kavramları</a:t>
            </a:r>
          </a:p>
          <a:p>
            <a:endParaRPr lang="tr-TR" dirty="0"/>
          </a:p>
        </p:txBody>
      </p:sp>
    </p:spTree>
    <p:extLst>
      <p:ext uri="{BB962C8B-B14F-4D97-AF65-F5344CB8AC3E}">
        <p14:creationId xmlns:p14="http://schemas.microsoft.com/office/powerpoint/2010/main" val="42000166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sz="3200" b="1" dirty="0" smtClean="0"/>
              <a:t>Farklı Korelasyon Teknikleri</a:t>
            </a:r>
            <a:endParaRPr lang="tr-TR" sz="3200" b="1" dirty="0"/>
          </a:p>
        </p:txBody>
      </p:sp>
      <p:sp>
        <p:nvSpPr>
          <p:cNvPr id="3" name="İçerik Yer Tutucusu 2"/>
          <p:cNvSpPr>
            <a:spLocks noGrp="1"/>
          </p:cNvSpPr>
          <p:nvPr>
            <p:ph idx="1"/>
          </p:nvPr>
        </p:nvSpPr>
        <p:spPr/>
        <p:txBody>
          <a:bodyPr/>
          <a:lstStyle/>
          <a:p>
            <a:pPr marL="0" indent="0">
              <a:lnSpc>
                <a:spcPct val="150000"/>
              </a:lnSpc>
              <a:buNone/>
            </a:pPr>
            <a:r>
              <a:rPr lang="tr-TR" dirty="0"/>
              <a:t>Basit, kısmi, çoklu korelasyon ve </a:t>
            </a:r>
            <a:r>
              <a:rPr lang="tr-TR" dirty="0" smtClean="0"/>
              <a:t>uygulamaları</a:t>
            </a:r>
            <a:endParaRPr lang="tr-TR" dirty="0"/>
          </a:p>
          <a:p>
            <a:pPr lvl="1">
              <a:lnSpc>
                <a:spcPct val="150000"/>
              </a:lnSpc>
            </a:pPr>
            <a:r>
              <a:rPr lang="tr-TR" dirty="0" err="1"/>
              <a:t>Pearson</a:t>
            </a:r>
            <a:r>
              <a:rPr lang="tr-TR" dirty="0"/>
              <a:t> Momentler Çarpımı </a:t>
            </a:r>
            <a:r>
              <a:rPr lang="tr-TR" dirty="0" smtClean="0"/>
              <a:t>KK</a:t>
            </a:r>
            <a:endParaRPr lang="tr-TR" dirty="0"/>
          </a:p>
          <a:p>
            <a:pPr lvl="1">
              <a:lnSpc>
                <a:spcPct val="150000"/>
              </a:lnSpc>
            </a:pPr>
            <a:r>
              <a:rPr lang="tr-TR" dirty="0" err="1"/>
              <a:t>Spearman</a:t>
            </a:r>
            <a:r>
              <a:rPr lang="tr-TR" dirty="0"/>
              <a:t> Sıra Farkları KK</a:t>
            </a:r>
          </a:p>
          <a:p>
            <a:pPr lvl="1">
              <a:lnSpc>
                <a:spcPct val="150000"/>
              </a:lnSpc>
            </a:pPr>
            <a:r>
              <a:rPr lang="tr-TR" dirty="0"/>
              <a:t>Çift Serili KK</a:t>
            </a:r>
          </a:p>
          <a:p>
            <a:pPr lvl="1">
              <a:lnSpc>
                <a:spcPct val="150000"/>
              </a:lnSpc>
            </a:pPr>
            <a:r>
              <a:rPr lang="tr-TR" dirty="0"/>
              <a:t>Nokta Çift Serili KK </a:t>
            </a:r>
            <a:endParaRPr lang="tr-TR" dirty="0" smtClean="0"/>
          </a:p>
          <a:p>
            <a:pPr lvl="1">
              <a:lnSpc>
                <a:spcPct val="150000"/>
              </a:lnSpc>
            </a:pPr>
            <a:r>
              <a:rPr lang="tr-TR" dirty="0" err="1" smtClean="0"/>
              <a:t>Phi</a:t>
            </a:r>
            <a:r>
              <a:rPr lang="tr-TR" dirty="0" smtClean="0"/>
              <a:t> KK ve paket programda yer alan uygulamaları üzerinde durulması</a:t>
            </a:r>
            <a:endParaRPr lang="tr-TR" dirty="0"/>
          </a:p>
          <a:p>
            <a:endParaRPr lang="tr-TR" dirty="0"/>
          </a:p>
        </p:txBody>
      </p:sp>
    </p:spTree>
    <p:extLst>
      <p:ext uri="{BB962C8B-B14F-4D97-AF65-F5344CB8AC3E}">
        <p14:creationId xmlns:p14="http://schemas.microsoft.com/office/powerpoint/2010/main" val="9147697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Korelasyon</a:t>
            </a:r>
            <a:endParaRPr lang="tr-TR" dirty="0"/>
          </a:p>
        </p:txBody>
      </p:sp>
      <p:sp>
        <p:nvSpPr>
          <p:cNvPr id="3" name="İçerik Yer Tutucusu 2"/>
          <p:cNvSpPr>
            <a:spLocks noGrp="1"/>
          </p:cNvSpPr>
          <p:nvPr>
            <p:ph idx="1"/>
          </p:nvPr>
        </p:nvSpPr>
        <p:spPr/>
        <p:txBody>
          <a:bodyPr>
            <a:normAutofit fontScale="92500"/>
          </a:bodyPr>
          <a:lstStyle/>
          <a:p>
            <a:pPr algn="just">
              <a:lnSpc>
                <a:spcPct val="150000"/>
              </a:lnSpc>
            </a:pPr>
            <a:r>
              <a:rPr lang="tr-TR" dirty="0" err="1" smtClean="0"/>
              <a:t>Pearson</a:t>
            </a:r>
            <a:r>
              <a:rPr lang="tr-TR" dirty="0" smtClean="0"/>
              <a:t> korelasyon katsayısı, iki değişkenin de sürekli olmasını ve değişkenlerin birlikte (ikili olarak) normal dağılım göstermesini gerektirmektedir. Değişkenler sürekli bir dağılıma sahipler, ancak normal dağılım göstermiyorlarsa, iki değişken arasındaki ilişkiyi açıklamak amacıyla </a:t>
            </a:r>
            <a:r>
              <a:rPr lang="tr-TR" dirty="0" err="1" smtClean="0"/>
              <a:t>Spearman</a:t>
            </a:r>
            <a:r>
              <a:rPr lang="tr-TR" dirty="0" smtClean="0"/>
              <a:t> Brown Sıra Farkları korelasyon katsayısı kullanılır. Değişkenlere ait değerlerin puan yerine sıra değeri olarak verildiği durumlarda da sıra farkları korelasyon katsayısı kullanılır (Büyüköztürk, 2004).   </a:t>
            </a:r>
          </a:p>
          <a:p>
            <a:endParaRPr lang="tr-TR" dirty="0"/>
          </a:p>
        </p:txBody>
      </p:sp>
    </p:spTree>
    <p:extLst>
      <p:ext uri="{BB962C8B-B14F-4D97-AF65-F5344CB8AC3E}">
        <p14:creationId xmlns:p14="http://schemas.microsoft.com/office/powerpoint/2010/main" val="7798990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Korelasyon</a:t>
            </a:r>
          </a:p>
        </p:txBody>
      </p:sp>
      <p:sp>
        <p:nvSpPr>
          <p:cNvPr id="3" name="İçerik Yer Tutucusu 2"/>
          <p:cNvSpPr>
            <a:spLocks noGrp="1"/>
          </p:cNvSpPr>
          <p:nvPr>
            <p:ph idx="1"/>
          </p:nvPr>
        </p:nvSpPr>
        <p:spPr/>
        <p:txBody>
          <a:bodyPr>
            <a:normAutofit/>
          </a:bodyPr>
          <a:lstStyle/>
          <a:p>
            <a:pPr algn="just">
              <a:lnSpc>
                <a:spcPct val="150000"/>
              </a:lnSpc>
            </a:pPr>
            <a:r>
              <a:rPr lang="tr-TR" dirty="0" smtClean="0"/>
              <a:t>Korelasyon katsayısının 1.00 olması, mükemmel pozitif bir ilişkiyi; -1.00 olması, mükemmel negatif bir ilişkiyi; 0.00 olması, ilişkinin olmadığını gösterir. Korelasyon katsayısının büyüklük bakımından yorumlanmasında üzerinde tam olarak </a:t>
            </a:r>
            <a:r>
              <a:rPr lang="tr-TR" dirty="0" err="1" smtClean="0"/>
              <a:t>ortaklaşılan</a:t>
            </a:r>
            <a:r>
              <a:rPr lang="tr-TR" dirty="0" smtClean="0"/>
              <a:t> aralıklar bulunmamakla birlikte, korelasyonu yorumlamada şu sınırların sıklıkla kullanılabileceği not edilmelidir (Büyüköztürk</a:t>
            </a:r>
            <a:r>
              <a:rPr lang="tr-TR" dirty="0"/>
              <a:t>, 2004). </a:t>
            </a:r>
            <a:endParaRPr lang="tr-TR" dirty="0" smtClean="0"/>
          </a:p>
          <a:p>
            <a:endParaRPr lang="tr-TR" dirty="0"/>
          </a:p>
        </p:txBody>
      </p:sp>
    </p:spTree>
    <p:extLst>
      <p:ext uri="{BB962C8B-B14F-4D97-AF65-F5344CB8AC3E}">
        <p14:creationId xmlns:p14="http://schemas.microsoft.com/office/powerpoint/2010/main" val="15380270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Korelasyon</a:t>
            </a:r>
          </a:p>
        </p:txBody>
      </p:sp>
      <p:sp>
        <p:nvSpPr>
          <p:cNvPr id="3" name="İçerik Yer Tutucusu 2"/>
          <p:cNvSpPr>
            <a:spLocks noGrp="1"/>
          </p:cNvSpPr>
          <p:nvPr>
            <p:ph idx="1"/>
          </p:nvPr>
        </p:nvSpPr>
        <p:spPr/>
        <p:txBody>
          <a:bodyPr>
            <a:normAutofit/>
          </a:bodyPr>
          <a:lstStyle/>
          <a:p>
            <a:pPr algn="just">
              <a:lnSpc>
                <a:spcPct val="150000"/>
              </a:lnSpc>
            </a:pPr>
            <a:r>
              <a:rPr lang="tr-TR" dirty="0" smtClean="0"/>
              <a:t>Korelasyon katsayısının, mutlak değer olarak, 0.70-1.00 arasında olması, yüksek; 0.70-0.30 arasında olması, orta; 0.30-0.00 arasında olması ise, düşük  düzeyde bir ilişki olarak tanımlanabilir (Büyüköztürk</a:t>
            </a:r>
            <a:r>
              <a:rPr lang="tr-TR" dirty="0"/>
              <a:t>, 2004). </a:t>
            </a:r>
            <a:endParaRPr lang="tr-TR" dirty="0" smtClean="0"/>
          </a:p>
          <a:p>
            <a:endParaRPr lang="tr-TR" dirty="0"/>
          </a:p>
        </p:txBody>
      </p:sp>
    </p:spTree>
    <p:extLst>
      <p:ext uri="{BB962C8B-B14F-4D97-AF65-F5344CB8AC3E}">
        <p14:creationId xmlns:p14="http://schemas.microsoft.com/office/powerpoint/2010/main" val="17145191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5"/>
            <a:ext cx="10515599" cy="1325563"/>
          </a:xfrm>
        </p:spPr>
        <p:txBody>
          <a:bodyPr>
            <a:normAutofit/>
          </a:bodyPr>
          <a:lstStyle/>
          <a:p>
            <a:pPr algn="ctr"/>
            <a:r>
              <a:rPr lang="tr-TR" sz="3200" b="1" dirty="0" smtClean="0"/>
              <a:t>REGRESYON ANALİZİ</a:t>
            </a:r>
            <a:endParaRPr lang="tr-TR" sz="3200" dirty="0"/>
          </a:p>
        </p:txBody>
      </p:sp>
      <p:sp>
        <p:nvSpPr>
          <p:cNvPr id="3" name="İçerik Yer Tutucusu 2"/>
          <p:cNvSpPr>
            <a:spLocks noGrp="1"/>
          </p:cNvSpPr>
          <p:nvPr>
            <p:ph idx="1"/>
          </p:nvPr>
        </p:nvSpPr>
        <p:spPr/>
        <p:txBody>
          <a:bodyPr>
            <a:normAutofit/>
          </a:bodyPr>
          <a:lstStyle/>
          <a:p>
            <a:pPr algn="just">
              <a:lnSpc>
                <a:spcPct val="150000"/>
              </a:lnSpc>
            </a:pPr>
            <a:r>
              <a:rPr lang="tr-TR" dirty="0" smtClean="0"/>
              <a:t> Aralarında ilişki olan iki ya da daha fazla değişkenden birinin bağımlı, diğerlerinin bağımsız değişkenler olarak ayrımı ile aralarındaki ilişkinin matematiksel eşitlik ile açıklanması sürecidir.</a:t>
            </a:r>
          </a:p>
          <a:p>
            <a:pPr algn="just">
              <a:lnSpc>
                <a:spcPct val="150000"/>
              </a:lnSpc>
            </a:pPr>
            <a:endParaRPr lang="tr-TR" dirty="0"/>
          </a:p>
          <a:p>
            <a:pPr algn="just">
              <a:lnSpc>
                <a:spcPct val="150000"/>
              </a:lnSpc>
            </a:pPr>
            <a:r>
              <a:rPr lang="tr-TR" dirty="0" smtClean="0"/>
              <a:t>Basit doğrusal regresyon (Bir bağımlı değişken, bir bağımsız değişken)</a:t>
            </a:r>
          </a:p>
          <a:p>
            <a:pPr>
              <a:lnSpc>
                <a:spcPct val="150000"/>
              </a:lnSpc>
            </a:pPr>
            <a:r>
              <a:rPr lang="tr-TR" dirty="0" smtClean="0"/>
              <a:t>Çoklu regresyon (Bir bağımlı değişken, birden fazla bağımsız değişken) </a:t>
            </a:r>
          </a:p>
          <a:p>
            <a:endParaRPr lang="tr-TR" dirty="0"/>
          </a:p>
        </p:txBody>
      </p:sp>
    </p:spTree>
    <p:extLst>
      <p:ext uri="{BB962C8B-B14F-4D97-AF65-F5344CB8AC3E}">
        <p14:creationId xmlns:p14="http://schemas.microsoft.com/office/powerpoint/2010/main" val="34463725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dirty="0"/>
              <a:t>Regresyon analizinin amaçları dört noktada </a:t>
            </a:r>
            <a:r>
              <a:rPr lang="tr-TR" dirty="0" smtClean="0"/>
              <a:t>açıklanabilir (Büyüköztürk, 2004):</a:t>
            </a:r>
            <a:r>
              <a:rPr lang="tr-TR" dirty="0"/>
              <a:t/>
            </a:r>
            <a:br>
              <a:rPr lang="tr-TR" dirty="0"/>
            </a:br>
            <a:endParaRPr lang="tr-TR" dirty="0"/>
          </a:p>
        </p:txBody>
      </p:sp>
      <p:sp>
        <p:nvSpPr>
          <p:cNvPr id="3" name="İçerik Yer Tutucusu 2"/>
          <p:cNvSpPr>
            <a:spLocks noGrp="1"/>
          </p:cNvSpPr>
          <p:nvPr>
            <p:ph idx="1"/>
          </p:nvPr>
        </p:nvSpPr>
        <p:spPr/>
        <p:txBody>
          <a:bodyPr/>
          <a:lstStyle/>
          <a:p>
            <a:pPr algn="just">
              <a:lnSpc>
                <a:spcPct val="150000"/>
              </a:lnSpc>
            </a:pPr>
            <a:r>
              <a:rPr lang="tr-TR" dirty="0" smtClean="0"/>
              <a:t>Bağımlı </a:t>
            </a:r>
            <a:r>
              <a:rPr lang="tr-TR" dirty="0"/>
              <a:t>değişken ile bağımsız değişken ya da değişkenler arasındaki ilişkiyi regresyon eşitliği ile açıklamak.</a:t>
            </a:r>
          </a:p>
          <a:p>
            <a:pPr algn="just">
              <a:lnSpc>
                <a:spcPct val="150000"/>
              </a:lnSpc>
            </a:pPr>
            <a:r>
              <a:rPr lang="tr-TR" dirty="0"/>
              <a:t>Regresyon modelinin bilinmeyen parametreleri tahmin edildiğinde, bağımsız değişken ya da değişkenlerin bilinen değerleri için bağımlı değişkenin alacağı değeri tahmin etmek.</a:t>
            </a:r>
          </a:p>
          <a:p>
            <a:endParaRPr lang="tr-TR" dirty="0"/>
          </a:p>
        </p:txBody>
      </p:sp>
    </p:spTree>
    <p:extLst>
      <p:ext uri="{BB962C8B-B14F-4D97-AF65-F5344CB8AC3E}">
        <p14:creationId xmlns:p14="http://schemas.microsoft.com/office/powerpoint/2010/main" val="340487395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dirty="0"/>
              <a:t>Regresyon analizinin amaçları dört noktada </a:t>
            </a:r>
            <a:r>
              <a:rPr lang="tr-TR" dirty="0" smtClean="0"/>
              <a:t>açıklanabilir (Büyüköztürk, 2004):</a:t>
            </a:r>
            <a:r>
              <a:rPr lang="tr-TR" dirty="0"/>
              <a:t/>
            </a:r>
            <a:br>
              <a:rPr lang="tr-TR" dirty="0"/>
            </a:br>
            <a:endParaRPr lang="tr-TR" dirty="0"/>
          </a:p>
        </p:txBody>
      </p:sp>
      <p:sp>
        <p:nvSpPr>
          <p:cNvPr id="3" name="İçerik Yer Tutucusu 2"/>
          <p:cNvSpPr>
            <a:spLocks noGrp="1"/>
          </p:cNvSpPr>
          <p:nvPr>
            <p:ph idx="1"/>
          </p:nvPr>
        </p:nvSpPr>
        <p:spPr/>
        <p:txBody>
          <a:bodyPr>
            <a:normAutofit fontScale="92500"/>
          </a:bodyPr>
          <a:lstStyle/>
          <a:p>
            <a:pPr lvl="0">
              <a:lnSpc>
                <a:spcPct val="150000"/>
              </a:lnSpc>
            </a:pPr>
            <a:r>
              <a:rPr lang="tr-TR" dirty="0" smtClean="0"/>
              <a:t>Bağımsız </a:t>
            </a:r>
            <a:r>
              <a:rPr lang="tr-TR" dirty="0"/>
              <a:t>değişkenin ya da değişkenlerin bağımlı değişkende gözlenen değişmelerin ne kadarını açıkladıklarını, determinasyon katsayısı ile belirlemek.</a:t>
            </a:r>
          </a:p>
          <a:p>
            <a:pPr lvl="0">
              <a:lnSpc>
                <a:spcPct val="150000"/>
              </a:lnSpc>
            </a:pPr>
            <a:r>
              <a:rPr lang="tr-TR" dirty="0"/>
              <a:t>Bağımsız değişken ya da değişkenlerin bağımlı değişkeni anlamlı bir şekilde </a:t>
            </a:r>
            <a:r>
              <a:rPr lang="tr-TR" dirty="0" err="1"/>
              <a:t>yordayıp</a:t>
            </a:r>
            <a:r>
              <a:rPr lang="tr-TR" dirty="0"/>
              <a:t> </a:t>
            </a:r>
            <a:r>
              <a:rPr lang="tr-TR" dirty="0" err="1"/>
              <a:t>yordamadıklarını</a:t>
            </a:r>
            <a:r>
              <a:rPr lang="tr-TR" dirty="0"/>
              <a:t>; birden fazla bağımsız değişken var ise bunların bağımlı değişken üzerindeki göreli önemliliklerini saptamak.</a:t>
            </a:r>
          </a:p>
          <a:p>
            <a:endParaRPr lang="tr-TR" dirty="0"/>
          </a:p>
        </p:txBody>
      </p:sp>
    </p:spTree>
    <p:extLst>
      <p:ext uri="{BB962C8B-B14F-4D97-AF65-F5344CB8AC3E}">
        <p14:creationId xmlns:p14="http://schemas.microsoft.com/office/powerpoint/2010/main" val="1580495869"/>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395</TotalTime>
  <Words>456</Words>
  <Application>Microsoft Office PowerPoint</Application>
  <PresentationFormat>Geniş ekran</PresentationFormat>
  <Paragraphs>36</Paragraphs>
  <Slides>11</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11</vt:i4>
      </vt:variant>
    </vt:vector>
  </HeadingPairs>
  <TitlesOfParts>
    <vt:vector size="15" baseType="lpstr">
      <vt:lpstr>Arial</vt:lpstr>
      <vt:lpstr>Calibri</vt:lpstr>
      <vt:lpstr>Calibri Light</vt:lpstr>
      <vt:lpstr>Office Teması</vt:lpstr>
      <vt:lpstr>DAVRANIŞ BİLİMLERİNDE İLERİ İSTATİSTİK  DOKTORA</vt:lpstr>
      <vt:lpstr> KORELASYON   </vt:lpstr>
      <vt:lpstr>Farklı Korelasyon Teknikleri</vt:lpstr>
      <vt:lpstr>Korelasyon</vt:lpstr>
      <vt:lpstr>Korelasyon</vt:lpstr>
      <vt:lpstr>Korelasyon</vt:lpstr>
      <vt:lpstr>REGRESYON ANALİZİ</vt:lpstr>
      <vt:lpstr>Regresyon analizinin amaçları dört noktada açıklanabilir (Büyüköztürk, 2004): </vt:lpstr>
      <vt:lpstr>Regresyon analizinin amaçları dört noktada açıklanabilir (Büyüköztürk, 2004): </vt:lpstr>
      <vt:lpstr>Çoklu Doğrusal Regresyon (Multiple Linear Regression) (Büyüköztürk, 2004)</vt:lpstr>
      <vt:lpstr>Kaynak</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eğitim</dc:creator>
  <cp:lastModifiedBy>NUKHET_DEMİRTASLI</cp:lastModifiedBy>
  <cp:revision>32</cp:revision>
  <dcterms:created xsi:type="dcterms:W3CDTF">2017-05-18T14:31:00Z</dcterms:created>
  <dcterms:modified xsi:type="dcterms:W3CDTF">2018-01-31T19:53:07Z</dcterms:modified>
</cp:coreProperties>
</file>