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5B9FF3-CA13-48D5-9D42-898611E2554E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BF81E1-27E1-48FE-9D33-6EA19CBFF18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99285F-C893-49E5-92E4-16F116766B7E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0EFB85-F57F-4E81-AACA-35E444701FF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52CCC-21F3-4EE9-A2AB-3D39152F7753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76A69-C236-4198-BC17-BC4B74C29F3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tr/imgres?imgurl=http://static.ddmcdn.com/gif/nuclear-medicine-ch.jpg&amp;imgrefurl=http://www.howstuffworks.com/nuclear-medicine.htm&amp;usg=__ny17ewHX6onyogwcZyZCDnXeYX8=&amp;h=200&amp;w=200&amp;sz=52&amp;hl=tr&amp;start=1&amp;zoom=1&amp;tbnid=gb-wMp4gOnqU1M:&amp;tbnh=104&amp;tbnw=104&amp;ei=lh1oUO3oMMTXtAajwYDACg&amp;prev=/search%3Fq%3Dnuclear%2Bmedicine%26hl%3Dtr%26gbv%3D2%26tbm%3Disch&amp;itbs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google.com.tr/imgres?imgurl=http://upload.wikimedia.org/wikipedia/en/7/79/Nuclear_Medicine.png&amp;imgrefurl=http://en.wikipedia.org/wiki/File:Nuclear_Medicine.png&amp;usg=__B73bCROCIbLzPsGLHk89_-QXh_w=&amp;h=377&amp;w=377&amp;sz=108&amp;hl=tr&amp;start=27&amp;zoom=1&amp;tbnid=f69zH_skn05p2M:&amp;tbnh=122&amp;tbnw=122&amp;ei=ax5oUPV5xdmyBp3bgJgG&amp;prev=/search%3Fq%3Dnuclear%2Bmedicine%26start%3D20%26hl%3Dtr%26sa%3DN%26gbv%3D2%26tbm%3Disch&amp;itbs=1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hyperlink" Target="http://www.google.com.tr/imgres?imgurl=http://www.fairfaxradiology.com/images/nuclear-medicine.jpg&amp;imgrefurl=http://www.fairfaxradiology.com/services/exams/nuclear-medicine.php&amp;usg=__v-Eh7QlEb0obTPeOpwOR6LaIMMk=&amp;h=203&amp;w=203&amp;sz=11&amp;hl=tr&amp;start=28&amp;zoom=1&amp;tbnid=OfNER_680-pR4M:&amp;tbnh=105&amp;tbnw=105&amp;ei=ax5oUPV5xdmyBp3bgJgG&amp;prev=/search%3Fq%3Dnuclear%2Bmedicine%26start%3D20%26hl%3Dtr%26sa%3DN%26gbv%3D2%26tbm%3Disch&amp;itbs=1" TargetMode="External"/><Relationship Id="rId3" Type="http://schemas.openxmlformats.org/officeDocument/2006/relationships/image" Target="../media/image3.jpeg"/><Relationship Id="rId7" Type="http://schemas.openxmlformats.org/officeDocument/2006/relationships/hyperlink" Target="http://www.google.com.tr/imgres?imgurl=http://img.webmd.com/dtmcms/live/webmd/consumer_assets/site_images/media/medical/hw/h9991214.jpg&amp;imgrefurl=http://www.webmd.com/a-to-z-guides/normal-kidney-nuclear-medicine-scan&amp;usg=__TjAxW9KVxPpjh1IlNM1-jEpcXQ8=&amp;h=300&amp;w=460&amp;sz=18&amp;hl=tr&amp;start=97&amp;zoom=1&amp;tbnid=Ba3VfbOYBSdnbM:&amp;tbnh=83&amp;tbnw=128&amp;ei=3B9oUKL1MYrIsgbkw4DQAQ&amp;prev=/search%3Fq%3Dnuclear%2Bmedicine%26start%3D80%26hl%3Dtr%26sa%3DN%26gbv%3D2%26tbm%3Disch&amp;itbs=1" TargetMode="External"/><Relationship Id="rId12" Type="http://schemas.openxmlformats.org/officeDocument/2006/relationships/image" Target="../media/image8.jpeg"/><Relationship Id="rId2" Type="http://schemas.openxmlformats.org/officeDocument/2006/relationships/hyperlink" Target="http://www.google.com.tr/imgres?imgurl=http://iacmusic.com/uploads2/NuclearMedicine_-_hm_i_xx.jpg&amp;imgrefurl=http://iacmusic.com/station.aspx%3Fstationid%3D6970&amp;usg=__k6H_adqLvM7UHX4_PF3Byjwg3sU=&amp;h=576&amp;w=507&amp;sz=36&amp;hl=tr&amp;start=35&amp;zoom=1&amp;tbnid=qqSNr5iQVoLoGM:&amp;tbnh=134&amp;tbnw=118&amp;ei=ax5oUPV5xdmyBp3bgJgG&amp;prev=/search%3Fq%3Dnuclear%2Bmedicine%26start%3D20%26hl%3Dtr%26sa%3DN%26gbv%3D2%26tbm%3Disch&amp;itbs=1" TargetMode="External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hyperlink" Target="http://www.google.com.tr/imgres?imgurl=http://news.christianacare.org/wp-content/uploads/2011/01/nuclear-medicine-1.jpg&amp;imgrefurl=http://news.christianacare.org/2011/01/enhancements-to-nuclear-medicine-suite-add-new-capabilities-and-enhance-patient-comfort&amp;usg=__Hmufc5hhL2QiAibCksCXUr6Qat4=&amp;h=443&amp;w=500&amp;sz=83&amp;hl=tr&amp;start=59&amp;zoom=1&amp;tbnid=DtHa8u0e-zrDBM:&amp;tbnh=115&amp;tbnw=130&amp;ei=eR9oUMr0CsnftAbr8oCIDA&amp;prev=/search%3Fq%3Dnuclear%2Bmedicine%26start%3D40%26hl%3Dtr%26sa%3DN%26gbv%3D2%26tbm%3Disch&amp;itbs=1" TargetMode="External"/><Relationship Id="rId5" Type="http://schemas.openxmlformats.org/officeDocument/2006/relationships/hyperlink" Target="http://www.google.com.tr/imgres?imgurl=http://urgftp.com/images/graphic_nuclear_medicine.jpg&amp;imgrefurl=http://urgftp.com/nuclear.html&amp;usg=__4cBRXKrsKV--a5luVeH5PCSkeTw=&amp;h=328&amp;w=289&amp;sz=20&amp;hl=tr&amp;start=72&amp;zoom=1&amp;tbnid=itH9yqN9ZSywSM:&amp;tbnh=118&amp;tbnw=104&amp;ei=lh9oUKyZF8qUswbD3YD4Cw&amp;prev=/search%3Fq%3Dnuclear%2Bmedicine%26start%3D60%26hl%3Dtr%26sa%3DN%26gbv%3D2%26tbm%3Disch&amp;itbs=1" TargetMode="External"/><Relationship Id="rId15" Type="http://schemas.openxmlformats.org/officeDocument/2006/relationships/hyperlink" Target="http://www.google.com.tr/imgres?imgurl=http://www.egonomik.com/wp-content/uploads/2010/03/nukleer-tip-doktoru.jpg&amp;imgrefurl=http://www.egonomik.com/2010/03/mecburi-hizmeti-bitmek-uzere-olan-nukleer-tip-uzmani-ariyoruz/&amp;usg=__tBDrCyiZ5OFo9UGZ52n0QPVmqQg=&amp;h=460&amp;w=692&amp;sz=173&amp;hl=tr&amp;start=12&amp;zoom=1&amp;tbnid=G8AH1Y_enM8OBM:&amp;tbnh=92&amp;tbnw=139&amp;ei=1iFoUObLCYXOswbyuoDoDQ&amp;prev=/search%3Fq%3Dn%25C3%25BCkleer%2Bt%25C4%25B1p%26hl%3Dtr%26gbv%3D2%26tbm%3Disch&amp;itbs=1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4.jpeg"/><Relationship Id="rId9" Type="http://schemas.openxmlformats.org/officeDocument/2006/relationships/hyperlink" Target="http://www.google.com.tr/imgres?imgurl=http://www.ygoy.com/wp-content/uploads/2011/03/606px-Nl_petct-300x296.jpg&amp;imgrefurl=http://ygoy.com/2011/03/19/what-is-nuclear-medicine/&amp;usg=__OpKheTXp1AeEGte7t_ZA4qTX-Bg=&amp;h=296&amp;w=300&amp;sz=32&amp;hl=tr&amp;start=70&amp;zoom=1&amp;tbnid=FUlUry-ySTUmYM:&amp;tbnh=114&amp;tbnw=116&amp;ei=lh9oUKyZF8qUswbD3YD4Cw&amp;prev=/search%3Fq%3Dnuclear%2Bmedicine%26start%3D60%26hl%3Dtr%26sa%3DN%26gbv%3D2%26tbm%3Disch&amp;itbs=1" TargetMode="External"/><Relationship Id="rId14" Type="http://schemas.openxmlformats.org/officeDocument/2006/relationships/image" Target="../media/image9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Nükleer Tıp </a:t>
            </a:r>
            <a:endParaRPr lang="tr-TR" dirty="0"/>
          </a:p>
        </p:txBody>
      </p:sp>
      <p:sp>
        <p:nvSpPr>
          <p:cNvPr id="13315" name="2 Alt Başlık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r>
              <a:rPr lang="tr-TR" altLang="en-US" smtClean="0"/>
              <a:t>Dr. Çiğdem Soydal</a:t>
            </a:r>
          </a:p>
          <a:p>
            <a:pPr eaLnBrk="1" hangingPunct="1"/>
            <a:r>
              <a:rPr lang="tr-TR" altLang="en-US" smtClean="0"/>
              <a:t>A.Ü.T.F Nükleer Tıp Anabilim Dalı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dirty="0">
                <a:solidFill>
                  <a:srgbClr val="C00000"/>
                </a:solidFill>
              </a:rPr>
              <a:t>İZOTOP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27088" y="1844675"/>
            <a:ext cx="7561262" cy="381635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en-US" sz="2800" smtClean="0">
                <a:latin typeface="Calibri" pitchFamily="34" charset="0"/>
              </a:rPr>
              <a:t>Bir elementin </a:t>
            </a:r>
            <a:r>
              <a:rPr lang="tr-TR" altLang="en-US" sz="2800" u="sng" smtClean="0">
                <a:latin typeface="Calibri" pitchFamily="34" charset="0"/>
              </a:rPr>
              <a:t>proton sayısı</a:t>
            </a:r>
            <a:r>
              <a:rPr lang="tr-TR" altLang="en-US" sz="2800" smtClean="0">
                <a:latin typeface="Calibri" pitchFamily="34" charset="0"/>
              </a:rPr>
              <a:t> aynı fakat atom ağırlığı farklı formlarına o elementin izotopları denir.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en-US" sz="2800" smtClean="0">
              <a:latin typeface="Calibri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800" smtClean="0">
                <a:latin typeface="Calibri" pitchFamily="34" charset="0"/>
              </a:rPr>
              <a:t>Elementin farklı izotoplarının atom numarası aynı olduğu için kimyasal özelliği değişmez.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en-US" sz="2800" smtClean="0">
              <a:latin typeface="Calibri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800" smtClean="0">
                <a:latin typeface="Calibri" pitchFamily="34" charset="0"/>
              </a:rPr>
              <a:t>Elementin farklı formları radyoaktif veya kararlı olabilir. Eğer kararlı form ise </a:t>
            </a:r>
            <a:r>
              <a:rPr lang="tr-TR" altLang="en-US" sz="2800" u="sng" smtClean="0">
                <a:latin typeface="Calibri" pitchFamily="34" charset="0"/>
              </a:rPr>
              <a:t>izotop</a:t>
            </a:r>
            <a:r>
              <a:rPr lang="tr-TR" altLang="en-US" sz="2800" smtClean="0">
                <a:latin typeface="Calibri" pitchFamily="34" charset="0"/>
              </a:rPr>
              <a:t>, radyoaktif form ise </a:t>
            </a:r>
            <a:r>
              <a:rPr lang="tr-TR" altLang="en-US" sz="2800" u="sng" smtClean="0">
                <a:latin typeface="Calibri" pitchFamily="34" charset="0"/>
              </a:rPr>
              <a:t>radyoizotop</a:t>
            </a:r>
            <a:r>
              <a:rPr lang="tr-TR" altLang="en-US" sz="2800" smtClean="0">
                <a:latin typeface="Calibri" pitchFamily="34" charset="0"/>
              </a:rPr>
              <a:t> denir.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1557338"/>
            <a:ext cx="7740650" cy="20875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2500" cap="none" smtClean="0"/>
              <a:t/>
            </a:r>
            <a:br>
              <a:rPr lang="tr-TR" sz="2500" cap="none" smtClean="0"/>
            </a:br>
            <a:r>
              <a:rPr lang="tr-TR" sz="2500" cap="none" smtClean="0"/>
              <a:t/>
            </a:r>
            <a:br>
              <a:rPr lang="tr-TR" sz="2500" cap="none" smtClean="0"/>
            </a:br>
            <a:r>
              <a:rPr lang="tr-TR" sz="2200" cap="none" smtClean="0">
                <a:solidFill>
                  <a:srgbClr val="C00000"/>
                </a:solidFill>
              </a:rPr>
              <a:t>İZOTOP:        </a:t>
            </a:r>
            <a:r>
              <a:rPr lang="tr-TR" sz="2200" cap="none" smtClean="0"/>
              <a:t>Proton Sayısı      </a:t>
            </a:r>
            <a:r>
              <a:rPr lang="tr-TR" sz="2200" cap="none" smtClean="0">
                <a:solidFill>
                  <a:srgbClr val="F19E91"/>
                </a:solidFill>
              </a:rPr>
              <a:t>AYNI</a:t>
            </a:r>
            <a:r>
              <a:rPr lang="tr-TR" sz="2200" cap="none" smtClean="0">
                <a:solidFill>
                  <a:srgbClr val="FEFE6A"/>
                </a:solidFill>
              </a:rPr>
              <a:t/>
            </a:r>
            <a:br>
              <a:rPr lang="tr-TR" sz="2200" cap="none" smtClean="0">
                <a:solidFill>
                  <a:srgbClr val="FEFE6A"/>
                </a:solidFill>
              </a:rPr>
            </a:br>
            <a:r>
              <a:rPr lang="tr-TR" sz="2200" cap="none" smtClean="0"/>
              <a:t>                      Nötron Sayısı     </a:t>
            </a:r>
            <a:r>
              <a:rPr lang="tr-TR" sz="2200" cap="none" smtClean="0">
                <a:solidFill>
                  <a:srgbClr val="F19E91"/>
                </a:solidFill>
              </a:rPr>
              <a:t>FARKLI</a:t>
            </a:r>
            <a:br>
              <a:rPr lang="tr-TR" sz="2200" cap="none" smtClean="0">
                <a:solidFill>
                  <a:srgbClr val="F19E91"/>
                </a:solidFill>
              </a:rPr>
            </a:br>
            <a:r>
              <a:rPr lang="tr-TR" sz="2200" cap="none" smtClean="0"/>
              <a:t>                      Atom Ağırlığı      </a:t>
            </a:r>
            <a:r>
              <a:rPr lang="tr-TR" sz="2200" cap="none" smtClean="0">
                <a:solidFill>
                  <a:srgbClr val="F19E91"/>
                </a:solidFill>
              </a:rPr>
              <a:t>FARKLI </a:t>
            </a:r>
            <a:br>
              <a:rPr lang="tr-TR" sz="2200" cap="none" smtClean="0">
                <a:solidFill>
                  <a:srgbClr val="F19E91"/>
                </a:solidFill>
              </a:rPr>
            </a:br>
            <a:r>
              <a:rPr lang="tr-TR" sz="2200" cap="none" smtClean="0">
                <a:solidFill>
                  <a:srgbClr val="F19E91"/>
                </a:solidFill>
              </a:rPr>
              <a:t/>
            </a:r>
            <a:br>
              <a:rPr lang="tr-TR" sz="2200" cap="none" smtClean="0">
                <a:solidFill>
                  <a:srgbClr val="F19E91"/>
                </a:solidFill>
              </a:rPr>
            </a:br>
            <a:r>
              <a:rPr lang="tr-TR" sz="2200" cap="none" baseline="-25000" smtClean="0">
                <a:solidFill>
                  <a:srgbClr val="FF99FF"/>
                </a:solidFill>
              </a:rPr>
              <a:t>1</a:t>
            </a:r>
            <a:r>
              <a:rPr lang="tr-TR" sz="2200" cap="none" baseline="30000" smtClean="0">
                <a:solidFill>
                  <a:srgbClr val="FF99FF"/>
                </a:solidFill>
              </a:rPr>
              <a:t>1</a:t>
            </a:r>
            <a:r>
              <a:rPr lang="tr-TR" sz="2200" cap="none" smtClean="0">
                <a:solidFill>
                  <a:srgbClr val="FF99FF"/>
                </a:solidFill>
              </a:rPr>
              <a:t>H</a:t>
            </a:r>
            <a:r>
              <a:rPr lang="tr-TR" sz="2200" cap="none" smtClean="0"/>
              <a:t> : Hidrojen</a:t>
            </a:r>
            <a:br>
              <a:rPr lang="tr-TR" sz="2200" cap="none" smtClean="0"/>
            </a:br>
            <a:r>
              <a:rPr lang="tr-TR" sz="2200" cap="none" baseline="-25000" smtClean="0">
                <a:solidFill>
                  <a:srgbClr val="FF99FF"/>
                </a:solidFill>
              </a:rPr>
              <a:t>1</a:t>
            </a:r>
            <a:r>
              <a:rPr lang="tr-TR" sz="2200" cap="none" baseline="30000" smtClean="0">
                <a:solidFill>
                  <a:srgbClr val="FF99FF"/>
                </a:solidFill>
              </a:rPr>
              <a:t>2</a:t>
            </a:r>
            <a:r>
              <a:rPr lang="tr-TR" sz="2200" cap="none" smtClean="0">
                <a:solidFill>
                  <a:srgbClr val="FF99FF"/>
                </a:solidFill>
              </a:rPr>
              <a:t>H</a:t>
            </a:r>
            <a:r>
              <a:rPr lang="tr-TR" sz="2200" cap="none" smtClean="0"/>
              <a:t> : Döteryum</a:t>
            </a:r>
            <a:br>
              <a:rPr lang="tr-TR" sz="2200" cap="none" smtClean="0"/>
            </a:br>
            <a:r>
              <a:rPr lang="tr-TR" sz="2200" cap="none" baseline="-25000" smtClean="0">
                <a:solidFill>
                  <a:srgbClr val="FF99FF"/>
                </a:solidFill>
              </a:rPr>
              <a:t>1</a:t>
            </a:r>
            <a:r>
              <a:rPr lang="tr-TR" sz="2200" cap="none" baseline="30000" smtClean="0">
                <a:solidFill>
                  <a:srgbClr val="FF99FF"/>
                </a:solidFill>
              </a:rPr>
              <a:t>3</a:t>
            </a:r>
            <a:r>
              <a:rPr lang="tr-TR" sz="2200" cap="none" smtClean="0">
                <a:solidFill>
                  <a:srgbClr val="FF99FF"/>
                </a:solidFill>
              </a:rPr>
              <a:t>H</a:t>
            </a:r>
            <a:r>
              <a:rPr lang="tr-TR" sz="2200" cap="none" smtClean="0"/>
              <a:t> : Tridyum </a:t>
            </a:r>
            <a:br>
              <a:rPr lang="tr-TR" sz="2200" cap="none" smtClean="0"/>
            </a:br>
            <a:r>
              <a:rPr lang="tr-TR" sz="2500" cap="none" smtClean="0"/>
              <a:t/>
            </a:r>
            <a:br>
              <a:rPr lang="tr-TR" sz="2500" cap="none" smtClean="0"/>
            </a:br>
            <a:endParaRPr lang="tr-TR" sz="2500" cap="none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4294967295"/>
          </p:nvPr>
        </p:nvSpPr>
        <p:spPr>
          <a:xfrm flipH="1" flipV="1">
            <a:off x="0" y="-792163"/>
            <a:ext cx="69850" cy="260350"/>
          </a:xfrm>
        </p:spPr>
        <p:txBody>
          <a:bodyPr>
            <a:normAutofit fontScale="25000" lnSpcReduction="20000"/>
          </a:bodyPr>
          <a:lstStyle/>
          <a:p>
            <a:pPr marL="0" indent="0" algn="ctr" eaLnBrk="1" hangingPunct="1">
              <a:lnSpc>
                <a:spcPct val="60000"/>
              </a:lnSpc>
              <a:buFont typeface="Wingdings" pitchFamily="2" charset="2"/>
              <a:buNone/>
              <a:defRPr/>
            </a:pPr>
            <a:r>
              <a:rPr lang="tr-TR" sz="200" smtClean="0">
                <a:solidFill>
                  <a:srgbClr val="FEFE6A"/>
                </a:solidFill>
              </a:rPr>
              <a:t>Aomlar Çekirdeklerindeki Proton ve Nötron sayılarına göre sınıflandırılırlar.</a:t>
            </a:r>
            <a:br>
              <a:rPr lang="tr-TR" sz="200" smtClean="0">
                <a:solidFill>
                  <a:srgbClr val="FEFE6A"/>
                </a:solidFill>
              </a:rPr>
            </a:br>
            <a:endParaRPr lang="tr-TR" sz="200" smtClean="0">
              <a:solidFill>
                <a:srgbClr val="FEFE6A"/>
              </a:solidFill>
            </a:endParaRP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969963" y="3644900"/>
            <a:ext cx="1800225" cy="17272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>
              <a:latin typeface="Century Schoolbook" pitchFamily="18" charset="0"/>
            </a:endParaRP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78250" y="3644900"/>
            <a:ext cx="1800225" cy="17272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>
              <a:latin typeface="Century Schoolbook" pitchFamily="18" charset="0"/>
            </a:endParaRPr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6154738" y="3644900"/>
            <a:ext cx="1800225" cy="17272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>
              <a:latin typeface="Century Schoolbook" pitchFamily="18" charset="0"/>
            </a:endParaRP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1689100" y="4437063"/>
            <a:ext cx="288925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 altLang="en-US">
                <a:solidFill>
                  <a:srgbClr val="FF00FF"/>
                </a:solidFill>
                <a:latin typeface="Verdana" pitchFamily="34" charset="0"/>
              </a:rPr>
              <a:t>+</a:t>
            </a:r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4354513" y="4221163"/>
            <a:ext cx="649287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>
              <a:latin typeface="Century Schoolbook" pitchFamily="18" charset="0"/>
            </a:endParaRPr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6729413" y="4221163"/>
            <a:ext cx="649287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>
              <a:latin typeface="Century Schoolbook" pitchFamily="18" charset="0"/>
            </a:endParaRPr>
          </a:p>
        </p:txBody>
      </p:sp>
      <p:sp>
        <p:nvSpPr>
          <p:cNvPr id="22538" name="Oval 10"/>
          <p:cNvSpPr>
            <a:spLocks noChangeArrowheads="1"/>
          </p:cNvSpPr>
          <p:nvPr/>
        </p:nvSpPr>
        <p:spPr bwMode="auto">
          <a:xfrm>
            <a:off x="4570413" y="4364038"/>
            <a:ext cx="142875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 altLang="en-US">
                <a:solidFill>
                  <a:srgbClr val="FF00FF"/>
                </a:solidFill>
                <a:latin typeface="Verdana" pitchFamily="34" charset="0"/>
              </a:rPr>
              <a:t>+</a:t>
            </a:r>
          </a:p>
        </p:txBody>
      </p:sp>
      <p:sp>
        <p:nvSpPr>
          <p:cNvPr id="22539" name="Oval 11"/>
          <p:cNvSpPr>
            <a:spLocks noChangeArrowheads="1"/>
          </p:cNvSpPr>
          <p:nvPr/>
        </p:nvSpPr>
        <p:spPr bwMode="auto">
          <a:xfrm>
            <a:off x="7089775" y="4292600"/>
            <a:ext cx="144463" cy="144463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>
              <a:latin typeface="Century Schoolbook" pitchFamily="18" charset="0"/>
            </a:endParaRPr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6873875" y="4579938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 altLang="en-US">
                <a:solidFill>
                  <a:srgbClr val="FF00FF"/>
                </a:solidFill>
                <a:latin typeface="Verdana" pitchFamily="34" charset="0"/>
              </a:rPr>
              <a:t>+</a:t>
            </a:r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6873875" y="4292600"/>
            <a:ext cx="144463" cy="144463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>
              <a:latin typeface="Century Schoolbook" pitchFamily="18" charset="0"/>
            </a:endParaRPr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4713288" y="4579938"/>
            <a:ext cx="144462" cy="144462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>
              <a:latin typeface="Century Schoolbook" pitchFamily="18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395288" y="5516563"/>
            <a:ext cx="7489825" cy="925512"/>
          </a:xfrm>
          <a:prstGeom prst="rect">
            <a:avLst/>
          </a:prstGeom>
          <a:noFill/>
          <a:ln w="9525">
            <a:solidFill>
              <a:srgbClr val="FF99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+mn-cs"/>
              </a:rPr>
              <a:t>        Proton : 1                      Proton : 1              Proton :1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+mn-cs"/>
              </a:rPr>
              <a:t>                                            Nötron : 1              Nötron :2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+mn-cs"/>
              </a:rPr>
              <a:t>         </a:t>
            </a:r>
            <a:r>
              <a:rPr lang="tr-TR" dirty="0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+mn-cs"/>
              </a:rPr>
              <a:t>Hidrojen    </a:t>
            </a:r>
            <a:r>
              <a:rPr lang="tr-TR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+mn-cs"/>
              </a:rPr>
              <a:t>                  </a:t>
            </a:r>
            <a:r>
              <a:rPr lang="tr-TR" dirty="0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+mn-cs"/>
              </a:rPr>
              <a:t>Döteryum                 Tridyum</a:t>
            </a:r>
            <a:r>
              <a:rPr lang="tr-TR" dirty="0">
                <a:solidFill>
                  <a:srgbClr val="FF99FF"/>
                </a:solidFill>
                <a:latin typeface="Verdana" pitchFamily="34" charset="0"/>
                <a:cs typeface="+mn-cs"/>
              </a:rPr>
              <a:t>         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195513" y="1700213"/>
            <a:ext cx="4968875" cy="467995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SzPct val="85000"/>
              <a:buFont typeface="Wingdings" pitchFamily="2" charset="2"/>
              <a:buChar char="Ø"/>
            </a:pPr>
            <a:r>
              <a:rPr lang="tr-TR" sz="4000" baseline="30000" smtClean="0">
                <a:solidFill>
                  <a:srgbClr val="E75C01"/>
                </a:solidFill>
              </a:rPr>
              <a:t>57</a:t>
            </a:r>
            <a:r>
              <a:rPr lang="tr-TR" sz="4000" smtClean="0">
                <a:solidFill>
                  <a:srgbClr val="E75C01"/>
                </a:solidFill>
              </a:rPr>
              <a:t>Co - </a:t>
            </a:r>
            <a:r>
              <a:rPr lang="tr-TR" sz="4000" baseline="30000" smtClean="0">
                <a:solidFill>
                  <a:srgbClr val="E75C01"/>
                </a:solidFill>
              </a:rPr>
              <a:t>60</a:t>
            </a:r>
            <a:r>
              <a:rPr lang="tr-TR" sz="4000" smtClean="0">
                <a:solidFill>
                  <a:srgbClr val="E75C01"/>
                </a:solidFill>
              </a:rPr>
              <a:t>Co</a:t>
            </a:r>
            <a:endParaRPr lang="tr-TR" sz="4000" baseline="30000" smtClean="0">
              <a:solidFill>
                <a:srgbClr val="E75C01"/>
              </a:solidFill>
            </a:endParaRPr>
          </a:p>
          <a:p>
            <a:pPr eaLnBrk="1" hangingPunct="1">
              <a:buClr>
                <a:srgbClr val="FF99FF"/>
              </a:buClr>
              <a:buSzPct val="85000"/>
              <a:buFont typeface="Wingdings" pitchFamily="2" charset="2"/>
              <a:buChar char="Ø"/>
            </a:pPr>
            <a:r>
              <a:rPr lang="tr-TR" sz="4000" baseline="30000" smtClean="0">
                <a:solidFill>
                  <a:srgbClr val="0070C0"/>
                </a:solidFill>
              </a:rPr>
              <a:t>123</a:t>
            </a:r>
            <a:r>
              <a:rPr lang="tr-TR" sz="4000" smtClean="0">
                <a:solidFill>
                  <a:srgbClr val="0070C0"/>
                </a:solidFill>
              </a:rPr>
              <a:t>I</a:t>
            </a:r>
            <a:r>
              <a:rPr lang="tr-TR" sz="4000" baseline="30000" smtClean="0">
                <a:solidFill>
                  <a:srgbClr val="0070C0"/>
                </a:solidFill>
              </a:rPr>
              <a:t> </a:t>
            </a:r>
            <a:r>
              <a:rPr lang="tr-TR" sz="4000" smtClean="0">
                <a:solidFill>
                  <a:srgbClr val="0070C0"/>
                </a:solidFill>
              </a:rPr>
              <a:t>- </a:t>
            </a:r>
            <a:r>
              <a:rPr lang="tr-TR" sz="4000" baseline="30000" smtClean="0">
                <a:solidFill>
                  <a:srgbClr val="0070C0"/>
                </a:solidFill>
              </a:rPr>
              <a:t>125</a:t>
            </a:r>
            <a:r>
              <a:rPr lang="tr-TR" sz="4000" smtClean="0">
                <a:solidFill>
                  <a:srgbClr val="0070C0"/>
                </a:solidFill>
              </a:rPr>
              <a:t>I</a:t>
            </a:r>
            <a:r>
              <a:rPr lang="tr-TR" sz="4000" baseline="30000" smtClean="0">
                <a:solidFill>
                  <a:srgbClr val="0070C0"/>
                </a:solidFill>
              </a:rPr>
              <a:t> </a:t>
            </a:r>
            <a:r>
              <a:rPr lang="tr-TR" sz="4000" smtClean="0">
                <a:solidFill>
                  <a:srgbClr val="0070C0"/>
                </a:solidFill>
              </a:rPr>
              <a:t>- </a:t>
            </a:r>
            <a:r>
              <a:rPr lang="tr-TR" sz="4000" baseline="30000" smtClean="0">
                <a:solidFill>
                  <a:srgbClr val="0070C0"/>
                </a:solidFill>
              </a:rPr>
              <a:t>131</a:t>
            </a:r>
            <a:r>
              <a:rPr lang="tr-TR" sz="4000" smtClean="0">
                <a:solidFill>
                  <a:srgbClr val="0070C0"/>
                </a:solidFill>
              </a:rPr>
              <a:t>I</a:t>
            </a:r>
            <a:endParaRPr lang="tr-TR" sz="4000" baseline="30000" smtClean="0">
              <a:solidFill>
                <a:srgbClr val="0070C0"/>
              </a:solidFill>
            </a:endParaRPr>
          </a:p>
          <a:p>
            <a:pPr eaLnBrk="1" hangingPunct="1">
              <a:buClr>
                <a:srgbClr val="FFFF00"/>
              </a:buClr>
              <a:buSzPct val="85000"/>
              <a:buFont typeface="Wingdings" pitchFamily="2" charset="2"/>
              <a:buChar char="Ø"/>
            </a:pPr>
            <a:r>
              <a:rPr lang="tr-TR" sz="4000" baseline="30000" smtClean="0">
                <a:solidFill>
                  <a:srgbClr val="E75C01"/>
                </a:solidFill>
              </a:rPr>
              <a:t>111</a:t>
            </a:r>
            <a:r>
              <a:rPr lang="tr-TR" sz="4000" smtClean="0">
                <a:solidFill>
                  <a:srgbClr val="E75C01"/>
                </a:solidFill>
              </a:rPr>
              <a:t>In  - </a:t>
            </a:r>
            <a:r>
              <a:rPr lang="tr-TR" sz="4000" baseline="30000" smtClean="0">
                <a:solidFill>
                  <a:srgbClr val="E75C01"/>
                </a:solidFill>
              </a:rPr>
              <a:t>113m</a:t>
            </a:r>
            <a:r>
              <a:rPr lang="tr-TR" sz="4000" smtClean="0">
                <a:solidFill>
                  <a:srgbClr val="E75C01"/>
                </a:solidFill>
              </a:rPr>
              <a:t>In</a:t>
            </a:r>
            <a:endParaRPr lang="tr-TR" sz="4000" baseline="30000" smtClean="0">
              <a:solidFill>
                <a:srgbClr val="E75C01"/>
              </a:solidFill>
            </a:endParaRPr>
          </a:p>
          <a:p>
            <a:pPr eaLnBrk="1" hangingPunct="1">
              <a:buClr>
                <a:schemeClr val="tx1"/>
              </a:buClr>
              <a:buSzPct val="85000"/>
              <a:buFont typeface="Wingdings" pitchFamily="2" charset="2"/>
              <a:buChar char="Ø"/>
            </a:pPr>
            <a:r>
              <a:rPr lang="tr-TR" sz="4000" baseline="30000" smtClean="0">
                <a:solidFill>
                  <a:srgbClr val="0070C0"/>
                </a:solidFill>
              </a:rPr>
              <a:t>127</a:t>
            </a:r>
            <a:r>
              <a:rPr lang="tr-TR" sz="4000" smtClean="0">
                <a:solidFill>
                  <a:srgbClr val="0070C0"/>
                </a:solidFill>
              </a:rPr>
              <a:t>Xe - </a:t>
            </a:r>
            <a:r>
              <a:rPr lang="tr-TR" sz="4000" baseline="30000" smtClean="0">
                <a:solidFill>
                  <a:srgbClr val="0070C0"/>
                </a:solidFill>
              </a:rPr>
              <a:t>133</a:t>
            </a:r>
            <a:r>
              <a:rPr lang="tr-TR" sz="4000" smtClean="0">
                <a:solidFill>
                  <a:srgbClr val="0070C0"/>
                </a:solidFill>
              </a:rPr>
              <a:t>Xe</a:t>
            </a:r>
            <a:endParaRPr lang="tr-TR" sz="4000" baseline="30000" smtClean="0">
              <a:solidFill>
                <a:srgbClr val="0070C0"/>
              </a:solidFill>
            </a:endParaRPr>
          </a:p>
          <a:p>
            <a:pPr eaLnBrk="1" hangingPunct="1">
              <a:buClr>
                <a:srgbClr val="90EA7E"/>
              </a:buClr>
              <a:buSzPct val="85000"/>
              <a:buFont typeface="Wingdings" pitchFamily="2" charset="2"/>
              <a:buChar char="Ø"/>
            </a:pPr>
            <a:r>
              <a:rPr lang="tr-TR" sz="4000" baseline="30000" smtClean="0">
                <a:solidFill>
                  <a:srgbClr val="E75C01"/>
                </a:solidFill>
              </a:rPr>
              <a:t>52</a:t>
            </a:r>
            <a:r>
              <a:rPr lang="tr-TR" sz="4000" smtClean="0">
                <a:solidFill>
                  <a:srgbClr val="E75C01"/>
                </a:solidFill>
              </a:rPr>
              <a:t>Fe  -</a:t>
            </a:r>
            <a:r>
              <a:rPr lang="tr-TR" sz="4000" baseline="30000" smtClean="0">
                <a:solidFill>
                  <a:srgbClr val="E75C01"/>
                </a:solidFill>
              </a:rPr>
              <a:t>59</a:t>
            </a:r>
            <a:r>
              <a:rPr lang="tr-TR" sz="4000" smtClean="0">
                <a:solidFill>
                  <a:srgbClr val="E75C01"/>
                </a:solidFill>
              </a:rPr>
              <a:t>Fe</a:t>
            </a:r>
            <a:endParaRPr lang="tr-TR" sz="4000" baseline="30000" smtClean="0">
              <a:solidFill>
                <a:srgbClr val="E75C0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8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765175"/>
            <a:ext cx="8351837" cy="5256213"/>
          </a:xfrm>
        </p:spPr>
        <p:txBody>
          <a:bodyPr/>
          <a:lstStyle/>
          <a:p>
            <a:pPr eaLnBrk="1" hangingPunct="1">
              <a:buClr>
                <a:srgbClr val="FF99FF"/>
              </a:buClr>
              <a:buSzPct val="80000"/>
              <a:buFont typeface="Courier New" pitchFamily="49" charset="0"/>
              <a:buChar char="o"/>
            </a:pPr>
            <a:r>
              <a:rPr lang="tr-TR" sz="2000" smtClean="0">
                <a:solidFill>
                  <a:srgbClr val="E75C01"/>
                </a:solidFill>
                <a:latin typeface="Calibri" pitchFamily="34" charset="0"/>
              </a:rPr>
              <a:t>İZOBAR </a:t>
            </a:r>
            <a:r>
              <a:rPr lang="tr-TR" sz="2000" smtClean="0">
                <a:latin typeface="Calibri" pitchFamily="34" charset="0"/>
              </a:rPr>
              <a:t>: </a:t>
            </a:r>
          </a:p>
          <a:p>
            <a:pPr lvl="1" eaLnBrk="1" hangingPunct="1">
              <a:buClr>
                <a:srgbClr val="FF99FF"/>
              </a:buClr>
              <a:buFont typeface="Courier New" pitchFamily="49" charset="0"/>
              <a:buChar char="o"/>
            </a:pPr>
            <a:r>
              <a:rPr lang="tr-TR" sz="2000" smtClean="0">
                <a:latin typeface="Calibri" pitchFamily="34" charset="0"/>
              </a:rPr>
              <a:t>Atom ağırlığı aynı, fakat atom numaraları farklı ve bundan dolayı kimyasal özellikleri farklı iki atom</a:t>
            </a:r>
          </a:p>
          <a:p>
            <a:pPr lvl="4" indent="-273050" eaLnBrk="1" hangingPunct="1">
              <a:buClr>
                <a:srgbClr val="FF99FF"/>
              </a:buClr>
              <a:buFont typeface="Wingdings 2" pitchFamily="18" charset="2"/>
              <a:buNone/>
            </a:pPr>
            <a:endParaRPr lang="tr-TR" sz="2000" smtClean="0">
              <a:solidFill>
                <a:srgbClr val="F19E91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000" smtClean="0">
                <a:latin typeface="Calibri" pitchFamily="34" charset="0"/>
              </a:rPr>
              <a:t>                 	Atom Ağırlığı        </a:t>
            </a:r>
            <a:r>
              <a:rPr lang="tr-TR" sz="2000" smtClean="0">
                <a:solidFill>
                  <a:srgbClr val="F19E91"/>
                </a:solidFill>
                <a:latin typeface="Calibri" pitchFamily="34" charset="0"/>
              </a:rPr>
              <a:t>AYNI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smtClean="0">
                <a:latin typeface="Calibri" pitchFamily="34" charset="0"/>
              </a:rPr>
              <a:t>			Atom Numarası   </a:t>
            </a:r>
            <a:r>
              <a:rPr lang="tr-TR" sz="2000" smtClean="0">
                <a:solidFill>
                  <a:srgbClr val="F19E91"/>
                </a:solidFill>
                <a:latin typeface="Calibri" pitchFamily="34" charset="0"/>
              </a:rPr>
              <a:t>FARKLI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smtClean="0">
                <a:solidFill>
                  <a:srgbClr val="C00000"/>
                </a:solidFill>
                <a:latin typeface="Calibri" pitchFamily="34" charset="0"/>
              </a:rPr>
              <a:t>                               </a:t>
            </a:r>
            <a:r>
              <a:rPr lang="tr-TR" sz="2000" baseline="-25000" smtClean="0">
                <a:solidFill>
                  <a:srgbClr val="C00000"/>
                </a:solidFill>
                <a:latin typeface="Calibri" pitchFamily="34" charset="0"/>
              </a:rPr>
              <a:t>3</a:t>
            </a:r>
            <a:r>
              <a:rPr lang="tr-TR" sz="2000" baseline="30000" smtClean="0">
                <a:solidFill>
                  <a:srgbClr val="C00000"/>
                </a:solidFill>
                <a:latin typeface="Calibri" pitchFamily="34" charset="0"/>
              </a:rPr>
              <a:t>7</a:t>
            </a:r>
            <a:r>
              <a:rPr lang="tr-TR" sz="2000" smtClean="0">
                <a:solidFill>
                  <a:srgbClr val="C00000"/>
                </a:solidFill>
                <a:latin typeface="Calibri" pitchFamily="34" charset="0"/>
              </a:rPr>
              <a:t>Lİ  ve  </a:t>
            </a:r>
            <a:r>
              <a:rPr lang="tr-TR" sz="2000" baseline="-25000" smtClean="0">
                <a:solidFill>
                  <a:srgbClr val="C00000"/>
                </a:solidFill>
                <a:latin typeface="Calibri" pitchFamily="34" charset="0"/>
              </a:rPr>
              <a:t>4</a:t>
            </a:r>
            <a:r>
              <a:rPr lang="tr-TR" sz="2000" baseline="30000" smtClean="0">
                <a:solidFill>
                  <a:srgbClr val="C00000"/>
                </a:solidFill>
                <a:latin typeface="Calibri" pitchFamily="34" charset="0"/>
              </a:rPr>
              <a:t>7</a:t>
            </a:r>
            <a:r>
              <a:rPr lang="tr-TR" sz="2000" smtClean="0">
                <a:solidFill>
                  <a:srgbClr val="C00000"/>
                </a:solidFill>
                <a:latin typeface="Calibri" pitchFamily="34" charset="0"/>
              </a:rPr>
              <a:t>Be  </a:t>
            </a:r>
          </a:p>
          <a:p>
            <a:pPr eaLnBrk="1" hangingPunct="1">
              <a:buClr>
                <a:srgbClr val="FF99FF"/>
              </a:buClr>
              <a:buSzPct val="80000"/>
              <a:buFont typeface="Courier New" pitchFamily="49" charset="0"/>
              <a:buChar char="o"/>
            </a:pPr>
            <a:r>
              <a:rPr lang="tr-TR" sz="2000" smtClean="0">
                <a:solidFill>
                  <a:srgbClr val="E75C01"/>
                </a:solidFill>
                <a:latin typeface="Calibri" pitchFamily="34" charset="0"/>
              </a:rPr>
              <a:t>İZOTON</a:t>
            </a:r>
            <a:r>
              <a:rPr lang="tr-TR" sz="2000" smtClean="0">
                <a:solidFill>
                  <a:srgbClr val="FEFE6A"/>
                </a:solidFill>
                <a:latin typeface="Calibri" pitchFamily="34" charset="0"/>
              </a:rPr>
              <a:t> </a:t>
            </a:r>
            <a:r>
              <a:rPr lang="tr-TR" sz="2000" smtClean="0">
                <a:latin typeface="Calibri" pitchFamily="34" charset="0"/>
              </a:rPr>
              <a:t> : </a:t>
            </a:r>
          </a:p>
          <a:p>
            <a:pPr lvl="1" eaLnBrk="1" hangingPunct="1">
              <a:buClr>
                <a:srgbClr val="FF99FF"/>
              </a:buClr>
              <a:buFont typeface="Courier New" pitchFamily="49" charset="0"/>
              <a:buChar char="o"/>
            </a:pPr>
            <a:r>
              <a:rPr lang="tr-TR" sz="2000" smtClean="0">
                <a:latin typeface="Calibri" pitchFamily="34" charset="0"/>
              </a:rPr>
              <a:t>Nötron Sayıları aynı, atom numaraları ve kimyasal özellikleri farklı iki atom </a:t>
            </a:r>
            <a:endParaRPr lang="tr-TR" sz="2000" smtClean="0">
              <a:solidFill>
                <a:srgbClr val="F19E91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000" smtClean="0">
                <a:latin typeface="Calibri" pitchFamily="34" charset="0"/>
              </a:rPr>
              <a:t>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smtClean="0">
                <a:latin typeface="Calibri" pitchFamily="34" charset="0"/>
              </a:rPr>
              <a:t>		       	Atom Ağırlığı       </a:t>
            </a:r>
            <a:r>
              <a:rPr lang="tr-TR" sz="2000" smtClean="0">
                <a:solidFill>
                  <a:srgbClr val="F19E91"/>
                </a:solidFill>
                <a:latin typeface="Calibri" pitchFamily="34" charset="0"/>
              </a:rPr>
              <a:t> FARKLI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smtClean="0">
                <a:latin typeface="Calibri" pitchFamily="34" charset="0"/>
              </a:rPr>
              <a:t>			Atom Numarası   </a:t>
            </a:r>
            <a:r>
              <a:rPr lang="tr-TR" sz="2000" smtClean="0">
                <a:solidFill>
                  <a:srgbClr val="F19E91"/>
                </a:solidFill>
                <a:latin typeface="Calibri" pitchFamily="34" charset="0"/>
              </a:rPr>
              <a:t>FARKLI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smtClean="0">
                <a:latin typeface="Calibri" pitchFamily="34" charset="0"/>
              </a:rPr>
              <a:t>                   	</a:t>
            </a:r>
            <a:r>
              <a:rPr lang="tr-TR" sz="2000" baseline="-25000" smtClean="0">
                <a:solidFill>
                  <a:srgbClr val="C00000"/>
                </a:solidFill>
                <a:latin typeface="Calibri" pitchFamily="34" charset="0"/>
              </a:rPr>
              <a:t>53</a:t>
            </a:r>
            <a:r>
              <a:rPr lang="tr-TR" sz="2000" baseline="30000" smtClean="0">
                <a:solidFill>
                  <a:srgbClr val="C00000"/>
                </a:solidFill>
                <a:latin typeface="Calibri" pitchFamily="34" charset="0"/>
              </a:rPr>
              <a:t>131</a:t>
            </a:r>
            <a:r>
              <a:rPr lang="tr-TR" sz="2000" smtClean="0">
                <a:solidFill>
                  <a:srgbClr val="C00000"/>
                </a:solidFill>
                <a:latin typeface="Calibri" pitchFamily="34" charset="0"/>
              </a:rPr>
              <a:t>I ve </a:t>
            </a:r>
            <a:r>
              <a:rPr lang="tr-TR" sz="2000" baseline="-25000" smtClean="0">
                <a:solidFill>
                  <a:srgbClr val="C00000"/>
                </a:solidFill>
                <a:latin typeface="Calibri" pitchFamily="34" charset="0"/>
              </a:rPr>
              <a:t>54</a:t>
            </a:r>
            <a:r>
              <a:rPr lang="tr-TR" sz="2000" baseline="30000" smtClean="0">
                <a:solidFill>
                  <a:srgbClr val="C00000"/>
                </a:solidFill>
                <a:latin typeface="Calibri" pitchFamily="34" charset="0"/>
              </a:rPr>
              <a:t>132</a:t>
            </a:r>
            <a:r>
              <a:rPr lang="tr-TR" sz="2000" smtClean="0">
                <a:solidFill>
                  <a:srgbClr val="C00000"/>
                </a:solidFill>
                <a:latin typeface="Calibri" pitchFamily="34" charset="0"/>
              </a:rPr>
              <a:t>Xe</a:t>
            </a:r>
            <a:r>
              <a:rPr lang="tr-TR" sz="2000" baseline="3000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tr-TR" sz="200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tr-TR" sz="2000" smtClean="0">
                <a:latin typeface="Calibri" pitchFamily="34" charset="0"/>
              </a:rPr>
              <a:t>(</a:t>
            </a:r>
            <a:r>
              <a:rPr lang="tr-TR" sz="1600" smtClean="0">
                <a:latin typeface="Calibri" pitchFamily="34" charset="0"/>
              </a:rPr>
              <a:t>nötron sayısı: 78</a:t>
            </a:r>
            <a:r>
              <a:rPr lang="tr-TR" sz="2000" smtClean="0"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</a:rPr>
              <a:t>İZOMER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2060575"/>
            <a:ext cx="8218488" cy="34845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tr-TR" altLang="en-US" smtClean="0">
                <a:latin typeface="Calibri" pitchFamily="34" charset="0"/>
              </a:rPr>
              <a:t>İki izotopun aynı atom ağırlığı, aynı atom numarası içermesine rağmen, 10</a:t>
            </a:r>
            <a:r>
              <a:rPr lang="tr-TR" altLang="en-US" baseline="30000" smtClean="0">
                <a:latin typeface="Calibri" pitchFamily="34" charset="0"/>
              </a:rPr>
              <a:t>-8</a:t>
            </a:r>
            <a:r>
              <a:rPr lang="tr-TR" altLang="en-US" smtClean="0">
                <a:latin typeface="Calibri" pitchFamily="34" charset="0"/>
              </a:rPr>
              <a:t> sn den daha fazla sürede uyarılmış durumda kalanına  </a:t>
            </a:r>
            <a:r>
              <a:rPr lang="tr-TR" altLang="en-US" u="sng" smtClean="0">
                <a:latin typeface="Calibri" pitchFamily="34" charset="0"/>
              </a:rPr>
              <a:t>izomer</a:t>
            </a:r>
            <a:r>
              <a:rPr lang="tr-TR" altLang="en-US" smtClean="0">
                <a:latin typeface="Calibri" pitchFamily="34" charset="0"/>
              </a:rPr>
              <a:t> denir. 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tr-TR" altLang="en-US" smtClean="0">
              <a:latin typeface="Calibri" pitchFamily="34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altLang="en-US" smtClean="0">
                <a:latin typeface="Calibri" pitchFamily="34" charset="0"/>
              </a:rPr>
              <a:t>Kısaca; </a:t>
            </a:r>
            <a:r>
              <a:rPr lang="tr-TR" altLang="en-US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enerjileri hariç tüm özellikleri benzer olan iki nüklid</a:t>
            </a:r>
            <a:r>
              <a:rPr lang="tr-TR" altLang="en-US" smtClean="0">
                <a:latin typeface="Calibri" pitchFamily="34" charset="0"/>
              </a:rPr>
              <a:t> birbirinin izomeridir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altLang="en-US" smtClean="0">
              <a:latin typeface="Calibri" pitchFamily="34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altLang="en-US" smtClean="0">
                <a:latin typeface="Calibri" pitchFamily="34" charset="0"/>
              </a:rPr>
              <a:t>Uyarılmış durumda yayılan ışın </a:t>
            </a:r>
            <a:r>
              <a:rPr lang="tr-TR" altLang="en-US" u="sng" smtClean="0">
                <a:latin typeface="Calibri" pitchFamily="34" charset="0"/>
              </a:rPr>
              <a:t>gama ışını</a:t>
            </a:r>
            <a:r>
              <a:rPr lang="tr-TR" altLang="en-US" smtClean="0">
                <a:latin typeface="Calibri" pitchFamily="34" charset="0"/>
              </a:rPr>
              <a:t>dır.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en-US" smtClean="0">
                <a:latin typeface="Calibri" pitchFamily="34" charset="0"/>
              </a:rPr>
              <a:t>	Bu duruma </a:t>
            </a:r>
            <a:r>
              <a:rPr lang="tr-TR" altLang="en-US" smtClean="0">
                <a:solidFill>
                  <a:srgbClr val="C00000"/>
                </a:solidFill>
                <a:latin typeface="Calibri" pitchFamily="34" charset="0"/>
              </a:rPr>
              <a:t>Metastabl</a:t>
            </a:r>
            <a:r>
              <a:rPr lang="tr-TR" altLang="en-US" smtClean="0">
                <a:solidFill>
                  <a:srgbClr val="FF99FF"/>
                </a:solidFill>
                <a:latin typeface="Calibri" pitchFamily="34" charset="0"/>
              </a:rPr>
              <a:t> </a:t>
            </a:r>
            <a:r>
              <a:rPr lang="tr-TR" altLang="en-US" smtClean="0">
                <a:latin typeface="Calibri" pitchFamily="34" charset="0"/>
              </a:rPr>
              <a:t>denir, </a:t>
            </a:r>
            <a:r>
              <a:rPr lang="tr-TR" altLang="en-US" smtClean="0">
                <a:solidFill>
                  <a:srgbClr val="C00000"/>
                </a:solidFill>
                <a:latin typeface="Calibri" pitchFamily="34" charset="0"/>
              </a:rPr>
              <a:t>m</a:t>
            </a:r>
            <a:r>
              <a:rPr lang="tr-TR" altLang="en-US" smtClean="0">
                <a:latin typeface="Calibri" pitchFamily="34" charset="0"/>
              </a:rPr>
              <a:t> ile gösterilir.   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en-US" smtClean="0">
                <a:latin typeface="Calibri" pitchFamily="34" charset="0"/>
              </a:rPr>
              <a:t>    	Örnek : </a:t>
            </a:r>
            <a:r>
              <a:rPr lang="tr-TR" altLang="en-US" baseline="30000" smtClean="0">
                <a:solidFill>
                  <a:srgbClr val="C00000"/>
                </a:solidFill>
                <a:latin typeface="Calibri" pitchFamily="34" charset="0"/>
              </a:rPr>
              <a:t>99m</a:t>
            </a:r>
            <a:r>
              <a:rPr lang="tr-TR" altLang="en-US" smtClean="0">
                <a:solidFill>
                  <a:srgbClr val="C00000"/>
                </a:solidFill>
                <a:latin typeface="Calibri" pitchFamily="34" charset="0"/>
              </a:rPr>
              <a:t>Tc </a:t>
            </a:r>
            <a:r>
              <a:rPr lang="tr-TR" altLang="en-US" baseline="30000" smtClean="0">
                <a:solidFill>
                  <a:srgbClr val="C00000"/>
                </a:solidFill>
                <a:latin typeface="Calibri" pitchFamily="34" charset="0"/>
              </a:rPr>
              <a:t>99</a:t>
            </a:r>
            <a:r>
              <a:rPr lang="tr-TR" altLang="en-US" smtClean="0">
                <a:solidFill>
                  <a:srgbClr val="C00000"/>
                </a:solidFill>
                <a:latin typeface="Calibri" pitchFamily="34" charset="0"/>
              </a:rPr>
              <a:t>Tc’un izomeridir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dirty="0">
                <a:solidFill>
                  <a:schemeClr val="accent1">
                    <a:lumMod val="75000"/>
                  </a:schemeClr>
                </a:solidFill>
              </a:rPr>
              <a:t>İZOMER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362950" cy="4852988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altLang="en-US" sz="2500" smtClean="0"/>
              <a:t>Atom Ağırlığı     : </a:t>
            </a:r>
            <a:r>
              <a:rPr lang="tr-TR" altLang="en-US" sz="2500" smtClean="0">
                <a:solidFill>
                  <a:srgbClr val="FEB687"/>
                </a:solidFill>
              </a:rPr>
              <a:t>AYNI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altLang="en-US" sz="2500" smtClean="0"/>
              <a:t>Atom Numarası : </a:t>
            </a:r>
            <a:r>
              <a:rPr lang="tr-TR" altLang="en-US" sz="2500" smtClean="0">
                <a:solidFill>
                  <a:srgbClr val="FEB687"/>
                </a:solidFill>
              </a:rPr>
              <a:t>AYNI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 smtClean="0">
              <a:solidFill>
                <a:srgbClr val="FF00FF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altLang="en-US" sz="2800" smtClean="0"/>
              <a:t>Genelde uyarılmış durumda (gama ışını yaydığı durum) kalış süresi  </a:t>
            </a:r>
            <a:r>
              <a:rPr lang="tr-TR" altLang="en-US" sz="2800" smtClean="0">
                <a:solidFill>
                  <a:srgbClr val="FEB687"/>
                </a:solidFill>
              </a:rPr>
              <a:t>10</a:t>
            </a:r>
            <a:r>
              <a:rPr lang="tr-TR" altLang="en-US" sz="2800" baseline="30000" smtClean="0">
                <a:solidFill>
                  <a:srgbClr val="FEB687"/>
                </a:solidFill>
              </a:rPr>
              <a:t>-8</a:t>
            </a:r>
            <a:r>
              <a:rPr lang="tr-TR" altLang="en-US" sz="2800" smtClean="0">
                <a:solidFill>
                  <a:srgbClr val="FEB687"/>
                </a:solidFill>
              </a:rPr>
              <a:t> sn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en-US" sz="2800" smtClean="0">
              <a:solidFill>
                <a:srgbClr val="FF99FF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altLang="en-US" sz="2800" smtClean="0"/>
              <a:t>Bu sürenin daha uzun olduğu durum </a:t>
            </a:r>
            <a:r>
              <a:rPr lang="tr-TR" altLang="en-US" sz="2800" smtClean="0">
                <a:latin typeface="Calibri" pitchFamily="34" charset="0"/>
              </a:rPr>
              <a:t>→</a:t>
            </a:r>
            <a:r>
              <a:rPr lang="tr-TR" altLang="en-US" sz="2800" smtClean="0"/>
              <a:t> izomer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altLang="en-US" sz="2000" baseline="30000" smtClean="0">
                <a:solidFill>
                  <a:srgbClr val="FEB687"/>
                </a:solidFill>
              </a:rPr>
              <a:t>99m</a:t>
            </a:r>
            <a:r>
              <a:rPr lang="tr-TR" altLang="en-US" sz="2000" smtClean="0">
                <a:solidFill>
                  <a:srgbClr val="FEB687"/>
                </a:solidFill>
              </a:rPr>
              <a:t>Tc   </a:t>
            </a:r>
            <a:r>
              <a:rPr lang="tr-TR" altLang="en-US" sz="2000" baseline="30000" smtClean="0">
                <a:solidFill>
                  <a:srgbClr val="FEB687"/>
                </a:solidFill>
              </a:rPr>
              <a:t>99</a:t>
            </a:r>
            <a:r>
              <a:rPr lang="tr-TR" altLang="en-US" sz="2000" smtClean="0">
                <a:solidFill>
                  <a:srgbClr val="FEB687"/>
                </a:solidFill>
              </a:rPr>
              <a:t>Tc un izomeridir.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altLang="en-US" smtClean="0"/>
              <a:t>Uyarılmış durumda kalış süresi </a:t>
            </a:r>
            <a:r>
              <a:rPr lang="tr-TR" altLang="en-US" smtClean="0">
                <a:solidFill>
                  <a:srgbClr val="FEB687"/>
                </a:solidFill>
              </a:rPr>
              <a:t>6 saat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en-US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baseline="30000" smtClean="0">
                <a:solidFill>
                  <a:srgbClr val="C00000"/>
                </a:solidFill>
              </a:rPr>
              <a:t>99</a:t>
            </a:r>
            <a:r>
              <a:rPr lang="tr-TR" altLang="en-US" smtClean="0">
                <a:solidFill>
                  <a:srgbClr val="C00000"/>
                </a:solidFill>
              </a:rPr>
              <a:t>Mo            (</a:t>
            </a:r>
            <a:r>
              <a:rPr lang="tr-TR" altLang="en-US" baseline="30000" smtClean="0">
                <a:solidFill>
                  <a:srgbClr val="C00000"/>
                </a:solidFill>
              </a:rPr>
              <a:t>99m</a:t>
            </a:r>
            <a:r>
              <a:rPr lang="tr-TR" altLang="en-US" smtClean="0">
                <a:solidFill>
                  <a:srgbClr val="C00000"/>
                </a:solidFill>
              </a:rPr>
              <a:t>Tc)             </a:t>
            </a:r>
            <a:r>
              <a:rPr lang="tr-TR" altLang="en-US" baseline="30000" smtClean="0">
                <a:solidFill>
                  <a:srgbClr val="C00000"/>
                </a:solidFill>
              </a:rPr>
              <a:t>99</a:t>
            </a:r>
            <a:r>
              <a:rPr lang="tr-TR" altLang="en-US" smtClean="0">
                <a:solidFill>
                  <a:srgbClr val="C00000"/>
                </a:solidFill>
              </a:rPr>
              <a:t>Tc + Beta	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1258888" y="558958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3203575" y="5589588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Group 2"/>
          <p:cNvGraphicFramePr>
            <a:graphicFrameLocks noGrp="1"/>
          </p:cNvGraphicFramePr>
          <p:nvPr>
            <p:ph/>
          </p:nvPr>
        </p:nvGraphicFramePr>
        <p:xfrm>
          <a:off x="468313" y="1196975"/>
          <a:ext cx="8280400" cy="3814763"/>
        </p:xfrm>
        <a:graphic>
          <a:graphicData uri="http://schemas.openxmlformats.org/drawingml/2006/table">
            <a:tbl>
              <a:tblPr/>
              <a:tblGrid>
                <a:gridCol w="1727200"/>
                <a:gridCol w="2413000"/>
                <a:gridCol w="2068512"/>
                <a:gridCol w="2071688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Atom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Numarası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</a:t>
                      </a:r>
                      <a:r>
                        <a:rPr kumimoji="0" lang="tr-TR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Atom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Ağırlığı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tr-TR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Nötron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Sayısı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İZOTOP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Aynı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Farklı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Farklı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İZOBAR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Farklı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Aynı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Farklı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İZOTON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Farklı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Farklı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Aynı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İZOMER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Aynı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Aynı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Aynı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8313" y="2492375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400" dirty="0" smtClean="0"/>
              <a:t>RADYOAKTİVİTE</a:t>
            </a:r>
            <a:endParaRPr lang="tr-TR" sz="4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288" y="188913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rgbClr val="C00000"/>
                </a:solidFill>
              </a:rPr>
              <a:t>RADYOAKTİVİTE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29699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341438"/>
            <a:ext cx="7467600" cy="4873625"/>
          </a:xfrm>
        </p:spPr>
        <p:txBody>
          <a:bodyPr/>
          <a:lstStyle/>
          <a:p>
            <a:r>
              <a:rPr lang="tr-TR" altLang="en-US" sz="1800" b="1" smtClean="0"/>
              <a:t>1896</a:t>
            </a:r>
            <a:r>
              <a:rPr lang="tr-TR" altLang="en-US" sz="1800" smtClean="0"/>
              <a:t> yılında </a:t>
            </a:r>
            <a:r>
              <a:rPr lang="tr-TR" altLang="en-US" sz="1800" b="1" smtClean="0"/>
              <a:t>Henry Becquerel </a:t>
            </a:r>
            <a:r>
              <a:rPr lang="tr-TR" altLang="en-US" sz="1800" smtClean="0"/>
              <a:t>tarafından tesadüfi olarak bulunmuş</a:t>
            </a:r>
          </a:p>
          <a:p>
            <a:endParaRPr lang="tr-TR" altLang="en-US" sz="1800" smtClean="0"/>
          </a:p>
          <a:p>
            <a:r>
              <a:rPr lang="tr-TR" altLang="en-US" sz="1800" smtClean="0"/>
              <a:t>Bir atomun çekirdeğindeki parçacıklar ile yörüngelerdeki elektronlar bağlanma enerjisi ile bağlıdır. </a:t>
            </a:r>
          </a:p>
          <a:p>
            <a:pPr>
              <a:buFont typeface="Wingdings" pitchFamily="2" charset="2"/>
              <a:buNone/>
            </a:pPr>
            <a:endParaRPr lang="tr-TR" altLang="en-US" sz="1800" smtClean="0"/>
          </a:p>
          <a:p>
            <a:r>
              <a:rPr lang="tr-TR" altLang="en-US" sz="1800" smtClean="0"/>
              <a:t>Bazı çekirdeklerde ise enerji bağlanma enerjisinden fazladır. </a:t>
            </a:r>
          </a:p>
          <a:p>
            <a:endParaRPr lang="tr-TR" altLang="en-US" sz="1800" smtClean="0"/>
          </a:p>
          <a:p>
            <a:r>
              <a:rPr lang="tr-TR" altLang="en-US" sz="1800" smtClean="0"/>
              <a:t>Çekirdekte fazla sayıda proton ya da  nötron fazlalığı mevcuttur. Ağır radyoizotoplarda ise hem proton hem de nötron fazlalığı vardır. </a:t>
            </a:r>
          </a:p>
          <a:p>
            <a:endParaRPr lang="tr-TR" altLang="en-US" sz="1800" smtClean="0"/>
          </a:p>
          <a:p>
            <a:r>
              <a:rPr lang="tr-TR" altLang="en-US" sz="1800" smtClean="0"/>
              <a:t>Çekirdek, içindeki fazla enerjiyi radyasyon yayınlayarak azaltır ve stabil hale gelmeye çalışır. </a:t>
            </a:r>
          </a:p>
          <a:p>
            <a:endParaRPr lang="tr-TR" altLang="en-US" sz="1800" smtClean="0"/>
          </a:p>
          <a:p>
            <a:r>
              <a:rPr lang="tr-TR" altLang="en-US" sz="1800" smtClean="0"/>
              <a:t>Enerji fazlalığının atılması çekirdekten parçacık fırlamasına neden olur.  Bu olaya </a:t>
            </a:r>
            <a:r>
              <a:rPr lang="tr-TR" altLang="en-US" sz="1800" b="1" u="sng" smtClean="0"/>
              <a:t>Radyoaktif Bozunma</a:t>
            </a:r>
            <a:r>
              <a:rPr lang="tr-TR" altLang="en-US" sz="1800" b="1" smtClean="0"/>
              <a:t> </a:t>
            </a:r>
            <a:r>
              <a:rPr lang="tr-TR" altLang="en-US" sz="1800" smtClean="0"/>
              <a:t>denir. </a:t>
            </a:r>
          </a:p>
          <a:p>
            <a:endParaRPr lang="tr-TR" altLang="en-US" sz="18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74675" y="1557338"/>
            <a:ext cx="85693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FF00FF"/>
              </a:buClr>
              <a:buSzPct val="60000"/>
              <a:defRPr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   </a:t>
            </a:r>
          </a:p>
          <a:p>
            <a:pPr eaLnBrk="1" hangingPunct="1">
              <a:spcBef>
                <a:spcPct val="20000"/>
              </a:spcBef>
              <a:buClr>
                <a:srgbClr val="C00000"/>
              </a:buClr>
              <a:buSzPct val="79000"/>
              <a:defRPr/>
            </a:pPr>
            <a:r>
              <a:rPr lang="tr-TR" sz="2400">
                <a:solidFill>
                  <a:srgbClr val="C00000"/>
                </a:solidFill>
                <a:latin typeface="Century Schoolbook" pitchFamily="18" charset="0"/>
              </a:rPr>
              <a:t> </a:t>
            </a:r>
            <a:endParaRPr lang="tr-TR" sz="28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30723" name="5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cap="none" smtClean="0">
                <a:solidFill>
                  <a:srgbClr val="C00000"/>
                </a:solidFill>
              </a:rPr>
              <a:t>RADYOAKTİVİTE</a:t>
            </a:r>
            <a:endParaRPr lang="tr-TR" cap="none" smtClean="0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Courier New" pitchFamily="49" charset="0"/>
              <a:buChar char="o"/>
              <a:defRPr/>
            </a:pPr>
            <a:r>
              <a:rPr lang="tr-TR" sz="1800" smtClean="0"/>
              <a:t>Radyoaktivite istatistiksel bir olaydır. </a:t>
            </a:r>
          </a:p>
          <a:p>
            <a:pPr>
              <a:buFont typeface="Courier New" pitchFamily="49" charset="0"/>
              <a:buChar char="o"/>
              <a:defRPr/>
            </a:pPr>
            <a:endParaRPr lang="tr-TR" sz="1800" smtClean="0"/>
          </a:p>
          <a:p>
            <a:pPr>
              <a:buFont typeface="Courier New" pitchFamily="49" charset="0"/>
              <a:buChar char="o"/>
              <a:defRPr/>
            </a:pPr>
            <a:r>
              <a:rPr lang="tr-TR" sz="1800" smtClean="0"/>
              <a:t>Ne zaman ne kadar çekirdeğin bozunacağını önceden tam olarak tespit etmek mümkün değildir.</a:t>
            </a:r>
          </a:p>
          <a:p>
            <a:pPr>
              <a:buFont typeface="Courier New" pitchFamily="49" charset="0"/>
              <a:buChar char="o"/>
              <a:defRPr/>
            </a:pPr>
            <a:endParaRPr lang="tr-TR" sz="1800" smtClean="0"/>
          </a:p>
          <a:p>
            <a:pPr>
              <a:buFont typeface="Courier New" pitchFamily="49" charset="0"/>
              <a:buChar char="o"/>
              <a:defRPr/>
            </a:pPr>
            <a:r>
              <a:rPr lang="tr-TR" sz="1800" smtClean="0"/>
              <a:t>Ancak çok sayıda atomun zamanla nasıl azalacağından söz edilebilir.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1800" smtClean="0"/>
              <a:t> </a:t>
            </a:r>
          </a:p>
          <a:p>
            <a:pPr>
              <a:buFont typeface="Courier New" pitchFamily="49" charset="0"/>
              <a:buChar char="o"/>
              <a:defRPr/>
            </a:pPr>
            <a:r>
              <a:rPr lang="tr-TR" sz="1800" smtClean="0"/>
              <a:t>Radyoaktif bozunmayı durdurmak, yavaşlatmak veya bozunma hızını değiştirmek mümkün değildir.</a:t>
            </a:r>
          </a:p>
          <a:p>
            <a:pPr>
              <a:spcBef>
                <a:spcPct val="20000"/>
              </a:spcBef>
              <a:buClr>
                <a:srgbClr val="C00000"/>
              </a:buClr>
              <a:buSzPct val="79000"/>
              <a:buFont typeface="Courier New" pitchFamily="49" charset="0"/>
              <a:buChar char="o"/>
              <a:defRPr/>
            </a:pPr>
            <a:endParaRPr lang="tr-TR" sz="1800" smtClean="0"/>
          </a:p>
          <a:p>
            <a:pPr>
              <a:spcBef>
                <a:spcPct val="20000"/>
              </a:spcBef>
              <a:buClr>
                <a:srgbClr val="C00000"/>
              </a:buClr>
              <a:buSzPct val="79000"/>
              <a:buFont typeface="Courier New" pitchFamily="49" charset="0"/>
              <a:buChar char="o"/>
              <a:defRPr/>
            </a:pPr>
            <a:r>
              <a:rPr lang="tr-TR" sz="1800" smtClean="0"/>
              <a:t>Radyoizotoplar stabil hale gelinceye kadar kendiliğinden     bozunmaya devam eder. Radyasyon yayarak, farklı bir radyoizotopa dönüşür ve  sonunda stabil hale gelir.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tr-TR" sz="1800" smtClean="0"/>
          </a:p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tr-TR" sz="1800" smtClean="0"/>
          </a:p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180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180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                         </a:t>
            </a:r>
          </a:p>
          <a:p>
            <a:pPr>
              <a:defRPr/>
            </a:pPr>
            <a:endParaRPr lang="tr-TR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 bwMode="auto">
          <a:xfrm>
            <a:off x="2771775" y="260350"/>
            <a:ext cx="5954713" cy="1143000"/>
          </a:xfrm>
        </p:spPr>
        <p:txBody>
          <a:bodyPr/>
          <a:lstStyle/>
          <a:p>
            <a:pPr eaLnBrk="1" hangingPunct="1"/>
            <a:r>
              <a:rPr lang="tr-TR" sz="3600" cap="none" smtClean="0">
                <a:solidFill>
                  <a:srgbClr val="E75C01"/>
                </a:solidFill>
              </a:rPr>
              <a:t>Nükleer Tıp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tr-TR" altLang="en-US" u="sng" smtClean="0"/>
              <a:t>Teşhis</a:t>
            </a:r>
            <a:r>
              <a:rPr lang="tr-TR" altLang="en-US" smtClean="0"/>
              <a:t> ve </a:t>
            </a:r>
            <a:r>
              <a:rPr lang="tr-TR" altLang="en-US" u="sng" smtClean="0"/>
              <a:t>tedavi</a:t>
            </a:r>
            <a:r>
              <a:rPr lang="tr-TR" altLang="en-US" smtClean="0"/>
              <a:t> amacıyla radyoaktif maddelerin kullanıldığı tıp branşı</a:t>
            </a:r>
          </a:p>
          <a:p>
            <a:pPr eaLnBrk="1" hangingPunct="1"/>
            <a:endParaRPr lang="tr-TR" altLang="en-US" smtClean="0"/>
          </a:p>
          <a:p>
            <a:pPr eaLnBrk="1" hangingPunct="1"/>
            <a:r>
              <a:rPr lang="tr-TR" altLang="en-US" smtClean="0"/>
              <a:t>Genellikle daha güvenli, noninvaziv ve ekonomik</a:t>
            </a:r>
          </a:p>
          <a:p>
            <a:pPr eaLnBrk="1" hangingPunct="1"/>
            <a:endParaRPr lang="tr-TR" altLang="en-US" smtClean="0"/>
          </a:p>
          <a:p>
            <a:pPr eaLnBrk="1" hangingPunct="1"/>
            <a:r>
              <a:rPr lang="tr-TR" altLang="en-US" smtClean="0"/>
              <a:t>Teshiste radyolojik tetkiklerden farkı, özellikle fonksiyon bilgisi vermesi</a:t>
            </a:r>
          </a:p>
          <a:p>
            <a:pPr eaLnBrk="1" hangingPunct="1">
              <a:buFont typeface="Wingdings" pitchFamily="2" charset="2"/>
              <a:buNone/>
            </a:pPr>
            <a:endParaRPr lang="tr-TR" altLang="en-US" smtClean="0"/>
          </a:p>
          <a:p>
            <a:pPr eaLnBrk="1" hangingPunct="1"/>
            <a:r>
              <a:rPr lang="tr-TR" altLang="en-US" smtClean="0"/>
              <a:t>Hastalığın erken dönemlerinde anatomik değişiklikler oluşmadan anormallikleri ortaya koyabilmesi </a:t>
            </a:r>
          </a:p>
        </p:txBody>
      </p:sp>
      <p:pic>
        <p:nvPicPr>
          <p:cNvPr id="14340" name="Picture 2" descr="http://t0.gstatic.com/images?q=tbn:ANd9GcQ4I9xZUF1eUx0I6MUnRWDm_cQPDVOLs9OeAqZ9Q1Dzj_So03DpVGyA9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260350"/>
            <a:ext cx="15128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 descr="http://t3.gstatic.com/images?q=tbn:ANd9GcTcx2OWNI_W0c0szucyM7qVnFS0_nEoPEW_v3WhWN91gNT_Yx6FetoRbTE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5825" y="188913"/>
            <a:ext cx="15843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cap="none" smtClean="0">
                <a:solidFill>
                  <a:srgbClr val="C00000"/>
                </a:solidFill>
              </a:rPr>
              <a:t>RADYOAKTİVİTE</a:t>
            </a:r>
            <a:endParaRPr lang="tr-TR" cap="none" smtClean="0"/>
          </a:p>
        </p:txBody>
      </p:sp>
      <p:pic>
        <p:nvPicPr>
          <p:cNvPr id="31747" name="Picture 2" descr="http://lisanskimya.balikesir.edu.tr/~f20746/images/alf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1773238"/>
            <a:ext cx="5903912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125538"/>
            <a:ext cx="4321175" cy="5543550"/>
          </a:xfrm>
          <a:ln>
            <a:solidFill>
              <a:srgbClr val="FF3300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altLang="en-US" smtClean="0"/>
              <a:t>   </a:t>
            </a:r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Bir radyoaktif maddenin aktivite miktarının zaman içindeki değişimini grafik kağıdı üzerinde gösterirsek, exponansiyel bir eğri elde ederiz</a:t>
            </a:r>
          </a:p>
          <a:p>
            <a:pPr>
              <a:buFont typeface="Courier New" pitchFamily="49" charset="0"/>
              <a:buChar char="o"/>
            </a:pPr>
            <a:endParaRPr lang="tr-TR" altLang="en-US" smtClean="0"/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Eğri teorik olarak sıfıra ulaşmaz. Ancak çok yaklaşır. </a:t>
            </a:r>
          </a:p>
        </p:txBody>
      </p:sp>
      <p:graphicFrame>
        <p:nvGraphicFramePr>
          <p:cNvPr id="2050" name="Object 2"/>
          <p:cNvGraphicFramePr>
            <a:graphicFrameLocks/>
          </p:cNvGraphicFramePr>
          <p:nvPr>
            <p:ph sz="half" idx="2"/>
          </p:nvPr>
        </p:nvGraphicFramePr>
        <p:xfrm>
          <a:off x="4500563" y="1125538"/>
          <a:ext cx="4175125" cy="4319587"/>
        </p:xfrm>
        <a:graphic>
          <a:graphicData uri="http://schemas.openxmlformats.org/presentationml/2006/ole">
            <p:oleObj spid="_x0000_s2050" name="PHOTO-PAINT Image" r:id="rId3" imgW="3876736" imgH="3315950" progId="CPaint5">
              <p:embed/>
            </p:oleObj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132138" y="282575"/>
            <a:ext cx="28781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altLang="en-US" sz="4800">
                <a:solidFill>
                  <a:srgbClr val="C00000"/>
                </a:solidFill>
              </a:rPr>
              <a:t>A = A</a:t>
            </a:r>
            <a:r>
              <a:rPr lang="tr-TR" altLang="en-US" sz="4800" baseline="-25000">
                <a:solidFill>
                  <a:srgbClr val="C00000"/>
                </a:solidFill>
              </a:rPr>
              <a:t>o</a:t>
            </a:r>
            <a:r>
              <a:rPr lang="tr-TR" altLang="en-US" sz="4800">
                <a:solidFill>
                  <a:srgbClr val="C00000"/>
                </a:solidFill>
              </a:rPr>
              <a:t>e </a:t>
            </a:r>
            <a:r>
              <a:rPr lang="tr-TR" altLang="en-US" sz="4800" baseline="30000">
                <a:solidFill>
                  <a:srgbClr val="C00000"/>
                </a:solidFill>
              </a:rPr>
              <a:t>-</a:t>
            </a:r>
            <a:r>
              <a:rPr lang="el-GR" altLang="en-US" sz="4800" baseline="30000">
                <a:solidFill>
                  <a:srgbClr val="C00000"/>
                </a:solidFill>
              </a:rPr>
              <a:t>λ</a:t>
            </a:r>
            <a:r>
              <a:rPr lang="tr-TR" altLang="en-US" sz="4800" baseline="30000">
                <a:solidFill>
                  <a:srgbClr val="C00000"/>
                </a:solidFill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sz="5400" cap="none" smtClean="0">
                <a:solidFill>
                  <a:srgbClr val="FFFF00"/>
                </a:solidFill>
              </a:rPr>
              <a:t>       </a:t>
            </a:r>
            <a:r>
              <a:rPr lang="tr-TR" sz="5400" cap="none" smtClean="0">
                <a:solidFill>
                  <a:srgbClr val="C00000"/>
                </a:solidFill>
              </a:rPr>
              <a:t>A = A</a:t>
            </a:r>
            <a:r>
              <a:rPr lang="tr-TR" sz="5400" cap="none" baseline="-25000" smtClean="0">
                <a:solidFill>
                  <a:srgbClr val="C00000"/>
                </a:solidFill>
              </a:rPr>
              <a:t>o </a:t>
            </a:r>
            <a:r>
              <a:rPr lang="tr-TR" sz="5400" cap="none" smtClean="0">
                <a:solidFill>
                  <a:srgbClr val="C00000"/>
                </a:solidFill>
              </a:rPr>
              <a:t>e</a:t>
            </a:r>
            <a:r>
              <a:rPr lang="tr-TR" sz="5400" cap="none" baseline="30000" smtClean="0">
                <a:solidFill>
                  <a:srgbClr val="C00000"/>
                </a:solidFill>
              </a:rPr>
              <a:t>-t</a:t>
            </a:r>
            <a:r>
              <a:rPr lang="el-GR" sz="5400" cap="none" baseline="30000" smtClean="0">
                <a:solidFill>
                  <a:srgbClr val="C00000"/>
                </a:solidFill>
                <a:latin typeface="Calibri" pitchFamily="34" charset="0"/>
              </a:rPr>
              <a:t>λ</a:t>
            </a:r>
            <a:endParaRPr lang="tr-TR" sz="5400" cap="none" baseline="30000" smtClean="0">
              <a:solidFill>
                <a:srgbClr val="C0000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467600" cy="48736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800" smtClean="0"/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800" smtClean="0">
                <a:solidFill>
                  <a:srgbClr val="C00000"/>
                </a:solidFill>
              </a:rPr>
              <a:t> A</a:t>
            </a:r>
            <a:r>
              <a:rPr lang="tr-TR" altLang="en-US" sz="2800" baseline="-25000" smtClean="0">
                <a:solidFill>
                  <a:srgbClr val="C00000"/>
                </a:solidFill>
              </a:rPr>
              <a:t>o</a:t>
            </a:r>
            <a:r>
              <a:rPr lang="tr-TR" altLang="en-US" sz="2800" smtClean="0"/>
              <a:t> : </a:t>
            </a:r>
            <a:r>
              <a:rPr lang="tr-TR" altLang="en-US" smtClean="0"/>
              <a:t>Başlangıçtaki aktivite miktarı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mtClean="0"/>
              <a:t>  </a:t>
            </a:r>
            <a:r>
              <a:rPr lang="tr-TR" altLang="en-US" smtClean="0">
                <a:solidFill>
                  <a:srgbClr val="C00000"/>
                </a:solidFill>
              </a:rPr>
              <a:t>A</a:t>
            </a:r>
            <a:r>
              <a:rPr lang="tr-TR" altLang="en-US" smtClean="0"/>
              <a:t>   : t  zaman sonraki aktivite miktarı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mtClean="0"/>
              <a:t>  </a:t>
            </a:r>
            <a:r>
              <a:rPr lang="el-GR" altLang="en-US" smtClean="0">
                <a:solidFill>
                  <a:srgbClr val="C00000"/>
                </a:solidFill>
              </a:rPr>
              <a:t>λ</a:t>
            </a:r>
            <a:r>
              <a:rPr lang="tr-TR" altLang="en-US" smtClean="0"/>
              <a:t>   : Bozunma Sabiti  (0.693/T</a:t>
            </a:r>
            <a:r>
              <a:rPr lang="en-US" altLang="en-US" baseline="-25000" smtClean="0"/>
              <a:t>½</a:t>
            </a:r>
            <a:r>
              <a:rPr lang="tr-TR" altLang="en-US" smtClean="0"/>
              <a:t> 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mtClean="0"/>
              <a:t>  		(</a:t>
            </a:r>
            <a:r>
              <a:rPr lang="tr-TR" altLang="en-US" sz="1800" smtClean="0"/>
              <a:t>ısı,basınç ve kimyasal olaylardan etkilenmez, radyoizotoba 	göre değişir</a:t>
            </a:r>
            <a:r>
              <a:rPr lang="tr-TR" altLang="en-US" smtClean="0"/>
              <a:t>)</a:t>
            </a:r>
            <a:endParaRPr lang="en-US" altLang="en-US" baseline="-25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mtClean="0"/>
              <a:t>  </a:t>
            </a:r>
            <a:r>
              <a:rPr lang="tr-TR" altLang="en-US" smtClean="0">
                <a:solidFill>
                  <a:srgbClr val="C00000"/>
                </a:solidFill>
              </a:rPr>
              <a:t>(-)</a:t>
            </a:r>
            <a:r>
              <a:rPr lang="tr-TR" altLang="en-US" smtClean="0">
                <a:solidFill>
                  <a:srgbClr val="EAA2DE"/>
                </a:solidFill>
              </a:rPr>
              <a:t> </a:t>
            </a:r>
            <a:r>
              <a:rPr lang="tr-TR" altLang="en-US" smtClean="0"/>
              <a:t>işareti bozunan atom sayısının zamanla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mtClean="0"/>
              <a:t>       azalacağını gösterir.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800" smtClean="0"/>
              <a:t>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45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2484438" y="260350"/>
            <a:ext cx="4105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sz="4000" dirty="0">
                <a:solidFill>
                  <a:srgbClr val="C00000"/>
                </a:solidFill>
                <a:latin typeface="+mj-lt"/>
                <a:cs typeface="Arial" pitchFamily="34" charset="0"/>
              </a:rPr>
              <a:t>ÖRNEK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539750" y="1125538"/>
            <a:ext cx="8604250" cy="543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altLang="en-US" sz="2800">
                <a:latin typeface="Tahoma" pitchFamily="34" charset="0"/>
              </a:rPr>
              <a:t>10 mCi </a:t>
            </a:r>
            <a:r>
              <a:rPr lang="tr-TR" altLang="en-US" sz="2800" baseline="30000">
                <a:latin typeface="Tahoma" pitchFamily="34" charset="0"/>
              </a:rPr>
              <a:t>131</a:t>
            </a:r>
            <a:r>
              <a:rPr lang="tr-TR" altLang="en-US" sz="2800">
                <a:latin typeface="Tahoma" pitchFamily="34" charset="0"/>
              </a:rPr>
              <a:t>I 52 saat sonra kaç mCi kalır ?</a:t>
            </a:r>
          </a:p>
          <a:p>
            <a:pPr eaLnBrk="1" hangingPunct="1">
              <a:defRPr/>
            </a:pPr>
            <a:endParaRPr lang="tr-TR" altLang="en-US" sz="280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eaLnBrk="1" hangingPunct="1">
              <a:defRPr/>
            </a:pPr>
            <a:r>
              <a:rPr lang="tr-TR" altLang="en-US" sz="2800">
                <a:solidFill>
                  <a:srgbClr val="EB6E5A"/>
                </a:solidFill>
                <a:latin typeface="Tahoma" pitchFamily="34" charset="0"/>
              </a:rPr>
              <a:t>A</a:t>
            </a:r>
            <a:r>
              <a:rPr lang="tr-TR" altLang="en-US" sz="2800" baseline="-25000">
                <a:solidFill>
                  <a:srgbClr val="EB6E5A"/>
                </a:solidFill>
                <a:latin typeface="Tahoma" pitchFamily="34" charset="0"/>
              </a:rPr>
              <a:t>o</a:t>
            </a:r>
            <a:r>
              <a:rPr lang="tr-TR" altLang="en-US" sz="2800">
                <a:solidFill>
                  <a:srgbClr val="EB6E5A"/>
                </a:solidFill>
                <a:latin typeface="Tahoma" pitchFamily="34" charset="0"/>
              </a:rPr>
              <a:t>: 10 mCi</a:t>
            </a:r>
          </a:p>
          <a:p>
            <a:pPr eaLnBrk="1" hangingPunct="1">
              <a:defRPr/>
            </a:pPr>
            <a:r>
              <a:rPr lang="tr-TR" altLang="en-US" sz="2800">
                <a:solidFill>
                  <a:srgbClr val="EB6E5A"/>
                </a:solidFill>
                <a:latin typeface="Tahoma" pitchFamily="34" charset="0"/>
              </a:rPr>
              <a:t>T</a:t>
            </a:r>
            <a:r>
              <a:rPr lang="en-US" altLang="en-US" sz="2800" baseline="-25000">
                <a:solidFill>
                  <a:srgbClr val="EB6E5A"/>
                </a:solidFill>
                <a:latin typeface="Tahoma" pitchFamily="34" charset="0"/>
              </a:rPr>
              <a:t>½</a:t>
            </a:r>
            <a:r>
              <a:rPr lang="tr-TR" altLang="en-US" sz="2800">
                <a:solidFill>
                  <a:srgbClr val="EB6E5A"/>
                </a:solidFill>
                <a:latin typeface="Tahoma" pitchFamily="34" charset="0"/>
              </a:rPr>
              <a:t>= 8.01 gün = 194 saat</a:t>
            </a:r>
          </a:p>
          <a:p>
            <a:pPr eaLnBrk="1" hangingPunct="1">
              <a:defRPr/>
            </a:pPr>
            <a:r>
              <a:rPr lang="el-GR" altLang="en-US" sz="2800">
                <a:solidFill>
                  <a:srgbClr val="EB6E5A"/>
                </a:solidFill>
                <a:latin typeface="Tahoma" pitchFamily="34" charset="0"/>
              </a:rPr>
              <a:t>λ</a:t>
            </a:r>
            <a:r>
              <a:rPr lang="tr-TR" altLang="en-US" sz="2800">
                <a:solidFill>
                  <a:srgbClr val="EB6E5A"/>
                </a:solidFill>
                <a:latin typeface="Tahoma" pitchFamily="34" charset="0"/>
              </a:rPr>
              <a:t>= 0.693/194  </a:t>
            </a:r>
          </a:p>
          <a:p>
            <a:pPr eaLnBrk="1" hangingPunct="1">
              <a:defRPr/>
            </a:pPr>
            <a:endParaRPr lang="tr-TR" altLang="en-US" sz="2800">
              <a:solidFill>
                <a:srgbClr val="EAA2D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eaLnBrk="1" hangingPunct="1">
              <a:defRPr/>
            </a:pPr>
            <a:r>
              <a:rPr lang="tr-TR" alt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A= A</a:t>
            </a:r>
            <a:r>
              <a:rPr lang="tr-TR" altLang="en-US" sz="2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</a:t>
            </a:r>
            <a:r>
              <a:rPr lang="tr-TR" alt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e </a:t>
            </a:r>
            <a:r>
              <a:rPr lang="tr-TR" altLang="en-US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–</a:t>
            </a:r>
            <a:r>
              <a:rPr lang="el-GR" altLang="en-US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λ</a:t>
            </a:r>
            <a:r>
              <a:rPr lang="tr-TR" altLang="en-US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t</a:t>
            </a:r>
          </a:p>
          <a:p>
            <a:pPr eaLnBrk="1" hangingPunct="1">
              <a:defRPr/>
            </a:pPr>
            <a:r>
              <a:rPr lang="tr-TR" alt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A= 10 e </a:t>
            </a:r>
            <a:r>
              <a:rPr lang="tr-TR" altLang="en-US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–(0.693/194)52</a:t>
            </a:r>
          </a:p>
          <a:p>
            <a:pPr eaLnBrk="1" hangingPunct="1">
              <a:defRPr/>
            </a:pPr>
            <a:r>
              <a:rPr lang="tr-TR" alt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A= 10x0.82</a:t>
            </a:r>
          </a:p>
          <a:p>
            <a:pPr eaLnBrk="1" hangingPunct="1">
              <a:defRPr/>
            </a:pPr>
            <a:r>
              <a:rPr lang="tr-TR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                    </a:t>
            </a:r>
            <a:endParaRPr lang="el-GR" altLang="en-US" sz="36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tr-TR" altLang="en-US" sz="48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643438" y="3429000"/>
            <a:ext cx="3708400" cy="11525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tr-T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A= 8.2 mCi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922" name="Group 130"/>
          <p:cNvGraphicFramePr>
            <a:graphicFrameLocks noGrp="1"/>
          </p:cNvGraphicFramePr>
          <p:nvPr>
            <p:ph type="tbl" idx="1"/>
          </p:nvPr>
        </p:nvGraphicFramePr>
        <p:xfrm>
          <a:off x="107950" y="115888"/>
          <a:ext cx="6804025" cy="6523037"/>
        </p:xfrm>
        <a:graphic>
          <a:graphicData uri="http://schemas.openxmlformats.org/drawingml/2006/table">
            <a:tbl>
              <a:tblPr/>
              <a:tblGrid>
                <a:gridCol w="615950"/>
                <a:gridCol w="1123950"/>
                <a:gridCol w="1133475"/>
                <a:gridCol w="906463"/>
                <a:gridCol w="982662"/>
                <a:gridCol w="1057275"/>
                <a:gridCol w="984250"/>
              </a:tblGrid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</a:tbl>
          </a:graphicData>
        </a:graphic>
      </p:graphicFrame>
      <p:sp>
        <p:nvSpPr>
          <p:cNvPr id="34940" name="Rectangle 124"/>
          <p:cNvSpPr>
            <a:spLocks noChangeArrowheads="1"/>
          </p:cNvSpPr>
          <p:nvPr/>
        </p:nvSpPr>
        <p:spPr bwMode="auto">
          <a:xfrm>
            <a:off x="6875463" y="2133600"/>
            <a:ext cx="1944687" cy="2016125"/>
          </a:xfrm>
          <a:prstGeom prst="rect">
            <a:avLst/>
          </a:prstGeom>
          <a:solidFill>
            <a:srgbClr val="006699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b="1" baseline="30000">
                <a:solidFill>
                  <a:srgbClr val="EB6E5A"/>
                </a:solidFill>
              </a:rPr>
              <a:t>131</a:t>
            </a:r>
            <a:r>
              <a:rPr lang="tr-TR" sz="3200" b="1">
                <a:solidFill>
                  <a:srgbClr val="EB6E5A"/>
                </a:solidFill>
              </a:rPr>
              <a:t>I</a:t>
            </a:r>
            <a:endParaRPr lang="tr-TR" sz="3200" b="1" baseline="30000">
              <a:solidFill>
                <a:srgbClr val="EB6E5A"/>
              </a:solidFill>
            </a:endParaRPr>
          </a:p>
          <a:p>
            <a:pPr algn="ctr"/>
            <a:r>
              <a:rPr lang="tr-TR" sz="2800">
                <a:solidFill>
                  <a:srgbClr val="FFFF99"/>
                </a:solidFill>
              </a:rPr>
              <a:t>BOZUNUM</a:t>
            </a:r>
          </a:p>
          <a:p>
            <a:pPr algn="ctr"/>
            <a:r>
              <a:rPr lang="tr-TR" sz="2800">
                <a:solidFill>
                  <a:srgbClr val="FFFF99"/>
                </a:solidFill>
              </a:rPr>
              <a:t>TABLOSU</a:t>
            </a:r>
          </a:p>
        </p:txBody>
      </p:sp>
      <p:sp>
        <p:nvSpPr>
          <p:cNvPr id="34941" name="Rectangle 125"/>
          <p:cNvSpPr>
            <a:spLocks noChangeArrowheads="1"/>
          </p:cNvSpPr>
          <p:nvPr/>
        </p:nvSpPr>
        <p:spPr bwMode="auto">
          <a:xfrm>
            <a:off x="7019925" y="260350"/>
            <a:ext cx="1511300" cy="549275"/>
          </a:xfrm>
          <a:prstGeom prst="rect">
            <a:avLst/>
          </a:prstGeom>
          <a:solidFill>
            <a:srgbClr val="00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altLang="en-US" sz="2400">
                <a:solidFill>
                  <a:srgbClr val="E18DC5"/>
                </a:solidFill>
              </a:rPr>
              <a:t>Saat</a:t>
            </a:r>
            <a:r>
              <a:rPr lang="tr-TR" altLang="en-US" sz="2400">
                <a:solidFill>
                  <a:srgbClr val="FFFF99"/>
                </a:solidFill>
              </a:rPr>
              <a:t>/Gün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435975" cy="5903913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sz="2800" smtClean="0"/>
              <a:t>10 mCi </a:t>
            </a:r>
            <a:r>
              <a:rPr lang="tr-TR" sz="2800" baseline="30000" smtClean="0"/>
              <a:t>131</a:t>
            </a:r>
            <a:r>
              <a:rPr lang="tr-TR" sz="2800" smtClean="0"/>
              <a:t>I 52 saat sonra kaç mCi kalır ?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sz="2800" smtClean="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sz="2800" smtClean="0">
                <a:solidFill>
                  <a:schemeClr val="tx2"/>
                </a:solidFill>
              </a:rPr>
              <a:t>52 saat : 2 gün + 4 saat</a:t>
            </a:r>
            <a:r>
              <a:rPr lang="tr-TR" sz="2800" smtClean="0">
                <a:solidFill>
                  <a:srgbClr val="FFFF00"/>
                </a:solidFill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sz="2800" smtClean="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sz="2800" smtClean="0">
                <a:solidFill>
                  <a:srgbClr val="EB6E5A"/>
                </a:solidFill>
              </a:rPr>
              <a:t>Tablodan bakarak 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sz="2800" smtClean="0">
                <a:solidFill>
                  <a:srgbClr val="FFFF00"/>
                </a:solidFill>
              </a:rPr>
              <a:t> </a:t>
            </a:r>
            <a:r>
              <a:rPr lang="tr-TR" sz="2800" smtClean="0">
                <a:solidFill>
                  <a:schemeClr val="tx2"/>
                </a:solidFill>
              </a:rPr>
              <a:t>2 gün,4 saat çarpanı :0.82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sz="2800" smtClean="0">
              <a:solidFill>
                <a:schemeClr val="tx2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sz="2800" smtClean="0">
                <a:solidFill>
                  <a:srgbClr val="FFFF00"/>
                </a:solidFill>
              </a:rPr>
              <a:t>  </a:t>
            </a:r>
            <a:r>
              <a:rPr lang="tr-TR" sz="2800" smtClean="0">
                <a:solidFill>
                  <a:srgbClr val="EB6E5A"/>
                </a:solidFill>
              </a:rPr>
              <a:t>A = A</a:t>
            </a:r>
            <a:r>
              <a:rPr lang="tr-TR" sz="2800" baseline="-25000" smtClean="0">
                <a:solidFill>
                  <a:srgbClr val="EB6E5A"/>
                </a:solidFill>
              </a:rPr>
              <a:t>o</a:t>
            </a:r>
            <a:r>
              <a:rPr lang="tr-TR" sz="2800" smtClean="0">
                <a:solidFill>
                  <a:srgbClr val="EB6E5A"/>
                </a:solidFill>
              </a:rPr>
              <a:t>x ÇARPAN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sz="2800" smtClean="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sz="2800" smtClean="0">
                <a:solidFill>
                  <a:srgbClr val="FFFF00"/>
                </a:solidFill>
              </a:rPr>
              <a:t>  </a:t>
            </a:r>
            <a:r>
              <a:rPr lang="tr-TR" sz="2800" smtClean="0">
                <a:solidFill>
                  <a:schemeClr val="tx2"/>
                </a:solidFill>
              </a:rPr>
              <a:t>10x0.82 = 8.2 mCi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sz="2800" smtClean="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sz="280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None/>
            </a:pPr>
            <a:endParaRPr lang="tr-TR" smtClean="0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35600" y="4221163"/>
            <a:ext cx="3024188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altLang="en-US" sz="4400"/>
              <a:t>A = 8.2 mCi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2 Başlık"/>
          <p:cNvSpPr>
            <a:spLocks noGrp="1"/>
          </p:cNvSpPr>
          <p:nvPr>
            <p:ph type="title"/>
          </p:nvPr>
        </p:nvSpPr>
        <p:spPr bwMode="auto">
          <a:xfrm>
            <a:off x="395288" y="115888"/>
            <a:ext cx="7467600" cy="1143000"/>
          </a:xfrm>
        </p:spPr>
        <p:txBody>
          <a:bodyPr/>
          <a:lstStyle/>
          <a:p>
            <a:r>
              <a:rPr lang="tr-TR" cap="none" smtClean="0">
                <a:solidFill>
                  <a:srgbClr val="C00000"/>
                </a:solidFill>
              </a:rPr>
              <a:t>YARI ÖMÜR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tr-TR" altLang="en-US" sz="2000" smtClean="0"/>
              <a:t>Radyofarmasötikler vücuda alındığında miktarlarının azalmasında iki önemli olay vardır.</a:t>
            </a:r>
          </a:p>
          <a:p>
            <a:pPr>
              <a:buFont typeface="Wingdings" pitchFamily="2" charset="2"/>
              <a:buNone/>
            </a:pPr>
            <a:r>
              <a:rPr lang="tr-TR" altLang="en-US" sz="2000" smtClean="0"/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tr-TR" altLang="en-US" sz="2000" smtClean="0"/>
              <a:t>Birincisi radyoizotobun </a:t>
            </a:r>
            <a:r>
              <a:rPr lang="tr-TR" altLang="en-US" sz="2000" u="sng" smtClean="0"/>
              <a:t>fiziksel yarılanması</a:t>
            </a:r>
            <a:r>
              <a:rPr lang="tr-TR" altLang="en-US" sz="2000" smtClean="0"/>
              <a:t>, ikincisi radyofarmasötiğin </a:t>
            </a:r>
            <a:r>
              <a:rPr lang="tr-TR" altLang="en-US" sz="2000" u="sng" smtClean="0"/>
              <a:t>biyolojik yollardan </a:t>
            </a:r>
            <a:r>
              <a:rPr lang="tr-TR" altLang="en-US" sz="2000" smtClean="0"/>
              <a:t>vücut dışına atılarak miktarının yarılanmasıdır. </a:t>
            </a:r>
          </a:p>
          <a:p>
            <a:pPr>
              <a:buFont typeface="Wingdings" pitchFamily="2" charset="2"/>
              <a:buNone/>
            </a:pPr>
            <a:endParaRPr lang="tr-TR" altLang="en-US" sz="2000" smtClean="0"/>
          </a:p>
          <a:p>
            <a:pPr>
              <a:buFont typeface="Courier New" pitchFamily="49" charset="0"/>
              <a:buChar char="o"/>
            </a:pPr>
            <a:r>
              <a:rPr lang="tr-TR" altLang="en-US" sz="2000" smtClean="0"/>
              <a:t>Ancak vücut içinde her iki olay birlikte meydana geldiğinden ikisini  birlikte ifade eden </a:t>
            </a:r>
            <a:r>
              <a:rPr lang="tr-TR" altLang="en-US" sz="2000" u="sng" smtClean="0"/>
              <a:t>efektif yarılanmadan </a:t>
            </a:r>
            <a:r>
              <a:rPr lang="tr-TR" altLang="en-US" sz="2000" smtClean="0"/>
              <a:t>söz edilir.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>
                <a:solidFill>
                  <a:srgbClr val="C00000"/>
                </a:solidFill>
              </a:rPr>
              <a:t>FİZİKSEL YARI ÖMÜR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7467600" cy="4873625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endParaRPr lang="tr-TR" altLang="en-US" smtClean="0"/>
          </a:p>
          <a:p>
            <a:pPr>
              <a:buFont typeface="Courier New" pitchFamily="49" charset="0"/>
              <a:buChar char="o"/>
            </a:pPr>
            <a:endParaRPr lang="tr-TR" altLang="en-US" smtClean="0"/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Bir radyoizotobun başlangıçta var olan atom sayısının ya da aktivitenin yarıya inmesi için geçen zamana </a:t>
            </a:r>
            <a:r>
              <a:rPr lang="tr-TR" altLang="en-US" u="sng" smtClean="0"/>
              <a:t>fiziksel yarı ömür</a:t>
            </a:r>
            <a:r>
              <a:rPr lang="tr-TR" altLang="en-US" smtClean="0"/>
              <a:t> denir.</a:t>
            </a:r>
          </a:p>
          <a:p>
            <a:pPr>
              <a:buFont typeface="Wingdings" pitchFamily="2" charset="2"/>
              <a:buNone/>
            </a:pPr>
            <a:r>
              <a:rPr lang="tr-TR" altLang="en-US" smtClean="0"/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T</a:t>
            </a:r>
            <a:r>
              <a:rPr lang="en-US" altLang="en-US" baseline="-25000" smtClean="0"/>
              <a:t>½</a:t>
            </a:r>
            <a:r>
              <a:rPr lang="tr-TR" altLang="en-US" baseline="-25000" smtClean="0"/>
              <a:t>, </a:t>
            </a:r>
            <a:r>
              <a:rPr lang="tr-TR" altLang="en-US" smtClean="0"/>
              <a:t>T</a:t>
            </a:r>
            <a:r>
              <a:rPr lang="tr-TR" altLang="en-US" baseline="-25000" smtClean="0"/>
              <a:t>p</a:t>
            </a:r>
            <a:r>
              <a:rPr lang="tr-TR" altLang="en-US" smtClean="0"/>
              <a:t> veya T</a:t>
            </a:r>
            <a:r>
              <a:rPr lang="tr-TR" altLang="en-US" baseline="-25000" smtClean="0"/>
              <a:t>f</a:t>
            </a:r>
            <a:r>
              <a:rPr lang="tr-TR" altLang="en-US" smtClean="0"/>
              <a:t> ile sembolize edilir. </a:t>
            </a:r>
          </a:p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T</a:t>
            </a:r>
            <a:r>
              <a:rPr lang="en-US" altLang="en-US" baseline="-25000" smtClean="0"/>
              <a:t>½</a:t>
            </a:r>
            <a:r>
              <a:rPr lang="tr-TR" altLang="en-US" smtClean="0"/>
              <a:t> = 0.693/</a:t>
            </a:r>
            <a:r>
              <a:rPr lang="el-GR" altLang="en-US" smtClean="0"/>
              <a:t>λ</a:t>
            </a:r>
            <a:r>
              <a:rPr lang="tr-TR" altLang="en-US" smtClean="0"/>
              <a:t>= T</a:t>
            </a:r>
            <a:r>
              <a:rPr lang="tr-TR" altLang="en-US" baseline="-25000" smtClean="0"/>
              <a:t>p</a:t>
            </a:r>
          </a:p>
          <a:p>
            <a:pPr>
              <a:buFont typeface="Wingdings" pitchFamily="2" charset="2"/>
              <a:buNone/>
            </a:pPr>
            <a:endParaRPr lang="tr-TR" altLang="en-US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76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33375"/>
            <a:ext cx="9144000" cy="10080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tr-TR" altLang="en-US" smtClean="0"/>
              <a:t>   Fiziksel yarı ömür çok kısa sürelerde (saniyeler) olduğu gibi milyar yıllara kadar değişen sürelerde de olabilir  </a:t>
            </a:r>
          </a:p>
        </p:txBody>
      </p:sp>
      <p:graphicFrame>
        <p:nvGraphicFramePr>
          <p:cNvPr id="28708" name="Group 36"/>
          <p:cNvGraphicFramePr>
            <a:graphicFrameLocks noGrp="1"/>
          </p:cNvGraphicFramePr>
          <p:nvPr>
            <p:ph type="tbl" idx="1"/>
          </p:nvPr>
        </p:nvGraphicFramePr>
        <p:xfrm>
          <a:off x="1187450" y="1628775"/>
          <a:ext cx="6985000" cy="5049838"/>
        </p:xfrm>
        <a:graphic>
          <a:graphicData uri="http://schemas.openxmlformats.org/drawingml/2006/table">
            <a:tbl>
              <a:tblPr/>
              <a:tblGrid>
                <a:gridCol w="2443163"/>
                <a:gridCol w="4541837"/>
              </a:tblGrid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Radyonüklid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Fiziksel Yarı Ömür (T</a:t>
                      </a:r>
                      <a:r>
                        <a:rPr kumimoji="0" lang="tr-TR" alt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1/2</a:t>
                      </a: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18DC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81m</a:t>
                      </a: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Kr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13 sn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18</a:t>
                      </a: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1.83 saat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99m</a:t>
                      </a: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Tc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 saat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201</a:t>
                      </a: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Tl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73 saat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131</a:t>
                      </a: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 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125</a:t>
                      </a: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60 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137</a:t>
                      </a: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30 yıl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14</a:t>
                      </a: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5730 yıl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cap="none" smtClean="0">
                <a:solidFill>
                  <a:srgbClr val="C00000"/>
                </a:solidFill>
              </a:rPr>
              <a:t>ORTALAMA ÖMÜR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altLang="en-US" smtClean="0"/>
              <a:t>   </a:t>
            </a:r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Radyoaktivite istatistiksel bir olay olduğundan bir atomun tamamen bir ömründen söz edilemez. Ancak, bir grup atomun </a:t>
            </a:r>
            <a:r>
              <a:rPr lang="tr-TR" altLang="en-US" u="sng" smtClean="0"/>
              <a:t>ortalama ömründen </a:t>
            </a:r>
            <a:r>
              <a:rPr lang="tr-TR" altLang="en-US" smtClean="0"/>
              <a:t>söz edilir.</a:t>
            </a:r>
          </a:p>
          <a:p>
            <a:pPr>
              <a:buFont typeface="Courier New" pitchFamily="49" charset="0"/>
              <a:buChar char="o"/>
            </a:pPr>
            <a:endParaRPr lang="tr-TR" altLang="en-US" smtClean="0"/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Ortalama Ömür = 1/ </a:t>
            </a:r>
            <a:r>
              <a:rPr lang="el-GR" altLang="en-US" smtClean="0"/>
              <a:t>λ</a:t>
            </a:r>
            <a:endParaRPr lang="tr-TR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6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http://t1.gstatic.com/images?q=tbn:ANd9GcThr54ylRFElaD8s-gY0O2dlMvpjHS0m37oz8c4flI4AXpDe_Hh0u4fsKo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1638" y="620713"/>
            <a:ext cx="112395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6" descr="http://www.poole.nhs.uk/images/our_services/nuclear_medicine/lung_sca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0"/>
            <a:ext cx="282733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8" descr="http://t1.gstatic.com/images?q=tbn:ANd9GcQ-9lYfICPsRW1NyN30Yihs-mLLBbMU4lYIr2FbnxBBYqXjIR24SV_GgSQ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16688" y="4724400"/>
            <a:ext cx="223202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0" descr="http://t1.gstatic.com/images?q=tbn:ANd9GcR4gqW7kribuOEeIiSiHbXLAON_c4MXUmo1k21c9x0DuEh1w0pG5OaJGIXI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643438" y="4724400"/>
            <a:ext cx="187325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6" descr="http://t0.gstatic.com/images?q=tbn:ANd9GcTLPCkjQZSGl2RTa82MT3VehGi5NAaWZLGRBnUU5aikVtoO3kC_YJffgg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051050" y="4437063"/>
            <a:ext cx="230505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8" descr="http://t2.gstatic.com/images?q=tbn:ANd9GcTsX0LSZgAh2EJH4mw-fmQG1mo-6XQu_RXsKREzc1xk-PZdLEQMn5_7_Xjd">
            <a:hlinkClick r:id="rId11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116013" y="2060575"/>
            <a:ext cx="22320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20" descr="http://t0.gstatic.com/images?q=tbn:ANd9GcQ8XNXgSfbNubKIZhDdI2MS1tz6w4W1NLX3tO8nQgwI38s3eESaTcmd0qw">
            <a:hlinkClick r:id="rId13"/>
          </p:cNvPr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219700" y="2492375"/>
            <a:ext cx="2808288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22" descr="http://t3.gstatic.com/images?q=tbn:ANd9GcRXIVzSrXC9ev_1lFfw0GF7aAqEarpHOKypPhuSa2bx-Qmtqtw5DtWAUOFP">
            <a:hlinkClick r:id="rId15"/>
          </p:cNvPr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68313" y="260350"/>
            <a:ext cx="19431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cap="none" smtClean="0">
                <a:solidFill>
                  <a:srgbClr val="C00000"/>
                </a:solidFill>
              </a:rPr>
              <a:t>BİYOLOJİK YARI ÖMÜR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altLang="en-US" smtClean="0"/>
              <a:t>  </a:t>
            </a:r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Vücuda verilen bir maddenin yarısının normal eliminasyon yoluyla vücuttan atılması için geçen süreye </a:t>
            </a:r>
            <a:r>
              <a:rPr lang="tr-TR" altLang="en-US" u="sng" smtClean="0"/>
              <a:t>biyolojk yarı ömür</a:t>
            </a:r>
            <a:r>
              <a:rPr lang="tr-TR" altLang="en-US" smtClean="0"/>
              <a:t> denir. </a:t>
            </a:r>
          </a:p>
          <a:p>
            <a:pPr>
              <a:buFont typeface="Courier New" pitchFamily="49" charset="0"/>
              <a:buChar char="o"/>
            </a:pPr>
            <a:endParaRPr lang="tr-TR" altLang="en-US" smtClean="0"/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T</a:t>
            </a:r>
            <a:r>
              <a:rPr lang="tr-TR" altLang="en-US" baseline="-25000" smtClean="0"/>
              <a:t>b</a:t>
            </a:r>
            <a:r>
              <a:rPr lang="tr-TR" altLang="en-US" smtClean="0"/>
              <a:t> ile sembolize edilir.</a:t>
            </a:r>
          </a:p>
          <a:p>
            <a:pPr>
              <a:buFont typeface="Wingdings" pitchFamily="2" charset="2"/>
              <a:buNone/>
            </a:pPr>
            <a:endParaRPr lang="tr-TR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07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cap="none" smtClean="0">
                <a:solidFill>
                  <a:srgbClr val="C00000"/>
                </a:solidFill>
              </a:rPr>
              <a:t>EFEKTİF YARI ÖMÜR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altLang="en-US" smtClean="0"/>
              <a:t>   </a:t>
            </a:r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Fiziksel ve Biyolojik yarı ömür göz önüne alınarak değerlendirilen yarı ömür.  </a:t>
            </a:r>
          </a:p>
          <a:p>
            <a:pPr>
              <a:buFont typeface="Courier New" pitchFamily="49" charset="0"/>
              <a:buChar char="o"/>
            </a:pPr>
            <a:endParaRPr lang="tr-TR" altLang="en-US" smtClean="0">
              <a:solidFill>
                <a:srgbClr val="FFFF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tr-TR" altLang="en-US" smtClean="0"/>
              <a:t>T</a:t>
            </a:r>
            <a:r>
              <a:rPr lang="tr-TR" altLang="en-US" baseline="-25000" smtClean="0"/>
              <a:t>e</a:t>
            </a:r>
            <a:r>
              <a:rPr lang="tr-TR" altLang="en-US" smtClean="0"/>
              <a:t> ile sembolize edilir.</a:t>
            </a:r>
          </a:p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r>
              <a:rPr lang="tr-TR" altLang="en-US" smtClean="0"/>
              <a:t>                        T</a:t>
            </a:r>
            <a:r>
              <a:rPr lang="tr-TR" altLang="en-US" baseline="-25000" smtClean="0"/>
              <a:t>e</a:t>
            </a:r>
            <a:r>
              <a:rPr lang="tr-TR" altLang="en-US" smtClean="0"/>
              <a:t> = T</a:t>
            </a:r>
            <a:r>
              <a:rPr lang="tr-TR" altLang="en-US" baseline="-25000" smtClean="0"/>
              <a:t>f </a:t>
            </a:r>
            <a:r>
              <a:rPr lang="tr-TR" altLang="en-US" smtClean="0"/>
              <a:t>x T</a:t>
            </a:r>
            <a:r>
              <a:rPr lang="tr-TR" altLang="en-US" baseline="-25000" smtClean="0"/>
              <a:t>b </a:t>
            </a:r>
            <a:r>
              <a:rPr lang="tr-TR" altLang="en-US" smtClean="0"/>
              <a:t>/  T</a:t>
            </a:r>
            <a:r>
              <a:rPr lang="tr-TR" altLang="en-US" baseline="-25000" smtClean="0"/>
              <a:t>f </a:t>
            </a:r>
            <a:r>
              <a:rPr lang="tr-TR" altLang="en-US" smtClean="0"/>
              <a:t>+ T</a:t>
            </a:r>
            <a:r>
              <a:rPr lang="tr-TR" altLang="en-US" baseline="-25000" smtClean="0"/>
              <a:t>b</a:t>
            </a:r>
            <a:r>
              <a:rPr lang="tr-TR" altLang="en-US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17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7467600" cy="1143000"/>
          </a:xfrm>
        </p:spPr>
        <p:txBody>
          <a:bodyPr/>
          <a:lstStyle/>
          <a:p>
            <a:pPr eaLnBrk="1" hangingPunct="1"/>
            <a:r>
              <a:rPr lang="tr-TR" sz="3600" cap="none" smtClean="0">
                <a:solidFill>
                  <a:srgbClr val="E75C01"/>
                </a:solidFill>
              </a:rPr>
              <a:t>Nükleer Tıp</a:t>
            </a:r>
          </a:p>
        </p:txBody>
      </p:sp>
      <p:sp>
        <p:nvSpPr>
          <p:cNvPr id="16387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975"/>
            <a:ext cx="8218488" cy="52562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1700" smtClean="0"/>
              <a:t>Nükleer Fizik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Maddenin Temel Yapısı ve Atom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Radyoaktivite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Radyoaktif Parçalanma Prensibleri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Radyasyonun Madde ile Etkileşimi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Radyoaktivite Birimleri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Radyasyon Birimleri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tr-TR" sz="1500" smtClean="0"/>
          </a:p>
          <a:p>
            <a:pPr eaLnBrk="1" hangingPunct="1">
              <a:lnSpc>
                <a:spcPct val="80000"/>
              </a:lnSpc>
            </a:pPr>
            <a:r>
              <a:rPr lang="tr-TR" sz="1700" smtClean="0"/>
              <a:t>Nükleer Tıp Görüntüleme Yöntemleri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Radyasyonun Deteksiyonu ve Radyasyon Detektörleri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Gama Kameralar – SPECT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SPECT/BT – PET/BT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tr-TR" sz="1500" smtClean="0"/>
          </a:p>
          <a:p>
            <a:pPr eaLnBrk="1" hangingPunct="1">
              <a:lnSpc>
                <a:spcPct val="80000"/>
              </a:lnSpc>
            </a:pPr>
            <a:r>
              <a:rPr lang="tr-TR" sz="1700" smtClean="0"/>
              <a:t>Radyofarmasötikler ve Radyonüklidler</a:t>
            </a:r>
          </a:p>
          <a:p>
            <a:pPr eaLnBrk="1" hangingPunct="1">
              <a:lnSpc>
                <a:spcPct val="80000"/>
              </a:lnSpc>
            </a:pPr>
            <a:endParaRPr lang="tr-TR" sz="1700" smtClean="0"/>
          </a:p>
          <a:p>
            <a:pPr eaLnBrk="1" hangingPunct="1">
              <a:lnSpc>
                <a:spcPct val="80000"/>
              </a:lnSpc>
            </a:pPr>
            <a:r>
              <a:rPr lang="tr-TR" sz="1700" smtClean="0"/>
              <a:t>Radyasyondan Korunma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smtClean="0"/>
              <a:t>Temel Kavramlar ve Kurallar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tr-TR" sz="1500" smtClean="0"/>
          </a:p>
          <a:p>
            <a:pPr eaLnBrk="1" hangingPunct="1">
              <a:lnSpc>
                <a:spcPct val="80000"/>
              </a:lnSpc>
            </a:pPr>
            <a:r>
              <a:rPr lang="tr-TR" sz="1700" smtClean="0"/>
              <a:t>Radyasyonun Biyolojik Etkileri</a:t>
            </a:r>
          </a:p>
          <a:p>
            <a:pPr eaLnBrk="1" hangingPunct="1">
              <a:lnSpc>
                <a:spcPct val="80000"/>
              </a:lnSpc>
            </a:pPr>
            <a:endParaRPr lang="tr-TR" sz="1700" smtClean="0"/>
          </a:p>
          <a:p>
            <a:pPr eaLnBrk="1" hangingPunct="1">
              <a:lnSpc>
                <a:spcPct val="80000"/>
              </a:lnSpc>
            </a:pPr>
            <a:r>
              <a:rPr lang="tr-TR" sz="1700" smtClean="0"/>
              <a:t>Klinik Nükleer Tıp Uygulamaları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 bwMode="auto">
          <a:xfrm>
            <a:off x="468313" y="333375"/>
            <a:ext cx="7467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cap="none" smtClean="0">
                <a:solidFill>
                  <a:srgbClr val="E75C01"/>
                </a:solidFill>
              </a:rPr>
              <a:t>Nükleer Fİzİk</a:t>
            </a:r>
            <a:br>
              <a:rPr lang="tr-TR" cap="none" smtClean="0">
                <a:solidFill>
                  <a:srgbClr val="E75C01"/>
                </a:solidFill>
              </a:rPr>
            </a:br>
            <a:r>
              <a:rPr lang="tr-TR" sz="2800" cap="none" smtClean="0">
                <a:solidFill>
                  <a:srgbClr val="E75C01"/>
                </a:solidFill>
              </a:rPr>
              <a:t>Maddenİn Temel Yapısı ve Atom 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sz="quarter" idx="1"/>
          </p:nvPr>
        </p:nvSpPr>
        <p:spPr>
          <a:xfrm>
            <a:off x="395288" y="1984375"/>
            <a:ext cx="7467600" cy="36052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altLang="en-US" smtClean="0"/>
          </a:p>
          <a:p>
            <a:pPr algn="just" eaLnBrk="1" hangingPunct="1">
              <a:buFont typeface="Wingdings" pitchFamily="2" charset="2"/>
              <a:buNone/>
            </a:pPr>
            <a:r>
              <a:rPr lang="tr-TR" altLang="en-US" smtClean="0"/>
              <a:t>	ATOM: Bir elementin tüm kimyasal özelliklerini taşıyan en küçük parçası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chemeClr val="accent1">
                    <a:lumMod val="75000"/>
                  </a:schemeClr>
                </a:solidFill>
              </a:rPr>
              <a:t>Atom</a:t>
            </a:r>
            <a:endParaRPr lang="tr-TR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8435" name="Picture 4" descr="image00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116013" y="2133600"/>
            <a:ext cx="2592387" cy="3167063"/>
          </a:xfrm>
          <a:solidFill>
            <a:srgbClr val="FF99FF"/>
          </a:solidFill>
          <a:ln>
            <a:solidFill>
              <a:srgbClr val="FF99FF"/>
            </a:solidFill>
          </a:ln>
        </p:spPr>
      </p:pic>
      <p:sp>
        <p:nvSpPr>
          <p:cNvPr id="18436" name="8 İçerik Yer Tutucusu"/>
          <p:cNvSpPr>
            <a:spLocks noGrp="1"/>
          </p:cNvSpPr>
          <p:nvPr>
            <p:ph sz="quarter" idx="4"/>
          </p:nvPr>
        </p:nvSpPr>
        <p:spPr>
          <a:xfrm>
            <a:off x="4643438" y="2244725"/>
            <a:ext cx="4041775" cy="4279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Char char="v"/>
            </a:pPr>
            <a:r>
              <a:rPr lang="tr-TR" altLang="en-US" smtClean="0">
                <a:latin typeface="Calibri" pitchFamily="34" charset="0"/>
              </a:rPr>
              <a:t>Ortasında pozitif yüklü bir çekirdek ve çekirdek etrafında yörüngelerde dolaşan elektronlardan oluşur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itchFamily="2" charset="2"/>
              <a:buChar char="v"/>
            </a:pPr>
            <a:r>
              <a:rPr lang="tr-TR" altLang="en-US" smtClean="0">
                <a:latin typeface="Calibri" pitchFamily="34" charset="0"/>
              </a:rPr>
              <a:t>Çekirdek içinde en temel parçacıklar proton ve nötronlardır (nükleon)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itchFamily="2" charset="2"/>
              <a:buChar char="v"/>
            </a:pPr>
            <a:r>
              <a:rPr lang="tr-TR" altLang="en-US" smtClean="0">
                <a:latin typeface="Calibri" pitchFamily="34" charset="0"/>
              </a:rPr>
              <a:t>Proton pozitif yüklü,  elektron negatif yüklü,    Nötron ise yüksüzdür</a:t>
            </a:r>
          </a:p>
        </p:txBody>
      </p:sp>
      <p:sp>
        <p:nvSpPr>
          <p:cNvPr id="18437" name="7 Metin Yer Tutucusu"/>
          <p:cNvSpPr>
            <a:spLocks noGrp="1"/>
          </p:cNvSpPr>
          <p:nvPr>
            <p:ph type="body" sz="quarter" idx="1"/>
          </p:nvPr>
        </p:nvSpPr>
        <p:spPr>
          <a:xfrm>
            <a:off x="4643438" y="1268413"/>
            <a:ext cx="4041775" cy="639762"/>
          </a:xfrm>
        </p:spPr>
        <p:txBody>
          <a:bodyPr/>
          <a:lstStyle/>
          <a:p>
            <a:pPr algn="ctr" eaLnBrk="1" hangingPunct="1"/>
            <a:r>
              <a:rPr lang="tr-TR" altLang="en-US" smtClean="0"/>
              <a:t>Atomun Yapısı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7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3068638"/>
          <a:ext cx="7499350" cy="3068639"/>
        </p:xfrm>
        <a:graphic>
          <a:graphicData uri="http://schemas.openxmlformats.org/drawingml/2006/table">
            <a:tbl>
              <a:tblPr/>
              <a:tblGrid>
                <a:gridCol w="2416175"/>
                <a:gridCol w="2416175"/>
                <a:gridCol w="2667000"/>
              </a:tblGrid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Parçacık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Yük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Ağırlığı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Elektron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Negatif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Pozitif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Nötron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Yüksüz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6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059113" y="333375"/>
          <a:ext cx="2243137" cy="2189163"/>
        </p:xfrm>
        <a:graphic>
          <a:graphicData uri="http://schemas.openxmlformats.org/presentationml/2006/ole">
            <p:oleObj spid="_x0000_s1026" name="Clip" r:id="rId3" imgW="4435475" imgH="4327525" progId="MS_ClipArt_Gallery.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319588" y="549275"/>
            <a:ext cx="4824412" cy="5975350"/>
          </a:xfrm>
          <a:ln>
            <a:solidFill>
              <a:srgbClr val="FEFE6A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6000" b="1" i="1" baseline="30000" smtClean="0">
                <a:latin typeface="Times New Roman" pitchFamily="18" charset="0"/>
              </a:rPr>
              <a:t>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6000" b="1" i="1" smtClean="0">
                <a:latin typeface="Times New Roman" pitchFamily="18" charset="0"/>
              </a:rPr>
              <a:t>         X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2800" b="1" i="1" smtClean="0">
                <a:latin typeface="Times New Roman" pitchFamily="18" charset="0"/>
              </a:rPr>
              <a:t>                   </a:t>
            </a:r>
            <a:r>
              <a:rPr lang="tr-TR" altLang="en-US" sz="1600" b="1" i="1" baseline="30000" smtClean="0">
                <a:solidFill>
                  <a:srgbClr val="FEFE6A"/>
                </a:solidFill>
                <a:latin typeface="Times New Roman" pitchFamily="18" charset="0"/>
              </a:rPr>
              <a:t>       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2800" b="1" i="1" smtClean="0">
                <a:solidFill>
                  <a:srgbClr val="C00000"/>
                </a:solidFill>
                <a:latin typeface="Times New Roman" pitchFamily="18" charset="0"/>
              </a:rPr>
              <a:t>X </a:t>
            </a:r>
            <a:r>
              <a:rPr lang="tr-TR" altLang="en-US" sz="2800" b="1" i="1" smtClean="0">
                <a:latin typeface="Times New Roman" pitchFamily="18" charset="0"/>
              </a:rPr>
              <a:t>:</a:t>
            </a:r>
            <a:r>
              <a:rPr lang="tr-TR" altLang="en-US" sz="2000" b="1" i="1" smtClean="0">
                <a:latin typeface="Times New Roman" pitchFamily="18" charset="0"/>
              </a:rPr>
              <a:t> Atomun kimyasal </a:t>
            </a:r>
            <a:r>
              <a:rPr lang="tr-TR" altLang="en-US" sz="2000" b="1" i="1" baseline="30000" smtClean="0">
                <a:latin typeface="Times New Roman" pitchFamily="18" charset="0"/>
              </a:rPr>
              <a:t>  </a:t>
            </a:r>
            <a:r>
              <a:rPr lang="tr-TR" altLang="en-US" sz="2000" b="1" i="1" smtClean="0">
                <a:latin typeface="Times New Roman" pitchFamily="18" charset="0"/>
              </a:rPr>
              <a:t>Sembolü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altLang="en-US" sz="2000" b="1" i="1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2800" b="1" i="1" smtClean="0">
                <a:solidFill>
                  <a:srgbClr val="C00000"/>
                </a:solidFill>
                <a:latin typeface="Times New Roman" pitchFamily="18" charset="0"/>
              </a:rPr>
              <a:t>A </a:t>
            </a:r>
            <a:r>
              <a:rPr lang="tr-TR" altLang="en-US" sz="2800" b="1" i="1" smtClean="0">
                <a:latin typeface="Times New Roman" pitchFamily="18" charset="0"/>
              </a:rPr>
              <a:t>:</a:t>
            </a:r>
            <a:r>
              <a:rPr lang="tr-TR" altLang="en-US" sz="2000" b="1" i="1" smtClean="0">
                <a:latin typeface="Times New Roman" pitchFamily="18" charset="0"/>
              </a:rPr>
              <a:t> Atom Ağırlığı = Kütle Numarası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2000" b="1" i="1" smtClean="0">
                <a:latin typeface="Times New Roman" pitchFamily="18" charset="0"/>
              </a:rPr>
              <a:t>       </a:t>
            </a:r>
            <a:r>
              <a:rPr lang="tr-TR" altLang="en-US" sz="2000" b="1" i="1" smtClean="0">
                <a:solidFill>
                  <a:srgbClr val="C00000"/>
                </a:solidFill>
                <a:latin typeface="Times New Roman" pitchFamily="18" charset="0"/>
              </a:rPr>
              <a:t>(proton + nötron sayısı)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altLang="en-US" sz="2000" b="1" i="1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b="1" i="1" smtClean="0">
                <a:solidFill>
                  <a:srgbClr val="C00000"/>
                </a:solidFill>
                <a:latin typeface="Times New Roman" pitchFamily="18" charset="0"/>
              </a:rPr>
              <a:t>Z </a:t>
            </a:r>
            <a:r>
              <a:rPr lang="tr-TR" altLang="en-US" b="1" i="1" smtClean="0">
                <a:latin typeface="Times New Roman" pitchFamily="18" charset="0"/>
              </a:rPr>
              <a:t>:</a:t>
            </a:r>
            <a:r>
              <a:rPr lang="tr-TR" altLang="en-US" sz="2000" b="1" i="1" smtClean="0">
                <a:latin typeface="Times New Roman" pitchFamily="18" charset="0"/>
              </a:rPr>
              <a:t> Atom Numarası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2000" b="1" i="1" smtClean="0">
                <a:latin typeface="Times New Roman" pitchFamily="18" charset="0"/>
              </a:rPr>
              <a:t>       </a:t>
            </a:r>
            <a:r>
              <a:rPr lang="tr-TR" altLang="en-US" sz="2000" b="1" i="1" smtClean="0">
                <a:solidFill>
                  <a:srgbClr val="C00000"/>
                </a:solidFill>
                <a:latin typeface="Times New Roman" pitchFamily="18" charset="0"/>
              </a:rPr>
              <a:t>(Proton Sayısı)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altLang="en-US" sz="2000" b="1" i="1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2000" b="1" i="1" smtClean="0">
                <a:latin typeface="Times New Roman" pitchFamily="18" charset="0"/>
              </a:rPr>
              <a:t>Nötral atomda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2000" b="1" i="1" smtClean="0">
                <a:solidFill>
                  <a:srgbClr val="C00000"/>
                </a:solidFill>
                <a:latin typeface="Times New Roman" pitchFamily="18" charset="0"/>
              </a:rPr>
              <a:t>Proton Sayısı = Elektron Sayısı</a:t>
            </a:r>
          </a:p>
        </p:txBody>
      </p:sp>
      <p:pic>
        <p:nvPicPr>
          <p:cNvPr id="19459" name="Picture 3" descr="radiation1"/>
          <p:cNvPicPr>
            <a:picLocks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773238"/>
            <a:ext cx="3529012" cy="2957512"/>
          </a:xfrm>
          <a:noFill/>
        </p:spPr>
      </p:pic>
      <p:sp>
        <p:nvSpPr>
          <p:cNvPr id="512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60350"/>
            <a:ext cx="3035300" cy="11350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solidFill>
                  <a:schemeClr val="accent1">
                    <a:lumMod val="75000"/>
                  </a:schemeClr>
                </a:solidFill>
              </a:rPr>
              <a:t>ATOM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651500" y="1052513"/>
            <a:ext cx="5762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 altLang="en-US" sz="3600" i="1">
                <a:latin typeface="Century Schoolbook" pitchFamily="18" charset="0"/>
              </a:rPr>
              <a:t>A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5651500" y="1844675"/>
            <a:ext cx="431800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 altLang="en-US" sz="3600" i="1">
                <a:latin typeface="Century Schoolbook" pitchFamily="18" charset="0"/>
              </a:rPr>
              <a:t>Z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484313"/>
            <a:ext cx="6769100" cy="3097212"/>
          </a:xfrm>
        </p:spPr>
        <p:txBody>
          <a:bodyPr/>
          <a:lstStyle/>
          <a:p>
            <a:pPr eaLnBrk="1" hangingPunct="1"/>
            <a:r>
              <a:rPr lang="tr-TR" sz="3600" cap="none" smtClean="0"/>
              <a:t>Atomlar,  </a:t>
            </a:r>
            <a:br>
              <a:rPr lang="tr-TR" sz="3600" cap="none" smtClean="0"/>
            </a:br>
            <a:r>
              <a:rPr lang="tr-TR" sz="3600" cap="none" smtClean="0">
                <a:solidFill>
                  <a:srgbClr val="C00000"/>
                </a:solidFill>
              </a:rPr>
              <a:t>proton</a:t>
            </a:r>
            <a:r>
              <a:rPr lang="tr-TR" sz="3600" cap="none" smtClean="0"/>
              <a:t> ve </a:t>
            </a:r>
            <a:r>
              <a:rPr lang="tr-TR" sz="3600" cap="none" smtClean="0">
                <a:solidFill>
                  <a:srgbClr val="C00000"/>
                </a:solidFill>
              </a:rPr>
              <a:t>nötron</a:t>
            </a:r>
            <a:r>
              <a:rPr lang="tr-TR" sz="3600" cap="none" smtClean="0"/>
              <a:t> sayılarına göre  sınıflandırılır                     </a:t>
            </a:r>
            <a:br>
              <a:rPr lang="tr-TR" sz="3600" cap="none" smtClean="0"/>
            </a:br>
            <a:endParaRPr lang="tr-TR" sz="3600" cap="non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1066</Words>
  <Application>Microsoft Office PowerPoint</Application>
  <PresentationFormat>Ekran Gösterisi (4:3)</PresentationFormat>
  <Paragraphs>365</Paragraphs>
  <Slides>31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2</vt:i4>
      </vt:variant>
      <vt:variant>
        <vt:lpstr>Slayt Başlıkları</vt:lpstr>
      </vt:variant>
      <vt:variant>
        <vt:i4>31</vt:i4>
      </vt:variant>
    </vt:vector>
  </HeadingPairs>
  <TitlesOfParts>
    <vt:vector size="34" baseType="lpstr">
      <vt:lpstr>Ofis Teması</vt:lpstr>
      <vt:lpstr>Microsoft Clip Gallery</vt:lpstr>
      <vt:lpstr>PHOTO-PAINT Image</vt:lpstr>
      <vt:lpstr>Nükleer Tıp </vt:lpstr>
      <vt:lpstr>Nükleer Tıp</vt:lpstr>
      <vt:lpstr>Slayt 3</vt:lpstr>
      <vt:lpstr>Nükleer Tıp</vt:lpstr>
      <vt:lpstr>Nükleer Fİzİk Maddenİn Temel Yapısı ve Atom </vt:lpstr>
      <vt:lpstr>Atom</vt:lpstr>
      <vt:lpstr>Slayt 7</vt:lpstr>
      <vt:lpstr>ATOM</vt:lpstr>
      <vt:lpstr>Atomlar,   proton ve nötron sayılarına göre  sınıflandırılır                      </vt:lpstr>
      <vt:lpstr>İZOTOP</vt:lpstr>
      <vt:lpstr>  İZOTOP:        Proton Sayısı      AYNI                       Nötron Sayısı     FARKLI                       Atom Ağırlığı      FARKLI   11H : Hidrojen 12H : Döteryum 13H : Tridyum   </vt:lpstr>
      <vt:lpstr>Slayt 12</vt:lpstr>
      <vt:lpstr>Slayt 13</vt:lpstr>
      <vt:lpstr>İZOMER</vt:lpstr>
      <vt:lpstr>İZOMER</vt:lpstr>
      <vt:lpstr>Slayt 16</vt:lpstr>
      <vt:lpstr>RADYOAKTİVİTE</vt:lpstr>
      <vt:lpstr>RADYOAKTİVİTE</vt:lpstr>
      <vt:lpstr>RADYOAKTİVİTE</vt:lpstr>
      <vt:lpstr>RADYOAKTİVİTE</vt:lpstr>
      <vt:lpstr>Slayt 21</vt:lpstr>
      <vt:lpstr>       A = Ao e-tλ</vt:lpstr>
      <vt:lpstr>Slayt 23</vt:lpstr>
      <vt:lpstr>Slayt 24</vt:lpstr>
      <vt:lpstr>Slayt 25</vt:lpstr>
      <vt:lpstr>YARI ÖMÜR</vt:lpstr>
      <vt:lpstr>FİZİKSEL YARI ÖMÜR </vt:lpstr>
      <vt:lpstr>Slayt 28</vt:lpstr>
      <vt:lpstr>ORTALAMA ÖMÜR</vt:lpstr>
      <vt:lpstr>BİYOLOJİK YARI ÖMÜR</vt:lpstr>
      <vt:lpstr>EFEKTİF YARI ÖMÜR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Nükleer Tıp </dc:title>
  <dc:creator>KALPMERKZ1677</dc:creator>
  <cp:lastModifiedBy>KALPMERKZ1677</cp:lastModifiedBy>
  <cp:revision>1</cp:revision>
  <dcterms:created xsi:type="dcterms:W3CDTF">2017-07-03T12:43:38Z</dcterms:created>
  <dcterms:modified xsi:type="dcterms:W3CDTF">2017-07-03T12:43:54Z</dcterms:modified>
</cp:coreProperties>
</file>