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2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A14F00-31EE-442D-8E51-7A2F02808B23}" type="datetimeFigureOut">
              <a:rPr lang="en-US" smtClean="0"/>
              <a:t>3/30/2018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D9BBA26-7E67-4E9E-BE9F-DC8BE5D78D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9713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9B97480B-E9AA-42A8-B77E-E27D0E542543}" type="datetime1">
              <a:rPr lang="en-US" smtClean="0"/>
              <a:t>3/30/2018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F5EB1-B471-4633-9AEC-767D9BA7CB9B}" type="datetime1">
              <a:rPr lang="en-US" smtClean="0"/>
              <a:t>3/30/2018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67F5F-FDEF-4357-99F1-F4C09360155D}" type="datetime1">
              <a:rPr lang="en-US" smtClean="0"/>
              <a:t>3/30/2018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2D6D7-E872-44ED-99F2-53EC77D95C91}" type="datetime1">
              <a:rPr lang="en-US" smtClean="0"/>
              <a:t>3/30/2018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97462-FE7F-443A-BB65-2D54E46D4935}" type="datetime1">
              <a:rPr lang="en-US" smtClean="0"/>
              <a:t>3/30/2018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BE8B72-8397-4EB1-8959-E1C68097A697}" type="datetime1">
              <a:rPr lang="en-US" smtClean="0"/>
              <a:t>3/30/2018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6A11E-61D0-41A6-879F-EBD9387BF4B9}" type="datetime1">
              <a:rPr lang="en-US" smtClean="0"/>
              <a:t>3/30/2018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E835DC-14C6-4431-A804-786B4775CCFB}" type="datetime1">
              <a:rPr lang="en-US" smtClean="0"/>
              <a:t>3/30/2018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536B8-AFE8-4EA4-93D0-A5C98D06FAB8}" type="datetime1">
              <a:rPr lang="en-US" smtClean="0"/>
              <a:t>3/30/2018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24A31-907A-498E-91F1-FE8C0B249B00}" type="datetime1">
              <a:rPr lang="en-US" smtClean="0"/>
              <a:t>3/30/2018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616875-F2D0-4518-83C4-ECD37F7655BC}" type="datetime1">
              <a:rPr lang="en-US" smtClean="0"/>
              <a:t>3/30/2018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A86FC1-01BE-4559-8511-EECB7EB0AF14}" type="datetime1">
              <a:rPr lang="en-US" smtClean="0"/>
              <a:t>3/30/2018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247F3-628A-4AA0-8218-E84DA4E8D96B}" type="datetime1">
              <a:rPr lang="en-US" smtClean="0"/>
              <a:t>3/30/2018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3234F-8D1C-445D-8D68-313F6C576C33}" type="datetime1">
              <a:rPr lang="en-US" smtClean="0"/>
              <a:t>3/30/2018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F474F-E3F8-4F8C-9DC8-31618F13B397}" type="datetime1">
              <a:rPr lang="en-US" smtClean="0"/>
              <a:t>3/30/2018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19E96-0B10-4197-8686-FC27A4122DDD}" type="datetime1">
              <a:rPr lang="en-US" smtClean="0"/>
              <a:t>3/30/2018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189D60-7C13-4757-9050-2F0FB528B3B8}" type="datetime1">
              <a:rPr lang="en-US" smtClean="0"/>
              <a:t>3/30/2018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909290-B3CE-4014-87CF-C1F749E98708}" type="datetime1">
              <a:rPr lang="en-US" smtClean="0"/>
              <a:t>3/30/2018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EE74F1-D19B-482E-A96E-82BD8B55718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9817829" cy="2387600"/>
          </a:xfrm>
        </p:spPr>
        <p:txBody>
          <a:bodyPr/>
          <a:lstStyle/>
          <a:p>
            <a:r>
              <a:rPr lang="tr-TR" dirty="0"/>
              <a:t>COM101B</a:t>
            </a:r>
            <a:br>
              <a:rPr lang="tr-TR" dirty="0"/>
            </a:br>
            <a:r>
              <a:rPr lang="tr-TR" dirty="0"/>
              <a:t>Lecture 6: RELATIONAL &amp; </a:t>
            </a:r>
            <a:r>
              <a:rPr lang="tr-TR"/>
              <a:t>LOGICAL EXPRESSIONS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FF1379A-8E64-4512-872E-6F4757FE740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/>
              <a:t>ASST. Prof. Dr. Hacer Yalım Keleş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E0E1A42-CBA7-4B86-BFF7-3D1F90E20F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26015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88C6B8-85BC-4CA6-A241-484C9B5617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precedence and assocıatıvıty rules</a:t>
            </a:r>
            <a:endParaRPr lang="en-US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5C2489F8-5969-4E9B-930F-504E81BBD14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17011" y="2529473"/>
            <a:ext cx="9154803" cy="2981741"/>
          </a:xfrm>
        </p:spPr>
      </p:pic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DFF5678-3EBE-4536-9F01-65D111BF26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47613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0A32EC-5AF7-44F0-811A-33EF105CD0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Relatıonal operators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5B0B88-A02D-480B-B1CC-2C9B73A567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dirty="0"/>
              <a:t>C provides six relational operators for combining the values of two expressions,</a:t>
            </a:r>
          </a:p>
          <a:p>
            <a:pPr lvl="1"/>
            <a:r>
              <a:rPr lang="tr-TR" dirty="0"/>
              <a:t>The expression that is formed with these ops. are called </a:t>
            </a:r>
            <a:r>
              <a:rPr lang="tr-TR" b="1" dirty="0"/>
              <a:t>relational expressions</a:t>
            </a:r>
            <a:r>
              <a:rPr lang="tr-TR" dirty="0"/>
              <a:t>.</a:t>
            </a:r>
          </a:p>
          <a:p>
            <a:r>
              <a:rPr lang="tr-TR" dirty="0"/>
              <a:t>Relational ops. can be applied to any arithmetic type</a:t>
            </a:r>
          </a:p>
          <a:p>
            <a:r>
              <a:rPr lang="tr-TR" dirty="0"/>
              <a:t>The result of the expr. is true (1) if the condition being tested is satisfied; false (0) otherwise.</a:t>
            </a:r>
          </a:p>
          <a:p>
            <a:r>
              <a:rPr lang="tr-TR" dirty="0"/>
              <a:t>C does not have a special data type for boolean values; hence, the value of a relational expr. is of type integer.</a:t>
            </a:r>
          </a:p>
          <a:p>
            <a:r>
              <a:rPr lang="tr-TR" dirty="0"/>
              <a:t>Example: 	</a:t>
            </a:r>
          </a:p>
          <a:p>
            <a:pPr marL="457200" lvl="1" indent="0">
              <a:buNone/>
            </a:pPr>
            <a:r>
              <a:rPr lang="tr-TR" dirty="0"/>
              <a:t>		10&gt;8 is 1 (true)</a:t>
            </a:r>
          </a:p>
          <a:p>
            <a:pPr marL="457200" lvl="1" indent="0">
              <a:buNone/>
            </a:pPr>
            <a:r>
              <a:rPr lang="tr-TR" dirty="0"/>
              <a:t>		16&lt;=5 is 0 (false)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48E7E9E-E733-4D5C-A8EB-6A79190ED9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3712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7A3C45-8545-4DB0-9ADE-C1322648BB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relatıonal operators</a:t>
            </a:r>
            <a:endParaRPr lang="en-US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634DE9E5-2945-43A0-BB23-1DB2963835F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31274" y="2777158"/>
            <a:ext cx="9326277" cy="2486372"/>
          </a:xfrm>
        </p:spPr>
      </p:pic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68B713E-4E1C-4E37-9EF1-1BEEDC6859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33982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2716CC-A2E4-4D64-BAC9-6F7531DFD8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pıtfalls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F5C79A-FCA0-45BC-B54C-B1FD406EF5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/>
              <a:t>A common mistake is confusing = with ==</a:t>
            </a:r>
          </a:p>
          <a:p>
            <a:pPr lvl="1"/>
            <a:r>
              <a:rPr lang="tr-TR" dirty="0"/>
              <a:t>= : assignment</a:t>
            </a:r>
          </a:p>
          <a:p>
            <a:pPr lvl="1"/>
            <a:r>
              <a:rPr lang="tr-TR" dirty="0"/>
              <a:t>== : equal to relation</a:t>
            </a:r>
          </a:p>
          <a:p>
            <a:pPr lvl="1"/>
            <a:endParaRPr lang="tr-TR" dirty="0"/>
          </a:p>
          <a:p>
            <a:r>
              <a:rPr lang="tr-TR" dirty="0"/>
              <a:t>if (x=3) 	// ERROR: always true</a:t>
            </a:r>
          </a:p>
          <a:p>
            <a:pPr marL="457200" lvl="1" indent="0">
              <a:buNone/>
            </a:pPr>
            <a:r>
              <a:rPr lang="tr-TR" dirty="0"/>
              <a:t>printf(«x is true»);</a:t>
            </a:r>
          </a:p>
          <a:p>
            <a:pPr marL="457200" lvl="1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/>
              <a:t>Correct form: if(x==3) ...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1760505-129C-42CE-ACE0-991FB5C21E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826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E3A515-EC9E-41EB-AD47-171B800F83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precedence and assocıatıvıty rules</a:t>
            </a:r>
            <a:endParaRPr lang="en-US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5F19EEED-FA5A-4767-B2BF-435A6F2E207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74222" y="2901000"/>
            <a:ext cx="8640381" cy="2238687"/>
          </a:xfrm>
        </p:spPr>
      </p:pic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A8A5623-A87D-4E3E-B86C-A1A8C9F0EA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69741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77BCE8-F308-46BC-9203-794312AC39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logıcal operators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A51A50-9C53-4D27-9C0E-142D8F9A87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/>
              <a:t>C provides three logical operators for combining expressions into logical expressions</a:t>
            </a:r>
          </a:p>
          <a:p>
            <a:r>
              <a:rPr lang="tr-TR" dirty="0"/>
              <a:t>Logical AND: &amp;&amp; 	(Binary)</a:t>
            </a:r>
          </a:p>
          <a:p>
            <a:r>
              <a:rPr lang="tr-TR" dirty="0"/>
              <a:t>Logical OR: ||	(Binary)</a:t>
            </a:r>
          </a:p>
          <a:p>
            <a:r>
              <a:rPr lang="tr-TR" dirty="0"/>
              <a:t>Logical NOT: !    	(Unary)</a:t>
            </a:r>
          </a:p>
          <a:p>
            <a:endParaRPr lang="tr-TR" dirty="0"/>
          </a:p>
          <a:p>
            <a:r>
              <a:rPr lang="tr-TR" dirty="0"/>
              <a:t>Note that any logical expr that has a non-zero value is evaluated as 1 (true), 0 value is evaluated as 0 (false).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C80D925-8225-4D38-8BE1-7D60C5BB3C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88499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C71CD9-DF4C-411B-8AD7-43D9804EBC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logıcal and operator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309275-8665-42AB-8B3B-6D496546CD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dirty="0"/>
              <a:t>Has this form:</a:t>
            </a:r>
          </a:p>
          <a:p>
            <a:pPr marL="457200" lvl="1" indent="0">
              <a:buNone/>
            </a:pPr>
            <a:r>
              <a:rPr lang="tr-TR" dirty="0"/>
              <a:t>expr1 &amp;&amp; expr2</a:t>
            </a:r>
          </a:p>
          <a:p>
            <a:r>
              <a:rPr lang="tr-TR" dirty="0"/>
              <a:t>expr1 is evaluated first, if it is false, whole expr is evaluated to false (short circuit evaluation)</a:t>
            </a:r>
          </a:p>
          <a:p>
            <a:r>
              <a:rPr lang="tr-TR" dirty="0"/>
              <a:t>if expr1 is true, expr2 is evaluated; if expr2 is true, resultant expr is true; false otherwise</a:t>
            </a:r>
          </a:p>
          <a:p>
            <a:pPr marL="0" indent="0">
              <a:buNone/>
            </a:pPr>
            <a:r>
              <a:rPr lang="tr-TR" dirty="0"/>
              <a:t>Example:</a:t>
            </a:r>
          </a:p>
          <a:p>
            <a:pPr marL="0" indent="0">
              <a:buNone/>
            </a:pPr>
            <a:r>
              <a:rPr lang="tr-TR" dirty="0"/>
              <a:t>	int a=5, b=5, c=5;</a:t>
            </a:r>
          </a:p>
          <a:p>
            <a:pPr marL="0" indent="0">
              <a:buNone/>
            </a:pPr>
            <a:r>
              <a:rPr lang="tr-TR" dirty="0"/>
              <a:t>	a &amp;&amp; (b-c) 	// 0 </a:t>
            </a:r>
          </a:p>
          <a:p>
            <a:pPr marL="0" indent="0">
              <a:buNone/>
            </a:pPr>
            <a:r>
              <a:rPr lang="tr-TR" dirty="0"/>
              <a:t>	a &amp;&amp; (b+c)	// 1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C73416D-2987-4477-A974-0D9C6AC34B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33728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C71CD9-DF4C-411B-8AD7-43D9804EBC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logıcal OR operator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309275-8665-42AB-8B3B-6D496546CD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dirty="0"/>
              <a:t>Has this form:</a:t>
            </a:r>
          </a:p>
          <a:p>
            <a:pPr marL="457200" lvl="1" indent="0">
              <a:buNone/>
            </a:pPr>
            <a:r>
              <a:rPr lang="tr-TR" dirty="0"/>
              <a:t>expr1 || expr2</a:t>
            </a:r>
          </a:p>
          <a:p>
            <a:r>
              <a:rPr lang="tr-TR" dirty="0"/>
              <a:t>expr1 is evaluated first, if it is true, whole expr is evaluated to true (short circuit evaluation)</a:t>
            </a:r>
          </a:p>
          <a:p>
            <a:r>
              <a:rPr lang="tr-TR" dirty="0"/>
              <a:t>if expr1 is false, expr2 is evaluated; if expr2 is true, resultant expr is true; false otherwise</a:t>
            </a:r>
          </a:p>
          <a:p>
            <a:pPr marL="0" indent="0">
              <a:buNone/>
            </a:pPr>
            <a:r>
              <a:rPr lang="tr-TR" dirty="0"/>
              <a:t>Example:</a:t>
            </a:r>
          </a:p>
          <a:p>
            <a:pPr marL="0" indent="0">
              <a:buNone/>
            </a:pPr>
            <a:r>
              <a:rPr lang="tr-TR" dirty="0"/>
              <a:t>	int a, b, c;</a:t>
            </a:r>
          </a:p>
          <a:p>
            <a:pPr marL="0" indent="0">
              <a:buNone/>
            </a:pPr>
            <a:r>
              <a:rPr lang="tr-TR" dirty="0"/>
              <a:t>	a = b = c = 5;</a:t>
            </a:r>
          </a:p>
          <a:p>
            <a:pPr marL="0" indent="0">
              <a:buNone/>
            </a:pPr>
            <a:r>
              <a:rPr lang="tr-TR" dirty="0"/>
              <a:t>	a || (b-c); 	// 1 by short circuit eval.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0B1F1C9-5686-4AC6-87B7-D75E2D9726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57307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9B450E-9B22-42B0-B8C9-A65A86F734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logıcal NOT operator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770B4A-17B9-4EF3-89AB-03DAB611FF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tr-TR" dirty="0"/>
              <a:t>Has this form:  ! expr;</a:t>
            </a:r>
          </a:p>
          <a:p>
            <a:r>
              <a:rPr lang="tr-TR" dirty="0"/>
              <a:t>Inverts the value of the locagical expression:</a:t>
            </a:r>
          </a:p>
          <a:p>
            <a:pPr lvl="1"/>
            <a:r>
              <a:rPr lang="tr-TR" dirty="0"/>
              <a:t>if expr is 1 (true), resultant value is 0 (false); 0 (false) otherwise.</a:t>
            </a:r>
          </a:p>
          <a:p>
            <a:pPr lvl="1"/>
            <a:endParaRPr lang="tr-TR" dirty="0"/>
          </a:p>
          <a:p>
            <a:pPr marL="0" indent="0">
              <a:buNone/>
            </a:pPr>
            <a:r>
              <a:rPr lang="tr-TR" dirty="0"/>
              <a:t>Example:</a:t>
            </a:r>
          </a:p>
          <a:p>
            <a:pPr marL="0" indent="0">
              <a:buNone/>
            </a:pPr>
            <a:r>
              <a:rPr lang="tr-TR" dirty="0"/>
              <a:t>	int a, b;</a:t>
            </a:r>
          </a:p>
          <a:p>
            <a:pPr marL="0" indent="0">
              <a:buNone/>
            </a:pPr>
            <a:r>
              <a:rPr lang="tr-TR" dirty="0"/>
              <a:t>	a = b = 5;</a:t>
            </a:r>
          </a:p>
          <a:p>
            <a:pPr marL="0" indent="0">
              <a:buNone/>
            </a:pPr>
            <a:r>
              <a:rPr lang="tr-TR" dirty="0"/>
              <a:t>	!a          // evaluates to 0</a:t>
            </a:r>
          </a:p>
          <a:p>
            <a:pPr marL="0" indent="0">
              <a:buNone/>
            </a:pPr>
            <a:r>
              <a:rPr lang="tr-TR" dirty="0"/>
              <a:t>	!(a-b) 	// evaluates to 1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06E8711-9A2B-4A16-9EBC-346D56A31B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450819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Circuit</Template>
  <TotalTime>24</TotalTime>
  <Words>470</Words>
  <Application>Microsoft Office PowerPoint</Application>
  <PresentationFormat>Widescreen</PresentationFormat>
  <Paragraphs>68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Trebuchet MS</vt:lpstr>
      <vt:lpstr>Tw Cen MT</vt:lpstr>
      <vt:lpstr>Circuit</vt:lpstr>
      <vt:lpstr>COM101B Lecture 6: RELATIONAL &amp; LOGICAL EXPRESSIONS</vt:lpstr>
      <vt:lpstr>Relatıonal operators</vt:lpstr>
      <vt:lpstr>relatıonal operators</vt:lpstr>
      <vt:lpstr>pıtfalls</vt:lpstr>
      <vt:lpstr>precedence and assocıatıvıty rules</vt:lpstr>
      <vt:lpstr>logıcal operators</vt:lpstr>
      <vt:lpstr>logıcal and operator</vt:lpstr>
      <vt:lpstr>logıcal OR operator</vt:lpstr>
      <vt:lpstr>logıcal NOT operator</vt:lpstr>
      <vt:lpstr>precedence and assocıatıvıty rules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COM101B Lecture 6: Relatıonal operators</dc:title>
  <dc:creator>hacer.keles@yahoo.com</dc:creator>
  <cp:lastModifiedBy>hacer.keles@yahoo.com</cp:lastModifiedBy>
  <cp:revision>16</cp:revision>
  <dcterms:created xsi:type="dcterms:W3CDTF">2018-03-28T13:39:49Z</dcterms:created>
  <dcterms:modified xsi:type="dcterms:W3CDTF">2018-03-30T15:30:37Z</dcterms:modified>
</cp:coreProperties>
</file>