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14"/>
  </p:notesMasterIdLst>
  <p:handoutMasterIdLst>
    <p:handoutMasterId r:id="rId15"/>
  </p:handoutMasterIdLst>
  <p:sldIdLst>
    <p:sldId id="285" r:id="rId5"/>
    <p:sldId id="257" r:id="rId6"/>
    <p:sldId id="276" r:id="rId7"/>
    <p:sldId id="277" r:id="rId8"/>
    <p:sldId id="279" r:id="rId9"/>
    <p:sldId id="281" r:id="rId10"/>
    <p:sldId id="282" r:id="rId11"/>
    <p:sldId id="283" r:id="rId12"/>
    <p:sldId id="284" r:id="rId13"/>
  </p:sldIdLst>
  <p:sldSz cx="12188825" cy="68580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1. hafta" id="{512CD067-F540-4B8A-A4FC-50C912A2F8EE}">
          <p14:sldIdLst>
            <p14:sldId id="285"/>
            <p14:sldId id="257"/>
            <p14:sldId id="276"/>
            <p14:sldId id="277"/>
            <p14:sldId id="279"/>
            <p14:sldId id="281"/>
            <p14:sldId id="282"/>
            <p14:sldId id="283"/>
            <p14:sldId id="284"/>
          </p14:sldIdLst>
        </p14:section>
      </p14:sectionLst>
    </p:ex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C9B89A-935A-416C-ABB3-0C0765DA9C3B}" v="1" dt="2020-05-27T14:32:20.5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599" autoAdjust="0"/>
  </p:normalViewPr>
  <p:slideViewPr>
    <p:cSldViewPr>
      <p:cViewPr varScale="1">
        <p:scale>
          <a:sx n="86" d="100"/>
          <a:sy n="86" d="100"/>
        </p:scale>
        <p:origin x="562" y="58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al Nur Gözüküçük" userId="c9e7c93c-5cb0-4c0e-8df3-2f019b03d73c" providerId="ADAL" clId="{7194404E-A6B8-4A24-AFD4-261BB6B1E1B5}"/>
    <pc:docChg chg="custSel modSld">
      <pc:chgData name="Hilal Nur Gözüküçük" userId="c9e7c93c-5cb0-4c0e-8df3-2f019b03d73c" providerId="ADAL" clId="{7194404E-A6B8-4A24-AFD4-261BB6B1E1B5}" dt="2020-04-20T22:41:54.312" v="11" actId="20577"/>
      <pc:docMkLst>
        <pc:docMk/>
      </pc:docMkLst>
      <pc:sldChg chg="modSp">
        <pc:chgData name="Hilal Nur Gözüküçük" userId="c9e7c93c-5cb0-4c0e-8df3-2f019b03d73c" providerId="ADAL" clId="{7194404E-A6B8-4A24-AFD4-261BB6B1E1B5}" dt="2020-04-20T22:41:54.312" v="11" actId="20577"/>
        <pc:sldMkLst>
          <pc:docMk/>
          <pc:sldMk cId="565394840" sldId="279"/>
        </pc:sldMkLst>
        <pc:spChg chg="mod">
          <ac:chgData name="Hilal Nur Gözüküçük" userId="c9e7c93c-5cb0-4c0e-8df3-2f019b03d73c" providerId="ADAL" clId="{7194404E-A6B8-4A24-AFD4-261BB6B1E1B5}" dt="2020-04-20T22:41:33.389" v="10" actId="255"/>
          <ac:spMkLst>
            <pc:docMk/>
            <pc:sldMk cId="565394840" sldId="279"/>
            <ac:spMk id="2" creationId="{A36FA4BE-CF19-4601-94BA-2EE09BFFF14C}"/>
          </ac:spMkLst>
        </pc:spChg>
        <pc:spChg chg="mod">
          <ac:chgData name="Hilal Nur Gözüküçük" userId="c9e7c93c-5cb0-4c0e-8df3-2f019b03d73c" providerId="ADAL" clId="{7194404E-A6B8-4A24-AFD4-261BB6B1E1B5}" dt="2020-04-20T22:41:54.312" v="11" actId="20577"/>
          <ac:spMkLst>
            <pc:docMk/>
            <pc:sldMk cId="565394840" sldId="279"/>
            <ac:spMk id="3" creationId="{42A6ED42-FA38-469C-A3F6-88870D234C5B}"/>
          </ac:spMkLst>
        </pc:spChg>
        <pc:spChg chg="mod">
          <ac:chgData name="Hilal Nur Gözüküçük" userId="c9e7c93c-5cb0-4c0e-8df3-2f019b03d73c" providerId="ADAL" clId="{7194404E-A6B8-4A24-AFD4-261BB6B1E1B5}" dt="2020-04-20T22:41:22.998" v="3" actId="27636"/>
          <ac:spMkLst>
            <pc:docMk/>
            <pc:sldMk cId="565394840" sldId="279"/>
            <ac:spMk id="4" creationId="{90624FE5-9F70-4192-BB6F-E897901BD3DF}"/>
          </ac:spMkLst>
        </pc:spChg>
      </pc:sldChg>
    </pc:docChg>
  </pc:docChgLst>
  <pc:docChgLst>
    <pc:chgData name="Hilal Nur Gözüküçük" userId="c9e7c93c-5cb0-4c0e-8df3-2f019b03d73c" providerId="ADAL" clId="{DCC9B89A-935A-416C-ABB3-0C0765DA9C3B}"/>
    <pc:docChg chg="custSel addSld modSld">
      <pc:chgData name="Hilal Nur Gözüküçük" userId="c9e7c93c-5cb0-4c0e-8df3-2f019b03d73c" providerId="ADAL" clId="{DCC9B89A-935A-416C-ABB3-0C0765DA9C3B}" dt="2020-05-27T14:32:38.637" v="37" actId="20577"/>
      <pc:docMkLst>
        <pc:docMk/>
      </pc:docMkLst>
      <pc:sldChg chg="modSp add">
        <pc:chgData name="Hilal Nur Gözüküçük" userId="c9e7c93c-5cb0-4c0e-8df3-2f019b03d73c" providerId="ADAL" clId="{DCC9B89A-935A-416C-ABB3-0C0765DA9C3B}" dt="2020-05-27T14:32:38.637" v="37" actId="20577"/>
        <pc:sldMkLst>
          <pc:docMk/>
          <pc:sldMk cId="4043879305" sldId="285"/>
        </pc:sldMkLst>
        <pc:spChg chg="mod">
          <ac:chgData name="Hilal Nur Gözüküçük" userId="c9e7c93c-5cb0-4c0e-8df3-2f019b03d73c" providerId="ADAL" clId="{DCC9B89A-935A-416C-ABB3-0C0765DA9C3B}" dt="2020-05-27T14:32:29.154" v="19" actId="20577"/>
          <ac:spMkLst>
            <pc:docMk/>
            <pc:sldMk cId="4043879305" sldId="285"/>
            <ac:spMk id="2" creationId="{4EECAF71-7BD3-45DE-91FD-68A17C4E8D46}"/>
          </ac:spMkLst>
        </pc:spChg>
        <pc:spChg chg="mod">
          <ac:chgData name="Hilal Nur Gözüküçük" userId="c9e7c93c-5cb0-4c0e-8df3-2f019b03d73c" providerId="ADAL" clId="{DCC9B89A-935A-416C-ABB3-0C0765DA9C3B}" dt="2020-05-27T14:32:38.637" v="37" actId="20577"/>
          <ac:spMkLst>
            <pc:docMk/>
            <pc:sldMk cId="4043879305" sldId="285"/>
            <ac:spMk id="3" creationId="{A691F82C-161A-493E-91CF-0F6625E96F8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01114579-D02A-4B51-B5DF-8EC449F77AC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812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Asıl metin stillerini düzenlemek için tıklayın</a:t>
            </a:r>
          </a:p>
          <a:p>
            <a:pPr lvl="1" rtl="0"/>
            <a:r>
              <a:t>İkinci düzey</a:t>
            </a:r>
          </a:p>
          <a:p>
            <a:pPr lvl="2" rtl="0"/>
            <a:r>
              <a:t>Üçüncü düzey</a:t>
            </a:r>
          </a:p>
          <a:p>
            <a:pPr lvl="3" rtl="0"/>
            <a:r>
              <a:t>Dördüncü düzey</a:t>
            </a:r>
          </a:p>
          <a:p>
            <a:pPr lvl="4" rtl="0"/>
            <a:r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C6074690-7256-4BB9-AC0F-97AEAE8CDEC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426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376792" y="1905003"/>
            <a:ext cx="9435241" cy="1625599"/>
          </a:xfrm>
        </p:spPr>
        <p:txBody>
          <a:bodyPr rtlCol="0">
            <a:normAutofit/>
          </a:bodyPr>
          <a:lstStyle>
            <a:lvl1pPr algn="ctr" rtl="0">
              <a:lnSpc>
                <a:spcPct val="90000"/>
              </a:lnSpc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82103" y="3657123"/>
            <a:ext cx="9429931" cy="991077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tr-TR"/>
              <a:t>Asıl alt başlık stilini düzenlemek için tıklayın</a:t>
            </a:r>
            <a:endParaRPr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  <p:grpSp>
        <p:nvGrpSpPr>
          <p:cNvPr id="7" name="Grup 6"/>
          <p:cNvGrpSpPr/>
          <p:nvPr/>
        </p:nvGrpSpPr>
        <p:grpSpPr>
          <a:xfrm>
            <a:off x="1218882" y="1600200"/>
            <a:ext cx="9739746" cy="73152"/>
            <a:chOff x="914400" y="1200150"/>
            <a:chExt cx="7306712" cy="54864"/>
          </a:xfrm>
        </p:grpSpPr>
        <p:sp>
          <p:nvSpPr>
            <p:cNvPr id="8" name="Oval 7"/>
            <p:cNvSpPr/>
            <p:nvPr/>
          </p:nvSpPr>
          <p:spPr>
            <a:xfrm>
              <a:off x="8166248" y="12001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14400" y="12001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grpSp>
          <p:nvGrpSpPr>
            <p:cNvPr id="10" name="Grup 9"/>
            <p:cNvGrpSpPr/>
            <p:nvPr/>
          </p:nvGrpSpPr>
          <p:grpSpPr>
            <a:xfrm>
              <a:off x="1036847" y="1207626"/>
              <a:ext cx="7074290" cy="38998"/>
              <a:chOff x="2141408" y="1752956"/>
              <a:chExt cx="7315200" cy="38998"/>
            </a:xfrm>
            <a:solidFill>
              <a:schemeClr val="tx2"/>
            </a:solidFill>
          </p:grpSpPr>
          <p:cxnSp>
            <p:nvCxnSpPr>
              <p:cNvPr id="11" name="Düz Bağlayıcı 10"/>
              <p:cNvCxnSpPr/>
              <p:nvPr/>
            </p:nvCxnSpPr>
            <p:spPr>
              <a:xfrm>
                <a:off x="2141408" y="1752956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Düz Bağlayıcı 11"/>
              <p:cNvCxnSpPr/>
              <p:nvPr/>
            </p:nvCxnSpPr>
            <p:spPr>
              <a:xfrm>
                <a:off x="2141408" y="1791954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" name="Grup 12"/>
          <p:cNvGrpSpPr/>
          <p:nvPr/>
        </p:nvGrpSpPr>
        <p:grpSpPr>
          <a:xfrm>
            <a:off x="1218882" y="4851400"/>
            <a:ext cx="9739746" cy="73152"/>
            <a:chOff x="914400" y="3638550"/>
            <a:chExt cx="7306712" cy="54864"/>
          </a:xfrm>
        </p:grpSpPr>
        <p:sp>
          <p:nvSpPr>
            <p:cNvPr id="14" name="Oval 13"/>
            <p:cNvSpPr/>
            <p:nvPr/>
          </p:nvSpPr>
          <p:spPr>
            <a:xfrm>
              <a:off x="8166248" y="36385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5" name="Oval 14"/>
            <p:cNvSpPr/>
            <p:nvPr/>
          </p:nvSpPr>
          <p:spPr>
            <a:xfrm>
              <a:off x="914400" y="36385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grpSp>
          <p:nvGrpSpPr>
            <p:cNvPr id="16" name="Grup 15"/>
            <p:cNvGrpSpPr/>
            <p:nvPr/>
          </p:nvGrpSpPr>
          <p:grpSpPr>
            <a:xfrm>
              <a:off x="1036847" y="3646026"/>
              <a:ext cx="7074290" cy="38998"/>
              <a:chOff x="2141408" y="1752956"/>
              <a:chExt cx="7315200" cy="38998"/>
            </a:xfrm>
            <a:solidFill>
              <a:schemeClr val="tx2"/>
            </a:solidFill>
          </p:grpSpPr>
          <p:cxnSp>
            <p:nvCxnSpPr>
              <p:cNvPr id="17" name="Düz Bağlayıcı 16"/>
              <p:cNvCxnSpPr/>
              <p:nvPr/>
            </p:nvCxnSpPr>
            <p:spPr>
              <a:xfrm>
                <a:off x="2141408" y="1752956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Düz Bağlayıcı 17"/>
              <p:cNvCxnSpPr/>
              <p:nvPr/>
            </p:nvCxnSpPr>
            <p:spPr>
              <a:xfrm>
                <a:off x="2141408" y="1791954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7437643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3223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834563" y="434975"/>
            <a:ext cx="1168400" cy="5661025"/>
          </a:xfrm>
        </p:spPr>
        <p:txBody>
          <a:bodyPr vert="eaVert"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7613" y="434975"/>
            <a:ext cx="8413750" cy="5661025"/>
          </a:xfrm>
        </p:spPr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570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9906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22030" y="990599"/>
            <a:ext cx="9344765" cy="2235203"/>
          </a:xfrm>
        </p:spPr>
        <p:txBody>
          <a:bodyPr rtlCol="0" anchor="b">
            <a:normAutofit/>
          </a:bodyPr>
          <a:lstStyle>
            <a:lvl1pPr algn="ctr" rtl="0">
              <a:lnSpc>
                <a:spcPct val="90000"/>
              </a:lnSpc>
              <a:defRPr sz="4800" b="0" cap="none" baseline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422030" y="3733800"/>
            <a:ext cx="9344765" cy="1219200"/>
          </a:xfrm>
        </p:spPr>
        <p:txBody>
          <a:bodyPr rtlCol="0" anchor="t"/>
          <a:lstStyle>
            <a:lvl1pPr marL="0" indent="0" algn="ctr" rtl="0"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  <a:lvl2pPr marL="4572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  <p:grpSp>
        <p:nvGrpSpPr>
          <p:cNvPr id="13" name="Grup 12"/>
          <p:cNvGrpSpPr/>
          <p:nvPr/>
        </p:nvGrpSpPr>
        <p:grpSpPr>
          <a:xfrm>
            <a:off x="3273781" y="3475736"/>
            <a:ext cx="5641265" cy="54864"/>
            <a:chOff x="2455975" y="2588441"/>
            <a:chExt cx="4232051" cy="41148"/>
          </a:xfrm>
        </p:grpSpPr>
        <p:sp>
          <p:nvSpPr>
            <p:cNvPr id="14" name="Oval 13"/>
            <p:cNvSpPr/>
            <p:nvPr/>
          </p:nvSpPr>
          <p:spPr>
            <a:xfrm>
              <a:off x="6642306" y="2588441"/>
              <a:ext cx="45720" cy="41148"/>
            </a:xfrm>
            <a:prstGeom prst="ellipse">
              <a:avLst/>
            </a:prstGeom>
            <a:solidFill>
              <a:schemeClr val="tx1"/>
            </a:solidFill>
            <a:ln w="264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455975" y="2588441"/>
              <a:ext cx="45720" cy="41148"/>
            </a:xfrm>
            <a:prstGeom prst="ellipse">
              <a:avLst/>
            </a:prstGeom>
            <a:solidFill>
              <a:schemeClr val="tx1"/>
            </a:solidFill>
            <a:ln w="264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grpSp>
          <p:nvGrpSpPr>
            <p:cNvPr id="16" name="Grup 15"/>
            <p:cNvGrpSpPr/>
            <p:nvPr/>
          </p:nvGrpSpPr>
          <p:grpSpPr>
            <a:xfrm>
              <a:off x="2563229" y="2594391"/>
              <a:ext cx="4023360" cy="29249"/>
              <a:chOff x="2550323" y="3458731"/>
              <a:chExt cx="4023360" cy="38998"/>
            </a:xfrm>
          </p:grpSpPr>
          <p:cxnSp>
            <p:nvCxnSpPr>
              <p:cNvPr id="17" name="Düz Bağlayıcı 16"/>
              <p:cNvCxnSpPr/>
              <p:nvPr/>
            </p:nvCxnSpPr>
            <p:spPr>
              <a:xfrm>
                <a:off x="2550323" y="3458731"/>
                <a:ext cx="402336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</a:ln>
              <a:effectLst/>
            </p:spPr>
          </p:cxnSp>
          <p:cxnSp>
            <p:nvCxnSpPr>
              <p:cNvPr id="18" name="Düz Bağlayıcı 17"/>
              <p:cNvCxnSpPr/>
              <p:nvPr/>
            </p:nvCxnSpPr>
            <p:spPr>
              <a:xfrm>
                <a:off x="2550323" y="3497729"/>
                <a:ext cx="402336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</a:ln>
              <a:effectLst/>
            </p:spPr>
          </p:cxnSp>
        </p:grpSp>
      </p:grpSp>
    </p:spTree>
    <p:extLst>
      <p:ext uri="{BB962C8B-B14F-4D97-AF65-F5344CB8AC3E}">
        <p14:creationId xmlns:p14="http://schemas.microsoft.com/office/powerpoint/2010/main" val="55262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8883" y="1803400"/>
            <a:ext cx="4773956" cy="42672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/>
            </a:lvl8pPr>
            <a:lvl9pPr algn="l" rtl="0">
              <a:defRPr sz="18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5986" y="1803400"/>
            <a:ext cx="4773956" cy="42672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 baseline="0"/>
            </a:lvl8pPr>
            <a:lvl9pPr algn="l" rtl="0">
              <a:defRPr sz="1800"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077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22945" y="1803400"/>
            <a:ext cx="4769806" cy="711200"/>
          </a:xfrm>
        </p:spPr>
        <p:txBody>
          <a:bodyPr rtlCol="0" anchor="ctr">
            <a:normAutofit/>
          </a:bodyPr>
          <a:lstStyle>
            <a:lvl1pPr marL="0" indent="0" algn="l" rtl="0">
              <a:lnSpc>
                <a:spcPct val="90000"/>
              </a:lnSpc>
              <a:spcBef>
                <a:spcPts val="0"/>
              </a:spcBef>
              <a:buNone/>
              <a:defRPr sz="20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218883" y="2514600"/>
            <a:ext cx="4773956" cy="3556000"/>
          </a:xfrm>
        </p:spPr>
        <p:txBody>
          <a:bodyPr rtlCol="0">
            <a:normAutofit/>
          </a:bodyPr>
          <a:lstStyle>
            <a:lvl1pPr algn="l" rtl="0">
              <a:spcBef>
                <a:spcPts val="1600"/>
              </a:spcBef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200049" y="1803400"/>
            <a:ext cx="4769806" cy="711200"/>
          </a:xfrm>
        </p:spPr>
        <p:txBody>
          <a:bodyPr rtlCol="0" anchor="ctr">
            <a:normAutofit/>
          </a:bodyPr>
          <a:lstStyle>
            <a:lvl1pPr marL="0" indent="0" algn="l" rtl="0">
              <a:lnSpc>
                <a:spcPct val="90000"/>
              </a:lnSpc>
              <a:spcBef>
                <a:spcPts val="0"/>
              </a:spcBef>
              <a:buNone/>
              <a:defRPr sz="20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5986" y="2514600"/>
            <a:ext cx="4773956" cy="3556000"/>
          </a:xfrm>
        </p:spPr>
        <p:txBody>
          <a:bodyPr rtlCol="0">
            <a:normAutofit/>
          </a:bodyPr>
          <a:lstStyle>
            <a:lvl1pPr algn="l" rtl="0">
              <a:spcBef>
                <a:spcPts val="1600"/>
              </a:spcBef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2583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65934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287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 rtl="0">
              <a:defRPr sz="3200" b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18883" y="1803400"/>
            <a:ext cx="6602281" cy="4267201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600"/>
            </a:lvl6pPr>
            <a:lvl7pPr algn="l" rtl="0">
              <a:defRPr sz="1600"/>
            </a:lvl7pPr>
            <a:lvl8pPr algn="l" rtl="0">
              <a:defRPr sz="1600" baseline="0"/>
            </a:lvl8pPr>
            <a:lvl9pPr algn="l" rtl="0">
              <a:defRPr sz="1600"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5883" y="1803400"/>
            <a:ext cx="2844060" cy="4267201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20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58646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Resim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 rtl="0">
              <a:defRPr sz="3200" b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8" name="Dikdörtgen 7"/>
          <p:cNvSpPr/>
          <p:nvPr/>
        </p:nvSpPr>
        <p:spPr>
          <a:xfrm>
            <a:off x="1218883" y="1803400"/>
            <a:ext cx="6602280" cy="426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/>
          </a:p>
        </p:txBody>
      </p:sp>
      <p:sp>
        <p:nvSpPr>
          <p:cNvPr id="3" name="Resim Yer Tutucusu 2" descr="Resim eklemek için boş yer tutucu. Yer tutucuya tıklayın ve eklemek istediğiniz resmi seçin."/>
          <p:cNvSpPr>
            <a:spLocks noGrp="1"/>
          </p:cNvSpPr>
          <p:nvPr>
            <p:ph type="pic" idx="1"/>
          </p:nvPr>
        </p:nvSpPr>
        <p:spPr>
          <a:xfrm>
            <a:off x="1338739" y="1925320"/>
            <a:ext cx="6362567" cy="4023360"/>
          </a:xfrm>
          <a:solidFill>
            <a:schemeClr val="bg2"/>
          </a:solidFill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tr-TR"/>
              <a:t>Resim eklemek için simgeye tıklayın</a:t>
            </a:r>
            <a:endParaRPr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5883" y="1803401"/>
            <a:ext cx="2844060" cy="41656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20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5057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sz="2400"/>
          </a:p>
        </p:txBody>
      </p:sp>
      <p:sp>
        <p:nvSpPr>
          <p:cNvPr id="8" name="Yuvarlatılmış Dikdörtgen 7"/>
          <p:cNvSpPr/>
          <p:nvPr/>
        </p:nvSpPr>
        <p:spPr>
          <a:xfrm>
            <a:off x="304721" y="301752"/>
            <a:ext cx="11579384" cy="6254496"/>
          </a:xfrm>
          <a:prstGeom prst="roundRect">
            <a:avLst>
              <a:gd name="adj" fmla="val 2341"/>
            </a:avLst>
          </a:prstGeom>
          <a:solidFill>
            <a:srgbClr val="FFFFFF"/>
          </a:solidFill>
          <a:ln>
            <a:noFill/>
          </a:ln>
          <a:effectLst>
            <a:innerShdw blurRad="508000">
              <a:srgbClr val="FFD14B">
                <a:alpha val="69804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/>
          </a:p>
        </p:txBody>
      </p:sp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218883" y="431800"/>
            <a:ext cx="9751060" cy="1168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18883" y="1803400"/>
            <a:ext cx="975106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t>Asıl metin stillerini düzenlemek için tıklayın</a:t>
            </a:r>
          </a:p>
          <a:p>
            <a:pPr lvl="1" rtl="0"/>
            <a:r>
              <a:t>İkinci düzey</a:t>
            </a:r>
          </a:p>
          <a:p>
            <a:pPr lvl="2" rtl="0"/>
            <a:r>
              <a:t>Üçüncü düzey</a:t>
            </a:r>
          </a:p>
          <a:p>
            <a:pPr lvl="3" rtl="0"/>
            <a:r>
              <a:t>Dördüncü düzey</a:t>
            </a:r>
          </a:p>
          <a:p>
            <a:pPr lvl="4" rtl="0"/>
            <a:r>
              <a:t>Beşinci düzey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1218882" y="6172200"/>
            <a:ext cx="741487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8836898" y="6172200"/>
            <a:ext cx="1218883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0258928" y="6172200"/>
            <a:ext cx="711015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7221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0392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144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53896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55648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359152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660904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ECAF71-7BD3-45DE-91FD-68A17C4E8D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Hukuk Başlangıcı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691F82C-161A-493E-91CF-0F6625E96F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387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EC8465-121C-470C-A268-7AA80B648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290" y="805202"/>
            <a:ext cx="3159678" cy="4430206"/>
          </a:xfrm>
        </p:spPr>
        <p:txBody>
          <a:bodyPr anchor="ctr">
            <a:normAutofit/>
          </a:bodyPr>
          <a:lstStyle/>
          <a:p>
            <a:r>
              <a:rPr lang="tr-TR" dirty="0"/>
              <a:t>HUKUKUN BİLGİ KAYNAKLARI VE ATIF USULLERİ</a:t>
            </a:r>
          </a:p>
        </p:txBody>
      </p:sp>
      <p:sp>
        <p:nvSpPr>
          <p:cNvPr id="29" name="İçerik Yer Tutucusu 2">
            <a:extLst>
              <a:ext uri="{FF2B5EF4-FFF2-40B4-BE49-F238E27FC236}">
                <a16:creationId xmlns:a16="http://schemas.microsoft.com/office/drawing/2014/main" id="{D4B5E108-CF3A-4069-B430-1A39BA848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6655" y="805204"/>
            <a:ext cx="6100970" cy="4430205"/>
          </a:xfrm>
        </p:spPr>
        <p:txBody>
          <a:bodyPr anchor="ctr">
            <a:normAutofit/>
          </a:bodyPr>
          <a:lstStyle/>
          <a:p>
            <a:pPr marL="514196" indent="-514196">
              <a:buFont typeface="+mj-lt"/>
              <a:buAutoNum type="romanUcPeriod"/>
            </a:pPr>
            <a:endParaRPr lang="tr-TR" dirty="0"/>
          </a:p>
          <a:p>
            <a:pPr marL="514196" indent="-514196">
              <a:buFont typeface="+mj-lt"/>
              <a:buAutoNum type="romanUcPeriod"/>
            </a:pPr>
            <a:r>
              <a:rPr lang="tr-TR" dirty="0"/>
              <a:t>BİLGİ KAYNAKLARI</a:t>
            </a:r>
          </a:p>
          <a:p>
            <a:pPr marL="799860" lvl="1" indent="-342797">
              <a:buFont typeface="+mj-lt"/>
              <a:buAutoNum type="alphaUcPeriod"/>
            </a:pPr>
            <a:r>
              <a:rPr lang="tr-TR" dirty="0"/>
              <a:t>Mevzuat</a:t>
            </a:r>
          </a:p>
          <a:p>
            <a:pPr marL="799860" lvl="1" indent="-342797">
              <a:buFont typeface="+mj-lt"/>
              <a:buAutoNum type="alphaUcPeriod"/>
            </a:pPr>
            <a:r>
              <a:rPr lang="tr-TR" dirty="0"/>
              <a:t>Yargı Kararları</a:t>
            </a:r>
          </a:p>
          <a:p>
            <a:pPr marL="799860" lvl="1" indent="-342797">
              <a:buFont typeface="+mj-lt"/>
              <a:buAutoNum type="alphaUcPeriod"/>
            </a:pPr>
            <a:r>
              <a:rPr lang="tr-TR" dirty="0"/>
              <a:t>Bilimsel eserler</a:t>
            </a:r>
          </a:p>
          <a:p>
            <a:pPr marL="514196" indent="-514196">
              <a:buFont typeface="+mj-lt"/>
              <a:buAutoNum type="romanUcPeriod"/>
            </a:pPr>
            <a:endParaRPr lang="tr-TR" dirty="0"/>
          </a:p>
          <a:p>
            <a:pPr marL="514196" indent="-514196">
              <a:buFont typeface="+mj-lt"/>
              <a:buAutoNum type="romanUcPeriod"/>
            </a:pPr>
            <a:r>
              <a:rPr lang="tr-TR" dirty="0"/>
              <a:t>ATIF USULLERİ</a:t>
            </a:r>
          </a:p>
          <a:p>
            <a:pPr marL="971259" lvl="1" indent="-514196">
              <a:buFont typeface="+mj-lt"/>
              <a:buAutoNum type="alphaUcPeriod"/>
            </a:pPr>
            <a:r>
              <a:rPr lang="tr-TR" dirty="0"/>
              <a:t>Mevzuata Atıf Usulleri</a:t>
            </a:r>
          </a:p>
          <a:p>
            <a:pPr marL="971259" lvl="1" indent="-514196">
              <a:buFont typeface="+mj-lt"/>
              <a:buAutoNum type="alphaUcPeriod"/>
            </a:pPr>
            <a:r>
              <a:rPr lang="tr-TR" dirty="0"/>
              <a:t>Mahkeme Kararlarına Atıf Usulleri</a:t>
            </a:r>
          </a:p>
          <a:p>
            <a:pPr marL="971259" lvl="1" indent="-514196">
              <a:buFont typeface="+mj-lt"/>
              <a:buAutoNum type="alphaUcPeriod"/>
            </a:pPr>
            <a:r>
              <a:rPr lang="tr-TR" dirty="0"/>
              <a:t>Bilimsel Eserlere Atıf Usulleri</a:t>
            </a:r>
          </a:p>
        </p:txBody>
      </p:sp>
    </p:spTree>
    <p:extLst>
      <p:ext uri="{BB962C8B-B14F-4D97-AF65-F5344CB8AC3E}">
        <p14:creationId xmlns:p14="http://schemas.microsoft.com/office/powerpoint/2010/main" val="254258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538617-5439-4483-BAD1-FA06EB83E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BİLGİ KAYNAKLARI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378982-3F1E-44C6-8836-3200D12CE1C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93952" indent="-457063">
              <a:buFont typeface="+mj-lt"/>
              <a:buAutoNum type="alphaUcPeriod"/>
            </a:pPr>
            <a:r>
              <a:rPr lang="tr-TR" dirty="0"/>
              <a:t> MEVZUAT</a:t>
            </a:r>
          </a:p>
          <a:p>
            <a:pPr marL="699540" lvl="1" indent="-285664"/>
            <a:r>
              <a:rPr lang="tr-TR" dirty="0"/>
              <a:t>Anayasa</a:t>
            </a:r>
          </a:p>
          <a:p>
            <a:pPr marL="699540" lvl="1" indent="-285664"/>
            <a:r>
              <a:rPr lang="tr-TR" dirty="0"/>
              <a:t>Kanun</a:t>
            </a:r>
          </a:p>
          <a:p>
            <a:pPr marL="699540" lvl="1" indent="-285664"/>
            <a:r>
              <a:rPr lang="tr-TR" dirty="0"/>
              <a:t>Cumhurbaşkanlığı kararnamesi</a:t>
            </a:r>
          </a:p>
          <a:p>
            <a:pPr marL="699540" lvl="1" indent="-285664"/>
            <a:r>
              <a:rPr lang="tr-TR" dirty="0"/>
              <a:t>Uluslararası antlaşma</a:t>
            </a:r>
          </a:p>
          <a:p>
            <a:pPr marL="699540" lvl="1" indent="-285664"/>
            <a:r>
              <a:rPr lang="tr-TR" dirty="0"/>
              <a:t>Yönetmelik ve diğer düzenleyici işlemler</a:t>
            </a:r>
          </a:p>
          <a:p>
            <a:pPr marL="699540" lvl="1" indent="-285664"/>
            <a:r>
              <a:rPr lang="tr-TR" dirty="0"/>
              <a:t>Kanun hükmünde kararname</a:t>
            </a:r>
          </a:p>
          <a:p>
            <a:pPr marL="699540" lvl="1" indent="-285664"/>
            <a:r>
              <a:rPr lang="tr-TR" dirty="0"/>
              <a:t>Tüzük</a:t>
            </a:r>
          </a:p>
          <a:p>
            <a:pPr marL="36889" indent="0">
              <a:buNone/>
            </a:pPr>
            <a:endParaRPr lang="tr-TR" dirty="0"/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C4E71E29-0444-42D2-B3CC-9AA7F8132DA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6889" indent="0">
              <a:buNone/>
            </a:pPr>
            <a:r>
              <a:rPr lang="tr-TR" dirty="0"/>
              <a:t>MEVZUATA NASIL ULAŞILIR?</a:t>
            </a:r>
          </a:p>
          <a:p>
            <a:r>
              <a:rPr lang="tr-TR" dirty="0"/>
              <a:t>Resmi Gazete</a:t>
            </a:r>
          </a:p>
          <a:p>
            <a:r>
              <a:rPr lang="tr-TR" dirty="0"/>
              <a:t>Mevzuat Bilgi Sistemi</a:t>
            </a:r>
          </a:p>
          <a:p>
            <a:r>
              <a:rPr lang="tr-TR" dirty="0"/>
              <a:t>Mevzuatla ilgili kamu kurum veya kuruluşunun web sitesi</a:t>
            </a:r>
          </a:p>
          <a:p>
            <a:r>
              <a:rPr lang="tr-TR" dirty="0"/>
              <a:t>Çeşitli mevzuat siteleri</a:t>
            </a:r>
          </a:p>
          <a:p>
            <a:pPr lvl="1"/>
            <a:r>
              <a:rPr lang="tr-TR" dirty="0"/>
              <a:t>kazanci.com.tr</a:t>
            </a:r>
          </a:p>
          <a:p>
            <a:pPr lvl="1"/>
            <a:r>
              <a:rPr lang="tr-TR" dirty="0"/>
              <a:t>lexpera.com.tr</a:t>
            </a:r>
          </a:p>
          <a:p>
            <a:pPr lvl="1"/>
            <a:r>
              <a:rPr lang="tr-TR" dirty="0"/>
              <a:t>hukuktürk.com</a:t>
            </a:r>
          </a:p>
        </p:txBody>
      </p:sp>
    </p:spTree>
    <p:extLst>
      <p:ext uri="{BB962C8B-B14F-4D97-AF65-F5344CB8AC3E}">
        <p14:creationId xmlns:p14="http://schemas.microsoft.com/office/powerpoint/2010/main" val="282146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ECE64C-4F67-41CB-B178-5AE6AA80A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BİLGİ KAYNAKLARI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D05E20B-63FC-488C-93C3-8DF17190C9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B. YARGI KARARLARI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14AC381-0B9D-4FD9-9330-E72C2F9F7C2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379686" indent="-342797">
              <a:buFont typeface="+mj-lt"/>
              <a:buAutoNum type="arabicPeriod"/>
            </a:pPr>
            <a:r>
              <a:rPr lang="tr-TR" dirty="0"/>
              <a:t>Anayasa Mahkemesi Kararları</a:t>
            </a:r>
          </a:p>
          <a:p>
            <a:pPr marL="756673" lvl="1" indent="-342797"/>
            <a:r>
              <a:rPr lang="tr-TR" dirty="0"/>
              <a:t>Anayasa Mahkemesi Kararları Dergisi</a:t>
            </a:r>
          </a:p>
          <a:p>
            <a:pPr marL="756673" lvl="1" indent="-342797"/>
            <a:r>
              <a:rPr lang="tr-TR" dirty="0"/>
              <a:t>anayasa.gov.tr</a:t>
            </a:r>
          </a:p>
          <a:p>
            <a:pPr marL="379686" indent="-342797">
              <a:buFont typeface="+mj-lt"/>
              <a:buAutoNum type="arabicPeriod"/>
            </a:pPr>
            <a:r>
              <a:rPr lang="tr-TR" dirty="0"/>
              <a:t>Yargıtay Kararları</a:t>
            </a:r>
          </a:p>
          <a:p>
            <a:pPr marL="756673" lvl="1" indent="-342797"/>
            <a:r>
              <a:rPr lang="tr-TR" dirty="0"/>
              <a:t>Yargıtay Kararları Dergisi</a:t>
            </a:r>
          </a:p>
          <a:p>
            <a:pPr marL="756673" lvl="1" indent="-342797"/>
            <a:r>
              <a:rPr lang="tr-TR" dirty="0"/>
              <a:t>yargitay.gov.tr</a:t>
            </a:r>
          </a:p>
          <a:p>
            <a:pPr marL="379686" indent="-342797">
              <a:buFont typeface="+mj-lt"/>
              <a:buAutoNum type="arabicPeriod"/>
            </a:pPr>
            <a:r>
              <a:rPr lang="tr-TR" dirty="0"/>
              <a:t>Danıştay Kararları</a:t>
            </a:r>
          </a:p>
          <a:p>
            <a:pPr marL="756673" lvl="1" indent="-342797"/>
            <a:r>
              <a:rPr lang="tr-TR" dirty="0"/>
              <a:t>Danıştay Kararları Dergisi</a:t>
            </a:r>
          </a:p>
          <a:p>
            <a:pPr marL="379686" indent="-342797">
              <a:buFont typeface="+mj-lt"/>
              <a:buAutoNum type="arabicPeriod"/>
            </a:pPr>
            <a:r>
              <a:rPr lang="tr-TR" dirty="0"/>
              <a:t>Uyuşmazlık Mahkemesi Kararları</a:t>
            </a:r>
          </a:p>
          <a:p>
            <a:pPr lvl="1"/>
            <a:r>
              <a:rPr lang="tr-TR" dirty="0"/>
              <a:t>uyusmazlik.gov.tr</a:t>
            </a:r>
          </a:p>
          <a:p>
            <a:pPr lvl="1"/>
            <a:r>
              <a:rPr lang="tr-TR" dirty="0"/>
              <a:t>Resmi Gazete</a:t>
            </a:r>
          </a:p>
          <a:p>
            <a:pPr marL="379686" indent="-342797">
              <a:buFont typeface="+mj-lt"/>
              <a:buAutoNum type="arabicPeriod"/>
            </a:pPr>
            <a:endParaRPr lang="tr-TR" dirty="0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361283E-3B2D-470F-A7B6-7AC689B4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/>
              <a:t>C. BİLİMSEL ESERLER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97A77DB-678F-4C82-94C8-F46A49CE4C2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 marL="379686" indent="-342797">
              <a:buFont typeface="+mj-lt"/>
              <a:buAutoNum type="arabicPeriod"/>
            </a:pPr>
            <a:r>
              <a:rPr lang="tr-TR" dirty="0"/>
              <a:t>Hukuk Dergileri</a:t>
            </a:r>
          </a:p>
          <a:p>
            <a:pPr marL="379686" indent="-342797">
              <a:buFont typeface="+mj-lt"/>
              <a:buAutoNum type="arabicPeriod"/>
            </a:pPr>
            <a:r>
              <a:rPr lang="tr-TR" dirty="0"/>
              <a:t>Başlıca Genel Eserler</a:t>
            </a:r>
          </a:p>
          <a:p>
            <a:pPr marL="379686" indent="-342797">
              <a:buFont typeface="+mj-lt"/>
              <a:buAutoNum type="arabicPeriod"/>
            </a:pPr>
            <a:r>
              <a:rPr lang="tr-TR" dirty="0"/>
              <a:t>İnternet Siteleri</a:t>
            </a:r>
          </a:p>
          <a:p>
            <a:pPr marL="379686" indent="-342797">
              <a:buFont typeface="+mj-lt"/>
              <a:buAutoNum type="arabicPeriod"/>
            </a:pPr>
            <a:r>
              <a:rPr lang="tr-TR" dirty="0"/>
              <a:t>Kütüphaneler</a:t>
            </a:r>
          </a:p>
          <a:p>
            <a:pPr marL="756673" lvl="1" indent="-342797"/>
            <a:r>
              <a:rPr lang="tr-TR" dirty="0"/>
              <a:t>toplukatalog.gov.tr</a:t>
            </a:r>
          </a:p>
          <a:p>
            <a:pPr marL="756673" lvl="1" indent="-342797"/>
            <a:r>
              <a:rPr lang="tr-TR" dirty="0"/>
              <a:t>mkutup.gov.tr</a:t>
            </a:r>
          </a:p>
          <a:p>
            <a:pPr marL="756673" lvl="1" indent="-342797"/>
            <a:r>
              <a:rPr lang="tr-TR" dirty="0"/>
              <a:t>tbmm.gov.tr</a:t>
            </a:r>
          </a:p>
          <a:p>
            <a:pPr marL="756673" lvl="1" indent="-342797"/>
            <a:r>
              <a:rPr lang="tr-TR" dirty="0"/>
              <a:t>kutuphane.ankara.edu.tr</a:t>
            </a:r>
          </a:p>
          <a:p>
            <a:pPr marL="756673" lvl="1" indent="-342797"/>
            <a:r>
              <a:rPr lang="tr-TR" dirty="0"/>
              <a:t>lib.gazi.edu.tr</a:t>
            </a:r>
          </a:p>
          <a:p>
            <a:pPr marL="756673" lvl="1" indent="-342797"/>
            <a:r>
              <a:rPr lang="tr-TR" dirty="0"/>
              <a:t>library.bilkent.edu.tr</a:t>
            </a:r>
          </a:p>
        </p:txBody>
      </p:sp>
    </p:spTree>
    <p:extLst>
      <p:ext uri="{BB962C8B-B14F-4D97-AF65-F5344CB8AC3E}">
        <p14:creationId xmlns:p14="http://schemas.microsoft.com/office/powerpoint/2010/main" val="3872272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6FA4BE-CF19-4601-94BA-2EE09BFFF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ATIF USULLERİ</a:t>
            </a:r>
            <a:br>
              <a:rPr lang="tr-TR" dirty="0"/>
            </a:br>
            <a:r>
              <a:rPr lang="tr-TR" sz="2400" dirty="0"/>
              <a:t>KISALTMALAR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2A6ED42-FA38-469C-A3F6-88870D234C5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tr-TR" dirty="0"/>
              <a:t>AİHM		Avrupa İnsan Hakları Mahkemesi	</a:t>
            </a:r>
          </a:p>
          <a:p>
            <a:r>
              <a:rPr lang="tr-TR" dirty="0"/>
              <a:t>AİHS		 Avrupa İnsan Hakları Sözleşmesi</a:t>
            </a:r>
          </a:p>
          <a:p>
            <a:r>
              <a:rPr lang="tr-TR" dirty="0"/>
              <a:t>AY		Anayasa</a:t>
            </a:r>
          </a:p>
          <a:p>
            <a:r>
              <a:rPr lang="tr-TR" dirty="0"/>
              <a:t>AYM		Anayasa Mahkemesi</a:t>
            </a:r>
          </a:p>
          <a:p>
            <a:r>
              <a:rPr lang="tr-TR" dirty="0"/>
              <a:t>BAM		Bölge Adliye Mahkemesi</a:t>
            </a:r>
          </a:p>
          <a:p>
            <a:r>
              <a:rPr lang="tr-TR" dirty="0"/>
              <a:t>BİM		Bölge İdare Mahkemesi</a:t>
            </a:r>
          </a:p>
          <a:p>
            <a:r>
              <a:rPr lang="tr-TR" dirty="0"/>
              <a:t>CK/CBK		Cumhurbaşkanlığı Kararnamesi</a:t>
            </a:r>
          </a:p>
          <a:p>
            <a:r>
              <a:rPr lang="tr-TR" dirty="0"/>
              <a:t>E.		Esas sayısı</a:t>
            </a:r>
          </a:p>
          <a:p>
            <a:r>
              <a:rPr lang="tr-TR" dirty="0"/>
              <a:t>K.		Karar sayısı</a:t>
            </a:r>
          </a:p>
          <a:p>
            <a:r>
              <a:rPr lang="tr-TR" dirty="0"/>
              <a:t>m.		madde</a:t>
            </a:r>
          </a:p>
          <a:p>
            <a:r>
              <a:rPr lang="tr-TR" dirty="0"/>
              <a:t>f.		fıkra</a:t>
            </a:r>
          </a:p>
          <a:p>
            <a:r>
              <a:rPr lang="tr-TR" dirty="0"/>
              <a:t>CGK		Ceza Genel Kurulu</a:t>
            </a:r>
          </a:p>
          <a:p>
            <a:r>
              <a:rPr lang="tr-TR" dirty="0"/>
              <a:t>HGK		Hukuk Genel Kurulu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0624FE5-9F70-4192-BB6F-E897901BD3D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0000" lnSpcReduction="20000"/>
          </a:bodyPr>
          <a:lstStyle/>
          <a:p>
            <a:r>
              <a:rPr lang="tr-TR" dirty="0"/>
              <a:t>HSK		Hakim ve Savcılar Kurulu</a:t>
            </a:r>
          </a:p>
          <a:p>
            <a:r>
              <a:rPr lang="tr-TR" dirty="0"/>
              <a:t>İDDK		İdari Dava Daireleri Kurulu</a:t>
            </a:r>
          </a:p>
          <a:p>
            <a:r>
              <a:rPr lang="tr-TR" dirty="0"/>
              <a:t>VDDK		Vergi Dava Daireleri Kurulu</a:t>
            </a:r>
          </a:p>
          <a:p>
            <a:r>
              <a:rPr lang="tr-TR" dirty="0"/>
              <a:t>KHK		Kanun Hükmünde Kararname</a:t>
            </a:r>
          </a:p>
          <a:p>
            <a:r>
              <a:rPr lang="tr-TR" dirty="0"/>
              <a:t>RG		Resmi Gazete</a:t>
            </a:r>
          </a:p>
          <a:p>
            <a:r>
              <a:rPr lang="tr-TR" dirty="0"/>
              <a:t>TBB		Türkiye Barolar Birliği</a:t>
            </a:r>
          </a:p>
          <a:p>
            <a:r>
              <a:rPr lang="tr-TR" dirty="0"/>
              <a:t>HMK		Hukuk Muhakemeleri Kanunu</a:t>
            </a:r>
          </a:p>
          <a:p>
            <a:r>
              <a:rPr lang="tr-TR" dirty="0"/>
              <a:t>TBK		Türk Borçlar Kanunu</a:t>
            </a:r>
          </a:p>
          <a:p>
            <a:r>
              <a:rPr lang="tr-TR" dirty="0"/>
              <a:t>TMK		Türk Medeni Kanunu</a:t>
            </a:r>
          </a:p>
          <a:p>
            <a:r>
              <a:rPr lang="tr-TR" dirty="0"/>
              <a:t>TCK		Türk Ceza Kanunu</a:t>
            </a:r>
          </a:p>
          <a:p>
            <a:r>
              <a:rPr lang="tr-TR" dirty="0"/>
              <a:t>TTK		Türk Ticaret Kanunu</a:t>
            </a:r>
          </a:p>
          <a:p>
            <a:r>
              <a:rPr lang="tr-TR" dirty="0"/>
              <a:t>İİK		İcra ve İflas Kanunu</a:t>
            </a:r>
          </a:p>
        </p:txBody>
      </p:sp>
    </p:spTree>
    <p:extLst>
      <p:ext uri="{BB962C8B-B14F-4D97-AF65-F5344CB8AC3E}">
        <p14:creationId xmlns:p14="http://schemas.microsoft.com/office/powerpoint/2010/main" val="565394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EA435D-38EF-4F24-9A37-2ED52B7E5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ATIF USULLERİ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E613A8B-5403-4C65-8764-CE6B2C6DD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556" y="1732891"/>
            <a:ext cx="10351066" cy="4684886"/>
          </a:xfrm>
        </p:spPr>
        <p:txBody>
          <a:bodyPr>
            <a:normAutofit fontScale="77500" lnSpcReduction="20000"/>
          </a:bodyPr>
          <a:lstStyle/>
          <a:p>
            <a:pPr marL="493952" indent="-457063">
              <a:buAutoNum type="alphaUcPeriod"/>
            </a:pPr>
            <a:r>
              <a:rPr lang="tr-TR" dirty="0"/>
              <a:t>MEVZUATA ATIF USULLERİ</a:t>
            </a:r>
          </a:p>
          <a:p>
            <a:pPr marL="36889" indent="0">
              <a:buNone/>
            </a:pPr>
            <a:r>
              <a:rPr lang="tr-TR" dirty="0"/>
              <a:t>	1. Kanunlar: 22.11.2001 tarih ve 4721 sayılı Türk Medeni Kanunu/4721 sayılı Türk Medeni Kanunu/4721 sayılı Kanun/TMK</a:t>
            </a:r>
          </a:p>
          <a:p>
            <a:pPr marL="36889" indent="0">
              <a:buNone/>
            </a:pPr>
            <a:r>
              <a:rPr lang="tr-TR" dirty="0"/>
              <a:t>	2. Anayasalar: 1961 Anayasası</a:t>
            </a:r>
          </a:p>
          <a:p>
            <a:pPr marL="36889" indent="0">
              <a:buNone/>
            </a:pPr>
            <a:r>
              <a:rPr lang="tr-TR" dirty="0"/>
              <a:t>	3. Uluslararası </a:t>
            </a:r>
            <a:r>
              <a:rPr lang="tr-TR" dirty="0" err="1"/>
              <a:t>Andlaşma</a:t>
            </a:r>
            <a:r>
              <a:rPr lang="tr-TR" dirty="0"/>
              <a:t> ve Sözleşmeler: ….tarihinde…ile imzalanan….</a:t>
            </a:r>
            <a:r>
              <a:rPr lang="tr-TR" dirty="0" err="1"/>
              <a:t>Andlaşması</a:t>
            </a:r>
            <a:r>
              <a:rPr lang="tr-TR" dirty="0"/>
              <a:t>/Sözleşmesi</a:t>
            </a:r>
          </a:p>
          <a:p>
            <a:pPr marL="36889" indent="0">
              <a:buNone/>
            </a:pPr>
            <a:r>
              <a:rPr lang="tr-TR" dirty="0"/>
              <a:t>	</a:t>
            </a:r>
            <a:r>
              <a:rPr lang="tr-TR" dirty="0">
                <a:solidFill>
                  <a:schemeClr val="accent3"/>
                </a:solidFill>
              </a:rPr>
              <a:t>4. Cumhurbaşkanlığı Kararnameleri: 10 Temmuz 2018 tarih ve 2 sayılı Genel Kadro ve Usulü Hakkında Cumhurbaşkanlığı Kararnamesi (</a:t>
            </a:r>
            <a:r>
              <a:rPr lang="tr-TR" i="1" dirty="0">
                <a:solidFill>
                  <a:schemeClr val="accent3"/>
                </a:solidFill>
              </a:rPr>
              <a:t>Resmi Gazete</a:t>
            </a:r>
            <a:r>
              <a:rPr lang="tr-TR" dirty="0">
                <a:solidFill>
                  <a:schemeClr val="accent3"/>
                </a:solidFill>
              </a:rPr>
              <a:t>, 10 Temmuz 2018, Sayı 30474)</a:t>
            </a:r>
          </a:p>
          <a:p>
            <a:pPr marL="36889" indent="0">
              <a:buNone/>
            </a:pPr>
            <a:r>
              <a:rPr lang="tr-TR" dirty="0"/>
              <a:t>	5. Kanun Hükmünde Kararnameler: …tarih ve ….sayılı …Hakkında Kanun Hükmünde Kararname</a:t>
            </a:r>
          </a:p>
          <a:p>
            <a:pPr marL="36889" indent="0">
              <a:buNone/>
            </a:pPr>
            <a:r>
              <a:rPr lang="tr-TR" dirty="0"/>
              <a:t>	6. Tüzükler: … tarih ve ….sayılı … Tüzüğü</a:t>
            </a:r>
          </a:p>
          <a:p>
            <a:pPr marL="36889" indent="0">
              <a:buNone/>
            </a:pPr>
            <a:r>
              <a:rPr lang="tr-TR" dirty="0"/>
              <a:t>	7. Yönetmelikler: 2 Mayıs 2019 tarih ve 1025 sayılı Cumhurbaşkanlığı Kararı ile yürürlüğe konulan «Kurumlar Arası Geçici Görevlendirme Yönetmeliği» (Resmi Gazete, 3 Mayıs 2019, Sayı 30654)</a:t>
            </a:r>
          </a:p>
        </p:txBody>
      </p:sp>
    </p:spTree>
    <p:extLst>
      <p:ext uri="{BB962C8B-B14F-4D97-AF65-F5344CB8AC3E}">
        <p14:creationId xmlns:p14="http://schemas.microsoft.com/office/powerpoint/2010/main" val="311401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6DA516-9EAA-48EB-BF05-027429316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ATIF USULLERİ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F976AF-CEBC-49F5-B459-403BF001D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202" y="1670763"/>
            <a:ext cx="10351066" cy="4347623"/>
          </a:xfrm>
        </p:spPr>
        <p:txBody>
          <a:bodyPr>
            <a:normAutofit fontScale="92500" lnSpcReduction="10000"/>
          </a:bodyPr>
          <a:lstStyle/>
          <a:p>
            <a:pPr marL="36889" indent="0">
              <a:buNone/>
            </a:pPr>
            <a:r>
              <a:rPr lang="tr-TR" sz="2399" dirty="0"/>
              <a:t>MADDE, FIKRA VE BENTLER</a:t>
            </a:r>
          </a:p>
          <a:p>
            <a:pPr marL="36889" indent="0">
              <a:buNone/>
            </a:pPr>
            <a:r>
              <a:rPr lang="tr-TR" dirty="0"/>
              <a:t>MADDE: Kanunlar ve diğer mevzuat sıralı maddelerden oluşur.</a:t>
            </a:r>
          </a:p>
          <a:p>
            <a:pPr marL="36889" indent="0">
              <a:buNone/>
            </a:pPr>
            <a:r>
              <a:rPr lang="tr-TR" dirty="0"/>
              <a:t>FIKRA: Birden fazla paragraftan oluşan maddelerde, bu paragraflara fıkra denir.</a:t>
            </a:r>
          </a:p>
          <a:p>
            <a:pPr marL="719784" lvl="2" indent="0">
              <a:buNone/>
            </a:pPr>
            <a:r>
              <a:rPr lang="tr-TR" dirty="0"/>
              <a:t>TMK m. 2: Herkes, haklarını kullanırken ve borçlarını yerine getirirken dürüstlük kurallarına uymak zorundadır.</a:t>
            </a:r>
          </a:p>
          <a:p>
            <a:pPr marL="719784" lvl="2" indent="0">
              <a:buNone/>
            </a:pPr>
            <a:r>
              <a:rPr lang="tr-TR" dirty="0"/>
              <a:t>	Bir hakkın açıkça kötüye kullanılmasını hukuk düzeni korumaz.</a:t>
            </a:r>
          </a:p>
          <a:p>
            <a:pPr marL="36889" indent="0">
              <a:buNone/>
            </a:pPr>
            <a:endParaRPr lang="tr-TR" dirty="0"/>
          </a:p>
          <a:p>
            <a:pPr marL="36889" indent="0">
              <a:buNone/>
            </a:pPr>
            <a:r>
              <a:rPr lang="tr-TR" dirty="0"/>
              <a:t>BENT: Fıkraların harf ve rakamlarla ayrılmış bölümleridir. </a:t>
            </a:r>
          </a:p>
          <a:p>
            <a:pPr marL="719784" lvl="2" indent="0">
              <a:buNone/>
            </a:pPr>
            <a:r>
              <a:rPr lang="tr-TR" dirty="0"/>
              <a:t>TMK m. 311: Aşağıdaki hallerde ana ve babadan birinin rızası aranmaz.</a:t>
            </a:r>
          </a:p>
          <a:p>
            <a:pPr marL="1176847" lvl="2" indent="-457063">
              <a:buAutoNum type="arabicPeriod"/>
            </a:pPr>
            <a:r>
              <a:rPr lang="tr-TR" dirty="0"/>
              <a:t>Kim olduğu veya uzun süreden beri nerede oturduğu bilinmiyorsa veya ayırt etme gücünden sürekli yoksun bulunuyorsa,</a:t>
            </a:r>
          </a:p>
          <a:p>
            <a:pPr marL="1176847" lvl="2" indent="-457063">
              <a:buAutoNum type="arabicPeriod"/>
            </a:pPr>
            <a:r>
              <a:rPr lang="tr-TR" dirty="0"/>
              <a:t>küçüğe karşı özen yükümlülüğünü yeterince yerine getirmiyorsa.</a:t>
            </a:r>
          </a:p>
        </p:txBody>
      </p:sp>
      <p:sp>
        <p:nvSpPr>
          <p:cNvPr id="4" name="Ok: Sağ 3">
            <a:extLst>
              <a:ext uri="{FF2B5EF4-FFF2-40B4-BE49-F238E27FC236}">
                <a16:creationId xmlns:a16="http://schemas.microsoft.com/office/drawing/2014/main" id="{2114C423-425B-41D7-BF6F-623B76B27230}"/>
              </a:ext>
            </a:extLst>
          </p:cNvPr>
          <p:cNvSpPr/>
          <p:nvPr/>
        </p:nvSpPr>
        <p:spPr>
          <a:xfrm>
            <a:off x="1136046" y="3572574"/>
            <a:ext cx="554709" cy="177507"/>
          </a:xfrm>
          <a:prstGeom prst="rightArrow">
            <a:avLst>
              <a:gd name="adj1" fmla="val 50000"/>
              <a:gd name="adj2" fmla="val 548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799" dirty="0"/>
          </a:p>
        </p:txBody>
      </p:sp>
      <p:sp>
        <p:nvSpPr>
          <p:cNvPr id="6" name="Çift Ayraç 5">
            <a:extLst>
              <a:ext uri="{FF2B5EF4-FFF2-40B4-BE49-F238E27FC236}">
                <a16:creationId xmlns:a16="http://schemas.microsoft.com/office/drawing/2014/main" id="{DE5A66FE-A1C3-4777-AF27-0C19E5113F08}"/>
              </a:ext>
            </a:extLst>
          </p:cNvPr>
          <p:cNvSpPr/>
          <p:nvPr/>
        </p:nvSpPr>
        <p:spPr>
          <a:xfrm>
            <a:off x="1553187" y="5104224"/>
            <a:ext cx="568023" cy="914162"/>
          </a:xfrm>
          <a:prstGeom prst="brace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 sz="1799"/>
          </a:p>
        </p:txBody>
      </p:sp>
      <p:sp>
        <p:nvSpPr>
          <p:cNvPr id="7" name="Ok: Sağ 6">
            <a:extLst>
              <a:ext uri="{FF2B5EF4-FFF2-40B4-BE49-F238E27FC236}">
                <a16:creationId xmlns:a16="http://schemas.microsoft.com/office/drawing/2014/main" id="{D9791278-39DC-483D-AAD9-AF6474BC3510}"/>
              </a:ext>
            </a:extLst>
          </p:cNvPr>
          <p:cNvSpPr/>
          <p:nvPr/>
        </p:nvSpPr>
        <p:spPr>
          <a:xfrm>
            <a:off x="1136046" y="3107921"/>
            <a:ext cx="417141" cy="1775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799"/>
          </a:p>
        </p:txBody>
      </p:sp>
    </p:spTree>
    <p:extLst>
      <p:ext uri="{BB962C8B-B14F-4D97-AF65-F5344CB8AC3E}">
        <p14:creationId xmlns:p14="http://schemas.microsoft.com/office/powerpoint/2010/main" val="2557828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B06202-5432-4FE1-A827-4E3F1972A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ATIF USULLERİ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561A662-485C-4538-8E7B-6C2EB4307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556" y="1732891"/>
            <a:ext cx="10351066" cy="4729263"/>
          </a:xfrm>
        </p:spPr>
        <p:txBody>
          <a:bodyPr>
            <a:normAutofit fontScale="85000" lnSpcReduction="20000"/>
          </a:bodyPr>
          <a:lstStyle/>
          <a:p>
            <a:pPr marL="36889" indent="0">
              <a:buNone/>
            </a:pPr>
            <a:r>
              <a:rPr lang="tr-TR" dirty="0"/>
              <a:t>B. MAHKEME KARARLARINA ATIF USULLERİ</a:t>
            </a:r>
          </a:p>
          <a:p>
            <a:pPr marL="493952" indent="-457063">
              <a:buAutoNum type="arabicPeriod"/>
            </a:pPr>
            <a:r>
              <a:rPr lang="tr-TR" dirty="0">
                <a:solidFill>
                  <a:schemeClr val="tx1"/>
                </a:solidFill>
              </a:rPr>
              <a:t>Anayasa Mahkemesi Kararlarına Atıf Usulü</a:t>
            </a:r>
          </a:p>
          <a:p>
            <a:pPr marL="413876" lvl="1" indent="0">
              <a:buNone/>
            </a:pPr>
            <a:r>
              <a:rPr lang="tr-TR" dirty="0"/>
              <a:t>Anayasa Mahkemesi, 12.11.2008 tarih ve E. 2007/34555, K. 2008/43322 sayılı Karar, Anayasa Mahkemesi Kararları Dergisi, Sayı 35, Cilt I, s. 67-94.</a:t>
            </a:r>
          </a:p>
          <a:p>
            <a:pPr marL="493952" indent="-457063">
              <a:buAutoNum type="arabicPeriod"/>
            </a:pPr>
            <a:r>
              <a:rPr lang="tr-TR" dirty="0">
                <a:solidFill>
                  <a:schemeClr val="tx1"/>
                </a:solidFill>
              </a:rPr>
              <a:t>Yargıtay Kararlarına Atıf Usulü</a:t>
            </a:r>
          </a:p>
          <a:p>
            <a:pPr marL="413876" lvl="1" indent="0">
              <a:buNone/>
            </a:pPr>
            <a:r>
              <a:rPr lang="tr-TR" dirty="0"/>
              <a:t>Yargıtay 4. HD, 11.05.1979, E. 1978/6723, K. 1979/1342, YKD, 1979, C. V. , Sayı 14, s. 1456 vd.</a:t>
            </a:r>
          </a:p>
          <a:p>
            <a:pPr marL="493952" indent="-457063">
              <a:buAutoNum type="arabicPeriod"/>
            </a:pPr>
            <a:r>
              <a:rPr lang="tr-TR" dirty="0">
                <a:solidFill>
                  <a:schemeClr val="tx1"/>
                </a:solidFill>
              </a:rPr>
              <a:t>Danıştay Kararlarına Atıf Usulü</a:t>
            </a:r>
          </a:p>
          <a:p>
            <a:pPr marL="413876" lvl="1" indent="0">
              <a:buNone/>
            </a:pPr>
            <a:r>
              <a:rPr lang="tr-TR" dirty="0"/>
              <a:t>Danıştay 8. Dairesi, 04.11.2016 tarih ve E. 2015/5182, K. 2015/4765 sayılı Karar, Danıştay Dergisi, Sayı 141, s. 255-261.</a:t>
            </a:r>
          </a:p>
          <a:p>
            <a:pPr marL="493952" indent="-457063">
              <a:buAutoNum type="arabicPeriod"/>
            </a:pPr>
            <a:r>
              <a:rPr lang="tr-TR" dirty="0">
                <a:solidFill>
                  <a:schemeClr val="tx1"/>
                </a:solidFill>
              </a:rPr>
              <a:t>Uyuşmazlık Mahkemesi Kararlarına Atıf Usulü</a:t>
            </a:r>
          </a:p>
          <a:p>
            <a:pPr marL="413876" lvl="1" indent="0">
              <a:buNone/>
            </a:pPr>
            <a:r>
              <a:rPr lang="tr-TR" dirty="0"/>
              <a:t>Uyuşmazlık Mahkemesi, 29.05.1995 tarih, E. 1994/542, K. 1995/654 sayılı Karar, Resmi Gazete, 30.06.1995, Sayı 12432.</a:t>
            </a:r>
          </a:p>
          <a:p>
            <a:pPr marL="493952" indent="-457063">
              <a:buAutoNum type="arabicPeriod"/>
            </a:pPr>
            <a:r>
              <a:rPr lang="tr-TR" dirty="0">
                <a:solidFill>
                  <a:schemeClr val="tx1"/>
                </a:solidFill>
              </a:rPr>
              <a:t>Avrupa İnsan Hakları Mahkemesi Kararlarına Atıf Usulü</a:t>
            </a:r>
          </a:p>
          <a:p>
            <a:pPr marL="413876" lvl="1" indent="0">
              <a:buNone/>
            </a:pPr>
            <a:r>
              <a:rPr lang="tr-TR" dirty="0"/>
              <a:t>AİHM, </a:t>
            </a:r>
            <a:r>
              <a:rPr lang="tr-TR" dirty="0" err="1"/>
              <a:t>Kiyutin</a:t>
            </a:r>
            <a:r>
              <a:rPr lang="tr-TR" dirty="0"/>
              <a:t>/Rusya, no.27000/10, 10.03.2011, </a:t>
            </a:r>
            <a:r>
              <a:rPr lang="tr-TR" dirty="0" err="1"/>
              <a:t>pr</a:t>
            </a:r>
            <a:r>
              <a:rPr lang="tr-TR" dirty="0"/>
              <a:t>. 53.</a:t>
            </a:r>
          </a:p>
          <a:p>
            <a:pPr marL="413876" lvl="1" indent="0">
              <a:buNone/>
            </a:pPr>
            <a:endParaRPr lang="tr-TR" dirty="0"/>
          </a:p>
          <a:p>
            <a:pPr marL="36889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538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974672-00BF-44AA-949A-E55AD3C5B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ATIF USULLERİ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EABD50-C4F0-4CC6-97A9-2BBB2874C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36889" indent="0">
              <a:lnSpc>
                <a:spcPct val="120000"/>
              </a:lnSpc>
              <a:buNone/>
            </a:pPr>
            <a:r>
              <a:rPr lang="tr-TR" dirty="0"/>
              <a:t>C. BİLİMSEL ESERLERE ATIF USULLERİ</a:t>
            </a:r>
          </a:p>
          <a:p>
            <a:pPr marL="493952" indent="-457063">
              <a:lnSpc>
                <a:spcPct val="120000"/>
              </a:lnSpc>
              <a:buFont typeface="+mj-lt"/>
              <a:buAutoNum type="arabicPeriod"/>
            </a:pPr>
            <a:r>
              <a:rPr lang="tr-TR" dirty="0"/>
              <a:t>Kitaplara Atıf: </a:t>
            </a:r>
            <a:r>
              <a:rPr lang="tr-TR" dirty="0">
                <a:effectLst/>
              </a:rPr>
              <a:t>EREN, Fikret: Borçlar Hukuku Özel Hükümler, 7. Baskı, Ankara 2019. </a:t>
            </a:r>
            <a:endParaRPr lang="tr-TR" dirty="0"/>
          </a:p>
          <a:p>
            <a:pPr marL="493952" indent="-457063">
              <a:lnSpc>
                <a:spcPct val="120000"/>
              </a:lnSpc>
              <a:buFont typeface="+mj-lt"/>
              <a:buAutoNum type="arabicPeriod"/>
            </a:pPr>
            <a:r>
              <a:rPr lang="tr-TR" dirty="0"/>
              <a:t>Makalelere Atıf: </a:t>
            </a:r>
            <a:r>
              <a:rPr lang="tr-TR" dirty="0">
                <a:effectLst/>
              </a:rPr>
              <a:t>OKTAY, </a:t>
            </a:r>
            <a:r>
              <a:rPr lang="tr-TR" dirty="0" err="1">
                <a:effectLst/>
              </a:rPr>
              <a:t>Saibe</a:t>
            </a:r>
            <a:r>
              <a:rPr lang="tr-TR" dirty="0">
                <a:effectLst/>
              </a:rPr>
              <a:t>: </a:t>
            </a:r>
            <a:r>
              <a:rPr lang="tr-TR" i="1" dirty="0">
                <a:effectLst/>
              </a:rPr>
              <a:t>“İsimsiz Sözleşmelerin Geçerliliği, Yorumu ve Boşlukların Tamamlanması”</a:t>
            </a:r>
            <a:r>
              <a:rPr lang="tr-TR" dirty="0">
                <a:effectLst/>
              </a:rPr>
              <a:t>, İÜHFM, C. 55, S. 1-2, 2011.</a:t>
            </a:r>
          </a:p>
          <a:p>
            <a:pPr marL="493952" indent="-457063">
              <a:lnSpc>
                <a:spcPct val="120000"/>
              </a:lnSpc>
              <a:buFont typeface="+mj-lt"/>
              <a:buAutoNum type="arabicPeriod"/>
            </a:pPr>
            <a:r>
              <a:rPr lang="tr-TR" dirty="0"/>
              <a:t>Derlemedeki Bir Çalışmaya Atıf: </a:t>
            </a:r>
            <a:r>
              <a:rPr lang="tr-TR" dirty="0">
                <a:effectLst/>
              </a:rPr>
              <a:t>EREN, Fikret: </a:t>
            </a:r>
            <a:r>
              <a:rPr lang="tr-TR" i="1" dirty="0">
                <a:effectLst/>
              </a:rPr>
              <a:t>“İsimsiz Sözleşmelere İlişkin Bazı Sorunlar”</a:t>
            </a:r>
            <a:r>
              <a:rPr lang="tr-TR" dirty="0">
                <a:effectLst/>
              </a:rPr>
              <a:t>, Prof. Dr. Turgut Akıntürk’e Armağan, İstanbul 2008.</a:t>
            </a:r>
          </a:p>
          <a:p>
            <a:pPr marL="493952" indent="-457063">
              <a:lnSpc>
                <a:spcPct val="120000"/>
              </a:lnSpc>
              <a:buFont typeface="+mj-lt"/>
              <a:buAutoNum type="arabicPeriod"/>
            </a:pPr>
            <a:r>
              <a:rPr lang="tr-TR" dirty="0"/>
              <a:t>Yayınlanmış Tebliğe Atıf: GÖZLER, Kemal: </a:t>
            </a:r>
            <a:r>
              <a:rPr lang="tr-TR" sz="1900" dirty="0"/>
              <a:t>«Yorum İlkeleri» (Kamu Hukukçuları Platformu Toplantısı, Türkiye Barolar Birliği, 29-30 Eylül 2012) , in Ozan Ergül (ed.), Anayasa Hukukunda Yorum ve Norm Somutlaşması, Ankara, KHP ve TBB ortak Yayını, 2013, s. 15-119. </a:t>
            </a:r>
          </a:p>
          <a:p>
            <a:pPr marL="493952" indent="-457063">
              <a:lnSpc>
                <a:spcPct val="120000"/>
              </a:lnSpc>
              <a:buFont typeface="+mj-lt"/>
              <a:buAutoNum type="arabicPeriod"/>
            </a:pPr>
            <a:r>
              <a:rPr lang="tr-TR" dirty="0"/>
              <a:t>Yayınlanmamış Yüksek Lisans ve Doktora Tezlerine Atıf:  DEMİRKENT, Dinçer: Türkiye’nin Anayasal Cumhuriyetin İki Kuruluşu ve Dinamik Cumhuriyet Kavrayışı (Danışman: Murat Sevinç), Ankara Üniversitesi Sosyal Bilimler Enstitüsü, Yayınlanmamış Doktora Tezi, 2015, (YÖK TEZ Merkezi, Tez No: 393410, https://......)</a:t>
            </a:r>
          </a:p>
          <a:p>
            <a:pPr marL="493952" indent="-457063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543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itaplar Klasik 16x9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50000"/>
              </a:schemeClr>
            </a:gs>
            <a:gs pos="6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/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2801059.potx" id="{C5FD5170-17AC-4815-968A-FDC1AAB6E99D}" vid="{74C691A5-1550-4555-B870-169F3443F41D}"/>
    </a:ext>
  </a:extLst>
</a:theme>
</file>

<file path=ppt/theme/theme2.xml><?xml version="1.0" encoding="utf-8"?>
<a:theme xmlns:a="http://schemas.openxmlformats.org/drawingml/2006/main" name="Office Teması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BF09A7-A137-4883-9714-6290D9D4257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D80E12-3BE9-4746-820E-FFB249F467F2}">
  <ds:schemaRefs>
    <ds:schemaRef ds:uri="560ef61b-03e2-46a8-aeae-79f8a710d1e9"/>
    <ds:schemaRef ds:uri="http://www.w3.org/XML/1998/namespace"/>
    <ds:schemaRef ds:uri="http://purl.org/dc/dcmitype/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1F0665F-04E7-44D4-84F6-4295682A0E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Klasik kitap eğitim sunusu (geniş ekran)</Template>
  <TotalTime>18</TotalTime>
  <Words>583</Words>
  <Application>Microsoft Office PowerPoint</Application>
  <PresentationFormat>Özel</PresentationFormat>
  <Paragraphs>119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Constantia</vt:lpstr>
      <vt:lpstr>Kitaplar Klasik 16x9</vt:lpstr>
      <vt:lpstr>Hukuk Başlangıcı</vt:lpstr>
      <vt:lpstr>HUKUKUN BİLGİ KAYNAKLARI VE ATIF USULLERİ</vt:lpstr>
      <vt:lpstr>BİLGİ KAYNAKLARI</vt:lpstr>
      <vt:lpstr>BİLGİ KAYNAKLARI</vt:lpstr>
      <vt:lpstr>ATIF USULLERİ KISALTMALAR</vt:lpstr>
      <vt:lpstr>ATIF USULLERİ</vt:lpstr>
      <vt:lpstr>ATIF USULLERİ</vt:lpstr>
      <vt:lpstr>ATIF USULLERİ</vt:lpstr>
      <vt:lpstr>ATIF USULLERİ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BAŞLANGICI</dc:title>
  <dc:creator>Hilal Nur Gözüküçük</dc:creator>
  <cp:lastModifiedBy>Hilal Nur Gözüküçük</cp:lastModifiedBy>
  <cp:revision>3</cp:revision>
  <dcterms:created xsi:type="dcterms:W3CDTF">2020-04-17T14:31:40Z</dcterms:created>
  <dcterms:modified xsi:type="dcterms:W3CDTF">2020-05-27T14:32:42Z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0x010100C6906DB4C1052743ACE33D6CA7F73AEA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