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99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38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598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21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54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5463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70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84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971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13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60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54366-BFCC-4BDE-8AF6-2385D3E3F2CA}" type="datetimeFigureOut">
              <a:rPr lang="tr-TR" smtClean="0"/>
              <a:t>16.05.2018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ACCB4-2D28-448D-916A-A119B0034C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06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1700808"/>
            <a:ext cx="9144000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352928" cy="1470025"/>
          </a:xfrm>
        </p:spPr>
        <p:txBody>
          <a:bodyPr>
            <a:normAutofit/>
          </a:bodyPr>
          <a:lstStyle/>
          <a:p>
            <a:r>
              <a:rPr lang="tr-TR" sz="4800" b="1" i="1" dirty="0" smtClean="0">
                <a:solidFill>
                  <a:srgbClr val="FFFF00"/>
                </a:solidFill>
              </a:rPr>
              <a:t>VOLEYBOLDA OYUN KURALLARI</a:t>
            </a:r>
            <a:endParaRPr lang="tr-TR" sz="4800" b="1" i="1" dirty="0">
              <a:solidFill>
                <a:srgbClr val="FFFF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344816" cy="1752600"/>
          </a:xfrm>
        </p:spPr>
        <p:txBody>
          <a:bodyPr/>
          <a:lstStyle/>
          <a:p>
            <a:r>
              <a:rPr lang="tr-TR" b="1" i="1" dirty="0" smtClean="0">
                <a:solidFill>
                  <a:schemeClr val="tx1"/>
                </a:solidFill>
              </a:rPr>
              <a:t>DOÇ. DR. HAKAN SUNAY</a:t>
            </a:r>
          </a:p>
          <a:p>
            <a:r>
              <a:rPr lang="tr-TR" sz="2000" b="1" i="1" dirty="0" smtClean="0">
                <a:solidFill>
                  <a:schemeClr val="tx1"/>
                </a:solidFill>
              </a:rPr>
              <a:t>ANKARA ÜNİVERSİTESİ</a:t>
            </a:r>
          </a:p>
          <a:p>
            <a:r>
              <a:rPr lang="tr-TR" sz="2000" b="1" i="1" dirty="0" smtClean="0">
                <a:solidFill>
                  <a:schemeClr val="tx1"/>
                </a:solidFill>
              </a:rPr>
              <a:t>SPOR BİLİMLERİ FAKÜLTESİ</a:t>
            </a:r>
            <a:endParaRPr lang="tr-TR" sz="2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71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Yuvarlatılmış Dikdörtgen 5"/>
          <p:cNvSpPr/>
          <p:nvPr/>
        </p:nvSpPr>
        <p:spPr>
          <a:xfrm>
            <a:off x="0" y="4293096"/>
            <a:ext cx="91440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0" y="3573016"/>
            <a:ext cx="914400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uvarlatılmış Dikdörtgen 3"/>
          <p:cNvSpPr/>
          <p:nvPr/>
        </p:nvSpPr>
        <p:spPr>
          <a:xfrm>
            <a:off x="0" y="980728"/>
            <a:ext cx="9144000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06090"/>
          </a:xfrm>
        </p:spPr>
        <p:txBody>
          <a:bodyPr>
            <a:normAutofit/>
          </a:bodyPr>
          <a:lstStyle/>
          <a:p>
            <a:r>
              <a:rPr lang="tr-TR" sz="3200" b="1" i="1" dirty="0"/>
              <a:t>Voleybol Kuralları / Voleybol Oyun Kuralları</a:t>
            </a:r>
            <a:endParaRPr lang="tr-TR" sz="3200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544616"/>
          </a:xfrm>
        </p:spPr>
        <p:txBody>
          <a:bodyPr/>
          <a:lstStyle/>
          <a:p>
            <a:r>
              <a:rPr lang="tr-TR" b="1" i="1" dirty="0">
                <a:solidFill>
                  <a:srgbClr val="FFFF00"/>
                </a:solidFill>
              </a:rPr>
              <a:t>Bir voleybol takımı 6 as 6 yedek toplam 12 oyuncudan oluşur.</a:t>
            </a:r>
          </a:p>
          <a:p>
            <a:r>
              <a:rPr lang="tr-TR" b="1" i="1" dirty="0">
                <a:solidFill>
                  <a:srgbClr val="FFFF00"/>
                </a:solidFill>
              </a:rPr>
              <a:t>Her takımın 12 oyuncudan oluşan takım listesinde 1 libero oyuncusu belirtme hakkı vardır.</a:t>
            </a:r>
          </a:p>
          <a:p>
            <a:r>
              <a:rPr lang="tr-TR" b="1" i="1" dirty="0">
                <a:solidFill>
                  <a:srgbClr val="FFFF00"/>
                </a:solidFill>
              </a:rPr>
              <a:t>Voleybol, 5 set üzerinden oynanır. ... </a:t>
            </a:r>
          </a:p>
          <a:p>
            <a:r>
              <a:rPr lang="tr-TR" b="1" i="1" dirty="0">
                <a:solidFill>
                  <a:srgbClr val="FFFF00"/>
                </a:solidFill>
              </a:rPr>
              <a:t>Takımlar her setten sonra saha değişimi yaparlar.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705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395536" y="2204864"/>
            <a:ext cx="8280920" cy="3240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b="1" i="1" dirty="0" smtClean="0"/>
              <a:t>Voleybol nedir?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tr-TR" b="1" i="1" dirty="0" smtClean="0"/>
              <a:t>Voleybolu çok kısa bir şekilde tanımlayacak olursak, </a:t>
            </a:r>
          </a:p>
          <a:p>
            <a:r>
              <a:rPr lang="tr-TR" b="1" i="1" dirty="0" smtClean="0">
                <a:solidFill>
                  <a:srgbClr val="FFFF00"/>
                </a:solidFill>
              </a:rPr>
              <a:t>“Bir voleybol filesi ile ortadan ikiye bölünmüş bir sahada, altışar oyuncudan oluşan iki takımın karşılaştığı, belli kuralları olan ve topa elle vurulup karşı takımın topu karşılayamamasının hedeflendiği spor.” </a:t>
            </a:r>
            <a:r>
              <a:rPr lang="tr-TR" b="1" i="1" dirty="0" smtClean="0"/>
              <a:t>branşıdır.</a:t>
            </a:r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1907732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tr-TR" sz="3600" b="1" i="1" dirty="0" smtClean="0"/>
              <a:t>Voleybol saha ölçüleri</a:t>
            </a:r>
            <a:endParaRPr lang="tr-TR" sz="3600" b="1" i="1" dirty="0"/>
          </a:p>
        </p:txBody>
      </p:sp>
      <p:pic>
        <p:nvPicPr>
          <p:cNvPr id="1026" name="Picture 2" descr="C:\Users\bf\Pictures\0_3WnYm3cVG0lB7gCM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8784976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10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Yuvarlatılmış Dikdörtgen 5"/>
          <p:cNvSpPr/>
          <p:nvPr/>
        </p:nvSpPr>
        <p:spPr>
          <a:xfrm>
            <a:off x="0" y="3717032"/>
            <a:ext cx="914400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0" y="2204864"/>
            <a:ext cx="914400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uvarlatılmış Dikdörtgen 3"/>
          <p:cNvSpPr/>
          <p:nvPr/>
        </p:nvSpPr>
        <p:spPr>
          <a:xfrm>
            <a:off x="0" y="764704"/>
            <a:ext cx="914400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tr-TR" sz="3200" b="1" i="1" dirty="0" smtClean="0"/>
              <a:t>Voleybol oyun kuralları</a:t>
            </a:r>
            <a:endParaRPr lang="tr-TR" sz="32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976664"/>
          </a:xfrm>
        </p:spPr>
        <p:txBody>
          <a:bodyPr>
            <a:normAutofit lnSpcReduction="10000"/>
          </a:bodyPr>
          <a:lstStyle/>
          <a:p>
            <a:r>
              <a:rPr lang="tr-TR" i="1" dirty="0" smtClean="0">
                <a:solidFill>
                  <a:srgbClr val="FFFF00"/>
                </a:solidFill>
                <a:effectLst/>
              </a:rPr>
              <a:t>Voleybol maçlarında oyuncular sahaya belirli bir düzende dizilirler ve her karşıdan top çevirdiklerinde </a:t>
            </a:r>
            <a:r>
              <a:rPr lang="tr-TR" b="1" i="1" dirty="0" smtClean="0">
                <a:effectLst/>
              </a:rPr>
              <a:t>saat yönünde</a:t>
            </a:r>
            <a:r>
              <a:rPr lang="tr-TR" i="1" dirty="0" smtClean="0">
                <a:effectLst/>
              </a:rPr>
              <a:t> </a:t>
            </a:r>
            <a:r>
              <a:rPr lang="tr-TR" i="1" dirty="0" smtClean="0">
                <a:solidFill>
                  <a:srgbClr val="FFFF00"/>
                </a:solidFill>
                <a:effectLst/>
              </a:rPr>
              <a:t>1 tur dönerler.</a:t>
            </a:r>
          </a:p>
          <a:p>
            <a:r>
              <a:rPr lang="tr-TR" i="1" dirty="0" smtClean="0">
                <a:solidFill>
                  <a:srgbClr val="FFFF00"/>
                </a:solidFill>
                <a:effectLst/>
              </a:rPr>
              <a:t>Voleybolda set başına her takıma </a:t>
            </a:r>
            <a:r>
              <a:rPr lang="tr-TR" b="1" i="1" dirty="0" smtClean="0">
                <a:effectLst/>
              </a:rPr>
              <a:t>6 oyuncu değiştirme hakkı</a:t>
            </a:r>
            <a:r>
              <a:rPr lang="tr-TR" i="1" dirty="0" smtClean="0">
                <a:effectLst/>
              </a:rPr>
              <a:t> </a:t>
            </a:r>
            <a:r>
              <a:rPr lang="tr-TR" i="1" dirty="0" smtClean="0">
                <a:solidFill>
                  <a:srgbClr val="FFFF00"/>
                </a:solidFill>
                <a:effectLst/>
              </a:rPr>
              <a:t>verilir. Bir veya daha fazla oyuncu aynı anda değiştirilebilir.</a:t>
            </a:r>
          </a:p>
          <a:p>
            <a:r>
              <a:rPr lang="tr-TR" i="1" dirty="0" smtClean="0">
                <a:solidFill>
                  <a:srgbClr val="FFFF00"/>
                </a:solidFill>
                <a:effectLst/>
              </a:rPr>
              <a:t>Libero oyuncusu geri hat oyuncularının istediği herhangi birinin yerine izin istemeksizin girip çıkabilir. Libero oyuncusu hücum vuruşu yapamaz, servis atamaz ve blok teşebbüsünde bulunamaz. Kısaca </a:t>
            </a:r>
            <a:r>
              <a:rPr lang="tr-TR" b="1" i="1" dirty="0" smtClean="0">
                <a:effectLst/>
              </a:rPr>
              <a:t>sadece savunma</a:t>
            </a:r>
            <a:r>
              <a:rPr lang="tr-TR" i="1" dirty="0" smtClean="0">
                <a:effectLst/>
              </a:rPr>
              <a:t> </a:t>
            </a:r>
            <a:r>
              <a:rPr lang="tr-TR" i="1" dirty="0" smtClean="0">
                <a:solidFill>
                  <a:srgbClr val="FFFF00"/>
                </a:solidFill>
                <a:effectLst/>
              </a:rPr>
              <a:t>oyuncusudur ve bir de forma rengi diğer takım arkadaşlarından farklıdır.</a:t>
            </a:r>
            <a:endParaRPr lang="tr-TR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608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Dikdörtgen 6"/>
          <p:cNvSpPr/>
          <p:nvPr/>
        </p:nvSpPr>
        <p:spPr>
          <a:xfrm>
            <a:off x="0" y="5661248"/>
            <a:ext cx="91440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Yuvarlatılmış Dikdörtgen 5"/>
          <p:cNvSpPr/>
          <p:nvPr/>
        </p:nvSpPr>
        <p:spPr>
          <a:xfrm>
            <a:off x="0" y="4221088"/>
            <a:ext cx="9144000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varlatılmış Dikdörtgen 4"/>
          <p:cNvSpPr/>
          <p:nvPr/>
        </p:nvSpPr>
        <p:spPr>
          <a:xfrm>
            <a:off x="0" y="2204864"/>
            <a:ext cx="9144000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Yuvarlatılmış Dikdörtgen 3"/>
          <p:cNvSpPr/>
          <p:nvPr/>
        </p:nvSpPr>
        <p:spPr>
          <a:xfrm>
            <a:off x="0" y="836712"/>
            <a:ext cx="914400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tr-TR" sz="3200" b="1" i="1" dirty="0" smtClean="0"/>
              <a:t>Voleybol oyun kuralları</a:t>
            </a:r>
            <a:endParaRPr lang="tr-TR" sz="32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5976664"/>
          </a:xfrm>
        </p:spPr>
        <p:txBody>
          <a:bodyPr>
            <a:normAutofit fontScale="92500" lnSpcReduction="10000"/>
          </a:bodyPr>
          <a:lstStyle/>
          <a:p>
            <a:r>
              <a:rPr lang="tr-TR" i="1" dirty="0" smtClean="0">
                <a:solidFill>
                  <a:srgbClr val="FFFF00"/>
                </a:solidFill>
                <a:effectLst/>
              </a:rPr>
              <a:t>Müsabaka esnasında takımlara topu rakip sahaya göndermeden önce en fazla 3 pas yapma hakkı verilmiştir.(blok hariç)</a:t>
            </a:r>
          </a:p>
          <a:p>
            <a:r>
              <a:rPr lang="tr-TR" i="1" dirty="0" smtClean="0">
                <a:solidFill>
                  <a:srgbClr val="FFFF00"/>
                </a:solidFill>
                <a:effectLst/>
              </a:rPr>
              <a:t>Her takımın set boyunca 30 saniyelik 2 mola hakkı vardır. Ayrıca 8 ve 16. sayılarda zorunlu</a:t>
            </a:r>
            <a:r>
              <a:rPr lang="tr-TR" b="1" i="1" dirty="0" smtClean="0">
                <a:solidFill>
                  <a:srgbClr val="FFFF00"/>
                </a:solidFill>
                <a:effectLst/>
              </a:rPr>
              <a:t> </a:t>
            </a:r>
            <a:r>
              <a:rPr lang="tr-TR" b="1" i="1" dirty="0" smtClean="0">
                <a:effectLst/>
              </a:rPr>
              <a:t>teknik mola</a:t>
            </a:r>
            <a:r>
              <a:rPr lang="tr-TR" i="1" dirty="0" smtClean="0">
                <a:effectLst/>
              </a:rPr>
              <a:t>lar </a:t>
            </a:r>
            <a:r>
              <a:rPr lang="tr-TR" i="1" dirty="0" smtClean="0">
                <a:solidFill>
                  <a:srgbClr val="FFFF00"/>
                </a:solidFill>
                <a:effectLst/>
              </a:rPr>
              <a:t>kullanılır. Maç 5. sete(netice seti) uzarsa yine 30 saniyelik 2 mola hakkı vardır ve bu sette teknik mola verilmez.</a:t>
            </a:r>
          </a:p>
          <a:p>
            <a:r>
              <a:rPr lang="tr-TR" i="1" dirty="0" smtClean="0">
                <a:solidFill>
                  <a:srgbClr val="FFFF00"/>
                </a:solidFill>
                <a:effectLst/>
              </a:rPr>
              <a:t>Voleybol müsabakaları 1 baş hakem, 1 yardımcı hakem, 1 yazı hakemi, 2 çizgi hakemi ve 1 masa hakemi tarafından yönetilir.</a:t>
            </a:r>
          </a:p>
          <a:p>
            <a:r>
              <a:rPr lang="tr-TR" i="1" dirty="0" smtClean="0">
                <a:solidFill>
                  <a:srgbClr val="FFFF00"/>
                </a:solidFill>
                <a:effectLst/>
              </a:rPr>
              <a:t>Müsabakalarda voleybol kuralları dışındaki hareketlere cezalar kartlarla verilir.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4840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0" y="1124744"/>
            <a:ext cx="9144000" cy="4824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b="1" i="1" dirty="0" smtClean="0"/>
              <a:t>Voleybol oyun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29411"/>
          </a:xfrm>
        </p:spPr>
        <p:txBody>
          <a:bodyPr>
            <a:normAutofit/>
          </a:bodyPr>
          <a:lstStyle/>
          <a:p>
            <a:r>
              <a:rPr lang="tr-TR" sz="3600" b="1" i="1" dirty="0" smtClean="0">
                <a:effectLst/>
              </a:rPr>
              <a:t>Uyarı:</a:t>
            </a:r>
            <a:r>
              <a:rPr lang="tr-TR" sz="3600" i="1" dirty="0" smtClean="0">
                <a:effectLst/>
              </a:rPr>
              <a:t> </a:t>
            </a:r>
            <a:r>
              <a:rPr lang="tr-TR" sz="3600" i="1" dirty="0" smtClean="0">
                <a:solidFill>
                  <a:srgbClr val="FFFF00"/>
                </a:solidFill>
                <a:effectLst/>
              </a:rPr>
              <a:t>Sözle ya da elle işaret, kart yok.</a:t>
            </a:r>
            <a:br>
              <a:rPr lang="tr-TR" sz="3600" i="1" dirty="0" smtClean="0">
                <a:solidFill>
                  <a:srgbClr val="FFFF00"/>
                </a:solidFill>
                <a:effectLst/>
              </a:rPr>
            </a:br>
            <a:r>
              <a:rPr lang="tr-TR" sz="3600" b="1" i="1" dirty="0" smtClean="0">
                <a:effectLst/>
              </a:rPr>
              <a:t>İhtar:</a:t>
            </a:r>
            <a:r>
              <a:rPr lang="tr-TR" sz="3600" i="1" dirty="0" smtClean="0">
                <a:effectLst/>
              </a:rPr>
              <a:t> </a:t>
            </a:r>
            <a:r>
              <a:rPr lang="tr-TR" sz="3600" i="1" dirty="0" smtClean="0">
                <a:solidFill>
                  <a:srgbClr val="FFFF00"/>
                </a:solidFill>
                <a:effectLst/>
              </a:rPr>
              <a:t>Sarı kart (ralli kaybeder, 1 de sayı yazılır)</a:t>
            </a:r>
            <a:r>
              <a:rPr lang="tr-TR" sz="3600" i="1" dirty="0" smtClean="0">
                <a:effectLst/>
              </a:rPr>
              <a:t/>
            </a:r>
            <a:br>
              <a:rPr lang="tr-TR" sz="3600" i="1" dirty="0" smtClean="0">
                <a:effectLst/>
              </a:rPr>
            </a:br>
            <a:r>
              <a:rPr lang="tr-TR" sz="3600" b="1" i="1" dirty="0" smtClean="0">
                <a:effectLst/>
              </a:rPr>
              <a:t>Oyundan çıkarma:</a:t>
            </a:r>
            <a:r>
              <a:rPr lang="tr-TR" sz="3600" i="1" dirty="0" smtClean="0">
                <a:effectLst/>
              </a:rPr>
              <a:t> </a:t>
            </a:r>
            <a:r>
              <a:rPr lang="tr-TR" sz="3600" i="1" dirty="0" smtClean="0">
                <a:solidFill>
                  <a:srgbClr val="FFFF00"/>
                </a:solidFill>
                <a:effectLst/>
              </a:rPr>
              <a:t>Kırmızı kart (o set boyunca oynayamaz)</a:t>
            </a:r>
            <a:r>
              <a:rPr lang="tr-TR" sz="3600" i="1" dirty="0" smtClean="0">
                <a:effectLst/>
              </a:rPr>
              <a:t/>
            </a:r>
            <a:br>
              <a:rPr lang="tr-TR" sz="3600" i="1" dirty="0" smtClean="0">
                <a:effectLst/>
              </a:rPr>
            </a:br>
            <a:r>
              <a:rPr lang="tr-TR" sz="3600" b="1" i="1" dirty="0" smtClean="0">
                <a:effectLst/>
              </a:rPr>
              <a:t>Diskalifiye:</a:t>
            </a:r>
            <a:r>
              <a:rPr lang="tr-TR" sz="3600" i="1" dirty="0" smtClean="0">
                <a:effectLst/>
              </a:rPr>
              <a:t> </a:t>
            </a:r>
            <a:r>
              <a:rPr lang="tr-TR" sz="3600" i="1" dirty="0" smtClean="0">
                <a:solidFill>
                  <a:srgbClr val="FFFF00"/>
                </a:solidFill>
                <a:effectLst/>
              </a:rPr>
              <a:t>Sarı + Kırmızı kart aynı anda (oyundan ihraç)</a:t>
            </a:r>
            <a:endParaRPr lang="tr-TR" sz="36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473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i="1" dirty="0" smtClean="0"/>
              <a:t>Sunum bitti……..</a:t>
            </a:r>
            <a:endParaRPr lang="tr-TR" sz="48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i="1" dirty="0" smtClean="0">
                <a:solidFill>
                  <a:schemeClr val="tx1"/>
                </a:solidFill>
              </a:rPr>
              <a:t>H. Sunay</a:t>
            </a:r>
            <a:endParaRPr lang="tr-TR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1604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311</Words>
  <Application>Microsoft Office PowerPoint</Application>
  <PresentationFormat>Ekran Gösterisi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VOLEYBOLDA OYUN KURALLARI</vt:lpstr>
      <vt:lpstr>Voleybol Kuralları / Voleybol Oyun Kuralları</vt:lpstr>
      <vt:lpstr>Voleybol nedir?</vt:lpstr>
      <vt:lpstr>Voleybol saha ölçüleri</vt:lpstr>
      <vt:lpstr>Voleybol oyun kuralları</vt:lpstr>
      <vt:lpstr>Voleybol oyun kuralları</vt:lpstr>
      <vt:lpstr>Voleybol oyun kuralları</vt:lpstr>
      <vt:lpstr>Sunum bitti……..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VOLEYBOLDA OYUN KURALLARI</dc:title>
  <dc:creator>bf</dc:creator>
  <cp:lastModifiedBy>bf</cp:lastModifiedBy>
  <cp:revision>4</cp:revision>
  <dcterms:created xsi:type="dcterms:W3CDTF">2018-05-16T12:43:02Z</dcterms:created>
  <dcterms:modified xsi:type="dcterms:W3CDTF">2018-05-16T14:00:55Z</dcterms:modified>
</cp:coreProperties>
</file>