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70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35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81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88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507935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09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7922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054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70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056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951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2070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Nitrifikasyon</a:t>
            </a:r>
            <a:r>
              <a:rPr lang="tr-TR" dirty="0" smtClean="0"/>
              <a:t> Yapan Bakteriler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Örneğin; </a:t>
            </a:r>
            <a:r>
              <a:rPr lang="tr-TR" i="1" dirty="0" err="1" smtClean="0"/>
              <a:t>Nitrosomonas</a:t>
            </a:r>
            <a:r>
              <a:rPr lang="tr-TR" dirty="0" smtClean="0"/>
              <a:t> ve </a:t>
            </a:r>
            <a:r>
              <a:rPr lang="tr-TR" i="1" dirty="0" err="1" smtClean="0"/>
              <a:t>Nitrobacter</a:t>
            </a:r>
            <a:endParaRPr lang="tr-TR" i="1" dirty="0" smtClean="0"/>
          </a:p>
          <a:p>
            <a:endParaRPr lang="tr-TR" i="1" dirty="0" smtClean="0"/>
          </a:p>
          <a:p>
            <a:r>
              <a:rPr lang="tr-TR" dirty="0" smtClean="0"/>
              <a:t>Doğada, NH</a:t>
            </a:r>
            <a:r>
              <a:rPr lang="tr-TR" baseline="-25000" dirty="0" smtClean="0"/>
              <a:t>3</a:t>
            </a:r>
            <a:r>
              <a:rPr lang="tr-TR" dirty="0" smtClean="0"/>
              <a:t>’ın NO</a:t>
            </a:r>
            <a:r>
              <a:rPr lang="tr-TR" baseline="-25000" dirty="0" smtClean="0"/>
              <a:t>3</a:t>
            </a:r>
            <a:r>
              <a:rPr lang="tr-TR" dirty="0" smtClean="0"/>
              <a:t>’e dönüşümünü gerçekleştiren bir </a:t>
            </a:r>
            <a:r>
              <a:rPr lang="tr-TR" dirty="0" err="1" smtClean="0"/>
              <a:t>kemolitotrof</a:t>
            </a:r>
            <a:r>
              <a:rPr lang="tr-TR" dirty="0" smtClean="0"/>
              <a:t> 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9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İki grup bakteri ardışık olarak bu olayı gerçekleştirir. </a:t>
            </a:r>
          </a:p>
          <a:p>
            <a:r>
              <a:rPr lang="tr-TR" sz="2800" dirty="0"/>
              <a:t>Amonyak oksitleyici </a:t>
            </a:r>
            <a:r>
              <a:rPr lang="tr-TR" sz="2800" dirty="0" err="1"/>
              <a:t>bacteria</a:t>
            </a:r>
            <a:r>
              <a:rPr lang="tr-TR" sz="2800" dirty="0"/>
              <a:t> (NH3’ü NO2’ye okside eder)</a:t>
            </a:r>
          </a:p>
          <a:p>
            <a:r>
              <a:rPr lang="tr-TR" sz="2800" dirty="0"/>
              <a:t>amonyak </a:t>
            </a:r>
            <a:r>
              <a:rPr lang="tr-TR" sz="2800" dirty="0" err="1"/>
              <a:t>monooksijenaz</a:t>
            </a:r>
            <a:endParaRPr lang="tr-TR" sz="2800" dirty="0"/>
          </a:p>
          <a:p>
            <a:r>
              <a:rPr lang="tr-TR" sz="2800" dirty="0" err="1"/>
              <a:t>Nitrit</a:t>
            </a:r>
            <a:r>
              <a:rPr lang="tr-TR" sz="2800" dirty="0"/>
              <a:t> oksitleyici </a:t>
            </a:r>
            <a:r>
              <a:rPr lang="tr-TR" sz="2800" dirty="0" err="1"/>
              <a:t>bacteria</a:t>
            </a:r>
            <a:r>
              <a:rPr lang="tr-TR" sz="2800" dirty="0"/>
              <a:t> (NO2’yi NO3’e okside eder)</a:t>
            </a:r>
          </a:p>
          <a:p>
            <a:r>
              <a:rPr lang="tr-TR" sz="2800" dirty="0" err="1"/>
              <a:t>nitrit</a:t>
            </a:r>
            <a:r>
              <a:rPr lang="tr-TR" sz="2800" dirty="0"/>
              <a:t> </a:t>
            </a:r>
            <a:r>
              <a:rPr lang="tr-TR" sz="2800" dirty="0" err="1"/>
              <a:t>oksidoredüktaz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93046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de “</a:t>
            </a:r>
            <a:r>
              <a:rPr lang="tr-TR" dirty="0" err="1" smtClean="0"/>
              <a:t>anammoks</a:t>
            </a:r>
            <a:r>
              <a:rPr lang="tr-TR" dirty="0" smtClean="0"/>
              <a:t>” bakterileri vardır. Bunlar amonyağı </a:t>
            </a:r>
            <a:r>
              <a:rPr lang="tr-TR" dirty="0" smtClean="0">
                <a:solidFill>
                  <a:srgbClr val="FF0000"/>
                </a:solidFill>
              </a:rPr>
              <a:t>oksijensiz ortamda </a:t>
            </a:r>
            <a:r>
              <a:rPr lang="tr-TR" dirty="0" smtClean="0"/>
              <a:t>okside ederler.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891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Kükürt ve Demir Okside Eden Bakteriler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Örneğin; </a:t>
            </a:r>
            <a:r>
              <a:rPr lang="tr-TR" i="1" dirty="0" err="1" smtClean="0"/>
              <a:t>Thiobacillus</a:t>
            </a:r>
            <a:r>
              <a:rPr lang="tr-TR" i="1" dirty="0" smtClean="0"/>
              <a:t>, </a:t>
            </a:r>
            <a:r>
              <a:rPr lang="tr-TR" i="1" dirty="0" err="1" smtClean="0"/>
              <a:t>Acidithiobacillus</a:t>
            </a:r>
            <a:r>
              <a:rPr lang="tr-TR" i="1" dirty="0" smtClean="0"/>
              <a:t>,</a:t>
            </a:r>
            <a:endParaRPr lang="tr-TR" dirty="0" smtClean="0"/>
          </a:p>
          <a:p>
            <a:pPr>
              <a:buNone/>
            </a:pPr>
            <a:r>
              <a:rPr lang="tr-TR" i="1" dirty="0" smtClean="0"/>
              <a:t>			   </a:t>
            </a:r>
            <a:r>
              <a:rPr lang="tr-TR" i="1" dirty="0" err="1" smtClean="0"/>
              <a:t>Achromatium</a:t>
            </a:r>
            <a:r>
              <a:rPr lang="tr-TR" i="1" dirty="0" smtClean="0"/>
              <a:t>, </a:t>
            </a:r>
            <a:r>
              <a:rPr lang="tr-TR" i="1" dirty="0" err="1" smtClean="0"/>
              <a:t>Beggiatoa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7353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Kükürt oksitleyen bakteriler iki büyük ekolojik gruba ayrılmaktadır:</a:t>
            </a:r>
          </a:p>
          <a:p>
            <a:r>
              <a:rPr lang="tr-TR" dirty="0" err="1" smtClean="0"/>
              <a:t>Nötral</a:t>
            </a:r>
            <a:r>
              <a:rPr lang="tr-TR" dirty="0" smtClean="0"/>
              <a:t> </a:t>
            </a:r>
            <a:r>
              <a:rPr lang="tr-TR" dirty="0" err="1" smtClean="0"/>
              <a:t>pH’da</a:t>
            </a:r>
            <a:r>
              <a:rPr lang="tr-TR" dirty="0" smtClean="0"/>
              <a:t> yaşayanlar ve asidik </a:t>
            </a:r>
            <a:r>
              <a:rPr lang="tr-TR" dirty="0" err="1" smtClean="0"/>
              <a:t>pH</a:t>
            </a:r>
            <a:r>
              <a:rPr lang="tr-TR" dirty="0" smtClean="0"/>
              <a:t> ‘da yaşayanlar.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870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H2 Okside Eden Bakteriler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1340768"/>
            <a:ext cx="8229600" cy="1728192"/>
          </a:xfrm>
        </p:spPr>
        <p:txBody>
          <a:bodyPr/>
          <a:lstStyle/>
          <a:p>
            <a:r>
              <a:rPr lang="tr-TR" dirty="0" smtClean="0"/>
              <a:t>Örneğin; </a:t>
            </a:r>
            <a:r>
              <a:rPr lang="tr-TR" i="1" dirty="0" err="1" smtClean="0"/>
              <a:t>Ralstonia</a:t>
            </a:r>
            <a:r>
              <a:rPr lang="tr-TR" i="1" dirty="0" smtClean="0"/>
              <a:t>, </a:t>
            </a:r>
            <a:r>
              <a:rPr lang="tr-TR" i="1" dirty="0" err="1" smtClean="0"/>
              <a:t>Paracoccus</a:t>
            </a:r>
            <a:r>
              <a:rPr lang="tr-TR" i="1" dirty="0" smtClean="0"/>
              <a:t> </a:t>
            </a:r>
          </a:p>
          <a:p>
            <a:r>
              <a:rPr lang="tr-TR" dirty="0" smtClean="0"/>
              <a:t>Bu bakteriler hidrojeni tek elektron vericisi olarak kullanarak oksijeni indirgerler.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9150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Hidrojen okside eden bakterilerde anahtar enzim </a:t>
            </a:r>
            <a:r>
              <a:rPr lang="tr-TR" b="1" dirty="0" err="1" smtClean="0">
                <a:solidFill>
                  <a:srgbClr val="FF0000"/>
                </a:solidFill>
              </a:rPr>
              <a:t>hidrojenazlardır</a:t>
            </a:r>
            <a:r>
              <a:rPr lang="tr-TR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tr-TR" dirty="0" smtClean="0"/>
              <a:t>Bu enzimler oksijene duyarlı olup </a:t>
            </a:r>
            <a:r>
              <a:rPr lang="tr-TR" dirty="0" err="1" smtClean="0"/>
              <a:t>kofaktörü</a:t>
            </a:r>
            <a:r>
              <a:rPr lang="tr-TR" dirty="0" smtClean="0"/>
              <a:t> Nikeldir.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692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836712"/>
            <a:ext cx="8229600" cy="5618096"/>
          </a:xfrm>
        </p:spPr>
        <p:txBody>
          <a:bodyPr/>
          <a:lstStyle/>
          <a:p>
            <a:r>
              <a:rPr lang="tr-TR" dirty="0" smtClean="0"/>
              <a:t>Bazı  hidrojen bakterileri,  karbon monoksit (CO)’i elektron vericisi olarak kullanıp, aerobik olarak üreyebilmektedir.</a:t>
            </a:r>
          </a:p>
          <a:p>
            <a:r>
              <a:rPr lang="tr-TR" dirty="0" smtClean="0"/>
              <a:t>CO-okside eden bakteriler, </a:t>
            </a:r>
            <a:r>
              <a:rPr lang="tr-TR" i="1" dirty="0" err="1" smtClean="0"/>
              <a:t>karboksidotrofik</a:t>
            </a:r>
            <a:r>
              <a:rPr lang="tr-TR" i="1" dirty="0" smtClean="0"/>
              <a:t> </a:t>
            </a:r>
            <a:r>
              <a:rPr lang="tr-TR" dirty="0" smtClean="0"/>
              <a:t>bakteriler olarak adlandırılır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7237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Metanotroflar</a:t>
            </a:r>
            <a:r>
              <a:rPr lang="tr-TR" dirty="0" smtClean="0"/>
              <a:t> ve </a:t>
            </a:r>
            <a:r>
              <a:rPr lang="tr-TR" dirty="0" err="1" smtClean="0"/>
              <a:t>Metilotroflar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Örneğin; </a:t>
            </a:r>
            <a:r>
              <a:rPr lang="tr-TR" i="1" dirty="0" err="1" smtClean="0"/>
              <a:t>Methylomonas</a:t>
            </a:r>
            <a:r>
              <a:rPr lang="tr-TR" i="1" dirty="0" smtClean="0"/>
              <a:t>, </a:t>
            </a:r>
            <a:r>
              <a:rPr lang="tr-TR" i="1" dirty="0" err="1" smtClean="0"/>
              <a:t>Methylobacter</a:t>
            </a:r>
            <a:endParaRPr lang="tr-TR" i="1" dirty="0" smtClean="0"/>
          </a:p>
          <a:p>
            <a:r>
              <a:rPr lang="tr-TR" dirty="0" smtClean="0"/>
              <a:t>Metan (CH</a:t>
            </a:r>
            <a:r>
              <a:rPr lang="tr-TR" baseline="-25000" dirty="0" smtClean="0"/>
              <a:t>4</a:t>
            </a:r>
            <a:r>
              <a:rPr lang="tr-TR" dirty="0" smtClean="0"/>
              <a:t>), doğada bol miktarda bulunmaktadır. Oksijensiz ortamlarda </a:t>
            </a:r>
            <a:r>
              <a:rPr lang="tr-TR" dirty="0" err="1" smtClean="0"/>
              <a:t>metanojenik</a:t>
            </a:r>
            <a:r>
              <a:rPr lang="tr-TR" dirty="0" smtClean="0"/>
              <a:t> </a:t>
            </a:r>
            <a:r>
              <a:rPr lang="tr-TR" i="1" dirty="0" err="1" smtClean="0"/>
              <a:t>Archaea</a:t>
            </a:r>
            <a:r>
              <a:rPr lang="tr-TR" dirty="0" smtClean="0"/>
              <a:t> tarafından oluşturulan metan, oksijensiz çamur ve bataklıklarda, göllerin oksijensiz </a:t>
            </a:r>
            <a:r>
              <a:rPr lang="tr-TR" dirty="0" err="1" smtClean="0"/>
              <a:t>zonlarında</a:t>
            </a:r>
            <a:r>
              <a:rPr lang="tr-TR" dirty="0" smtClean="0"/>
              <a:t>, geviş getiren hayvanların </a:t>
            </a:r>
            <a:r>
              <a:rPr lang="tr-TR" dirty="0" err="1" smtClean="0"/>
              <a:t>rumeninde</a:t>
            </a:r>
            <a:r>
              <a:rPr lang="tr-TR" dirty="0" smtClean="0"/>
              <a:t> ve memelilerin sindirim sisteminde bulunan en önemli gazdır. </a:t>
            </a:r>
          </a:p>
          <a:p>
            <a:r>
              <a:rPr lang="tr-TR" dirty="0" smtClean="0"/>
              <a:t>Metan aynı zamanda “doğalgazın” temel bileşenidir ve pek çok kömürün yapısında bulunmaktadır.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944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Geniş ekran</PresentationFormat>
  <Paragraphs>26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Verdana</vt:lpstr>
      <vt:lpstr>Wingdings 2</vt:lpstr>
      <vt:lpstr>Canlı</vt:lpstr>
      <vt:lpstr>Nitrifikasyon Yapan Bakteriler </vt:lpstr>
      <vt:lpstr>PowerPoint Sunusu</vt:lpstr>
      <vt:lpstr>PowerPoint Sunusu</vt:lpstr>
      <vt:lpstr>Kükürt ve Demir Okside Eden Bakteriler</vt:lpstr>
      <vt:lpstr>PowerPoint Sunusu</vt:lpstr>
      <vt:lpstr>H2 Okside Eden Bakteriler</vt:lpstr>
      <vt:lpstr>PowerPoint Sunusu</vt:lpstr>
      <vt:lpstr>PowerPoint Sunusu</vt:lpstr>
      <vt:lpstr>Metanotroflar ve Metilotroflar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Nitrifikasyon Yapan Bakteriler </dc:title>
  <dc:creator>sevgi</dc:creator>
  <cp:lastModifiedBy>sevgi</cp:lastModifiedBy>
  <cp:revision>1</cp:revision>
  <dcterms:created xsi:type="dcterms:W3CDTF">2020-01-07T09:21:05Z</dcterms:created>
  <dcterms:modified xsi:type="dcterms:W3CDTF">2020-01-07T09:21:13Z</dcterms:modified>
</cp:coreProperties>
</file>