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4"/>
  </p:notesMasterIdLst>
  <p:sldIdLst>
    <p:sldId id="1082" r:id="rId4"/>
    <p:sldId id="604" r:id="rId5"/>
    <p:sldId id="1098" r:id="rId6"/>
    <p:sldId id="1087" r:id="rId7"/>
    <p:sldId id="1088" r:id="rId8"/>
    <p:sldId id="1089" r:id="rId9"/>
    <p:sldId id="1090" r:id="rId10"/>
    <p:sldId id="1092" r:id="rId11"/>
    <p:sldId id="1093" r:id="rId12"/>
    <p:sldId id="1094" r:id="rId13"/>
    <p:sldId id="1095" r:id="rId14"/>
    <p:sldId id="1096" r:id="rId15"/>
    <p:sldId id="1097" r:id="rId16"/>
    <p:sldId id="1099" r:id="rId17"/>
    <p:sldId id="1100" r:id="rId18"/>
    <p:sldId id="1101" r:id="rId19"/>
    <p:sldId id="1102" r:id="rId20"/>
    <p:sldId id="1103" r:id="rId21"/>
    <p:sldId id="1104" r:id="rId22"/>
    <p:sldId id="1105"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4" d="100"/>
          <a:sy n="54" d="100"/>
        </p:scale>
        <p:origin x="258"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Miras Hukuku</a:t>
            </a:r>
          </a:p>
          <a:p>
            <a:pPr marL="0" lvl="1" algn="ctr">
              <a:spcBef>
                <a:spcPct val="20000"/>
              </a:spcBef>
              <a:buClr>
                <a:schemeClr val="accent1"/>
              </a:buClr>
            </a:pPr>
            <a:r>
              <a:rPr lang="tr-TR" sz="3200" b="1" smtClean="0">
                <a:latin typeface="Arial" panose="020B0604020202020204" pitchFamily="34" charset="0"/>
                <a:cs typeface="Arial" panose="020B0604020202020204" pitchFamily="34" charset="0"/>
              </a:rPr>
              <a:t>(2-0)2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 Tuğçe Oral</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Fakültesi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r>
              <a:rPr lang="tr-TR" dirty="0"/>
              <a:t>Medeni Kanunu aldığımız İsviçre sistemine gelince; Avrupa ülkelerinde oluşan reform hareketleri bu devleti de etkilemiş, sonuçta, 15 Haziran 1976'da çıkarılan bir kanunla; Medeni Kanunun evlilik dışı çocuklarla ilgili hükümleri hemen hemen tamamen değiştirilmiştir. Reform Yasasına göre; baba yönünden, evlilik içinde doğmuş çocuklarla, evlilik dışında doğan ancak tanıma veya babalık hükmü sonucu meydana gelen nesep arasındaki fark kalmamıştır. Böylece her iki çocuk arasında eşitlik sağlanmış, iki çeşit babalık davası sistemine son verilerek bir tek babalık </a:t>
            </a:r>
            <a:r>
              <a:rPr lang="tr-TR" dirty="0" err="1"/>
              <a:t>tesbit</a:t>
            </a:r>
            <a:r>
              <a:rPr lang="tr-TR" dirty="0"/>
              <a:t> davası kabul edilmiştir (İsviçre MK. </a:t>
            </a:r>
            <a:r>
              <a:rPr lang="tr-TR" dirty="0" err="1"/>
              <a:t>md.</a:t>
            </a:r>
            <a:r>
              <a:rPr lang="tr-TR" dirty="0"/>
              <a:t> 252 ve 261).</a:t>
            </a:r>
          </a:p>
          <a:p>
            <a:r>
              <a:rPr lang="tr-TR" dirty="0"/>
              <a:t>Anayasamız, 90/son maddesinde yöntemince yürürlüğe konulmuş bulunan Uluslararası </a:t>
            </a:r>
            <a:r>
              <a:rPr lang="tr-TR" dirty="0" err="1"/>
              <a:t>andlaşmaların</a:t>
            </a:r>
            <a:r>
              <a:rPr lang="tr-TR" dirty="0"/>
              <a:t> kanun hükmünde olduğunu kabul etmiş ve bunun ötesinde </a:t>
            </a:r>
            <a:r>
              <a:rPr lang="tr-TR" dirty="0" err="1"/>
              <a:t>andlaşma</a:t>
            </a:r>
            <a:r>
              <a:rPr lang="tr-TR" dirty="0"/>
              <a:t> hükümlerinin Anayasa'ya aykırılık iddiası ile Anayasa Mahkemesi önüne götürülemeyeceğini öngörmüştür. Hemen </a:t>
            </a:r>
            <a:r>
              <a:rPr lang="tr-TR" dirty="0" err="1"/>
              <a:t>belirtelimki</a:t>
            </a:r>
            <a:r>
              <a:rPr lang="tr-TR" dirty="0"/>
              <a:t>, uyuşmazlık konusunun kişiliğe bağlı dokunulamaz, vazgeçilemez temel hak ve hürriyetlerle ilgili yönü tartışmasızdır. Herkesin; babasını bilmek, onun soyadını taşımak, nüfusuna yazılmak vatandaşlığını kazanmak ve yasal mirasçısı olmak, kısaca, baba ile hukuksal ilişki kurmak hakkı vardır.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20405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24315"/>
          </a:xfrm>
          <a:prstGeom prst="rect">
            <a:avLst/>
          </a:prstGeom>
        </p:spPr>
        <p:txBody>
          <a:bodyPr wrap="square">
            <a:spAutoFit/>
          </a:bodyPr>
          <a:lstStyle/>
          <a:p>
            <a:r>
              <a:rPr lang="tr-TR" dirty="0"/>
              <a:t>İnsan Hakları, bütün insanların hiç bir ayırım gözetmeksizin insanlık onurunun gereği olarak sahip olduğu hakların bütününü kapsar. İnsan hak ve hürriyetlerine saygıyı sağlamak için bir çok uluslararası </a:t>
            </a:r>
            <a:r>
              <a:rPr lang="tr-TR" dirty="0" err="1"/>
              <a:t>andlaşmalar</a:t>
            </a:r>
            <a:r>
              <a:rPr lang="tr-TR" dirty="0"/>
              <a:t> yapılmıştır. Bunlardan taraf olduğumuz Avrupa İnsan Hakları Sözleşmesi ile, Türkiye Cumhuriyeti, yüklenimler altına girmiştir.</a:t>
            </a:r>
          </a:p>
          <a:p>
            <a:r>
              <a:rPr lang="tr-TR" dirty="0"/>
              <a:t>Bugün için, dünyada insan ve çocuk haklarına karşı büyük duyarlılık vardır. Çağımızda, çoğu dünya ülkelerince kabul edilmiş bildirge ve sözleşmelerle bu durum </a:t>
            </a:r>
            <a:r>
              <a:rPr lang="tr-TR" dirty="0" err="1"/>
              <a:t>açıkca</a:t>
            </a:r>
            <a:r>
              <a:rPr lang="tr-TR" dirty="0"/>
              <a:t> dile getirilmiştir. Sözü edilen haklar konusunda ilk temel kural veya kurallar;1945 yılında kabul edilen "Birleşmiş Milletler Anayasası" gereğince oluşturulan "İnsan Hakları Komisyonu'nun hazırladığı ve Birleşmiş Milletler Kurulu'nca kabul edilip 10 Aralık 1948 tarihinde dünyaya ilan edilen İnsan Hakları Evrensel Bildirgesinde" yer almaktadır. Türkiye ve Birleşmiş </a:t>
            </a:r>
            <a:r>
              <a:rPr lang="tr-TR" dirty="0" err="1"/>
              <a:t>Milletler'in</a:t>
            </a:r>
            <a:r>
              <a:rPr lang="tr-TR" dirty="0"/>
              <a:t> tüm üyelerinin imzalayıp onayladığı bu bildirinin kimi maddelerinde özetle; temel hak ve özgürlüklere sahip olmak bakımından insanlar arasında, doğuş ayrımı ve ayrıcalığı olmadığı, her insanın hukuk kişiliğinin tanınmasını ve buna uyulmasını isteme hakkının bulunduğu, bütün çocukların evlilik içi veya dışı doğmuş olmalarına bakılmaksızın aynı sosyal korumadan yararlanması gerektiği </a:t>
            </a:r>
            <a:r>
              <a:rPr lang="tr-TR" dirty="0" err="1"/>
              <a:t>açıkca</a:t>
            </a:r>
            <a:r>
              <a:rPr lang="tr-TR" dirty="0"/>
              <a:t> hüküm altına alınmıştır (</a:t>
            </a:r>
            <a:r>
              <a:rPr lang="tr-TR" dirty="0" err="1"/>
              <a:t>md.</a:t>
            </a:r>
            <a:r>
              <a:rPr lang="tr-TR" dirty="0"/>
              <a:t> 2 ve 25).</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85639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24315"/>
          </a:xfrm>
          <a:prstGeom prst="rect">
            <a:avLst/>
          </a:prstGeom>
        </p:spPr>
        <p:txBody>
          <a:bodyPr wrap="square">
            <a:spAutoFit/>
          </a:bodyPr>
          <a:lstStyle/>
          <a:p>
            <a:r>
              <a:rPr lang="tr-TR" dirty="0"/>
              <a:t>Böylece bu haklar, millî anayasaların konusu olmaktan çıkmış, uluslararası Hukukun ve Birleşmiş Milletler Anayasası'nın temel kuralları olmuştur.</a:t>
            </a:r>
          </a:p>
          <a:p>
            <a:r>
              <a:rPr lang="tr-TR" dirty="0"/>
              <a:t>Öte yandan, Türkiye Cumhuriyeti;10.3.1954 günlü, 6366 sayılı Yasa ile Avrupa İnsan Hakları Sözleşmesini yürürlüğe koymuştur.</a:t>
            </a:r>
          </a:p>
          <a:p>
            <a:r>
              <a:rPr lang="tr-TR" dirty="0"/>
              <a:t>20 Kasım 1959 tarihinde Birleşmiş Milletler Genel Kurulu'nda 78 ülke temsilcilerinin oybirliği ile kabul ettiği Çocuk Hakları Bildirgesinde; bütün çocukların hiç bir istisna olmaksızın ve ırk, renk, cinsiyet, dil, din, siyasi veya başka bir görüş, mülkiyet, doğum veya başka bir statü nedeniyle her hangi bir ayırım yapılmaksızın, bunlar ister kendisini, isterse ailesini ilgilendirsin bu haklara sahip olduğu ve çocuğun doğduğu andan itibaren bir isim ve tabiiyet edinme hakkının bulunduğu kabul edilmiştir.</a:t>
            </a:r>
          </a:p>
          <a:p>
            <a:r>
              <a:rPr lang="tr-TR" dirty="0"/>
              <a:t>18 Ekim 1961 günlü, Avrupa Sosyal Haklar Temel Yasası'nın 1. Bölüm 17. maddesinde; "Evlilik ve aile bağlarına bakılmaksızın ana ve çocuğun sosyal durumuna uygun ekonomik korunmaya hakkı" olduğu hüküm altına alınmıştır.</a:t>
            </a:r>
          </a:p>
          <a:p>
            <a:r>
              <a:rPr lang="tr-TR" dirty="0"/>
              <a:t>Öte yandan, Birleşmiş Milletler Teşkilatı Ekonomik ve Sosyal Kurulu'nun 18 Mayıs 1973 günlü kararıyla, sahih ve sahih olmayan </a:t>
            </a:r>
            <a:r>
              <a:rPr lang="tr-TR" dirty="0" err="1"/>
              <a:t>nesepli</a:t>
            </a:r>
            <a:r>
              <a:rPr lang="tr-TR" dirty="0"/>
              <a:t> çocukların eşit hukuksal duruma sahip olmaları ilke olarak kabul edilmiştir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47436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308324"/>
          </a:xfrm>
          <a:prstGeom prst="rect">
            <a:avLst/>
          </a:prstGeom>
        </p:spPr>
        <p:txBody>
          <a:bodyPr wrap="square">
            <a:spAutoFit/>
          </a:bodyPr>
          <a:lstStyle/>
          <a:p>
            <a:r>
              <a:rPr lang="tr-TR" dirty="0"/>
              <a:t>Nihayet; 20 Kasım 1989 günü Birleşmiş Milletler Genel Kurulu'nda onaylanarak 2 Eylül 1990 günü yürürlüğe giren ve 14 Eylül 1990 tarihinde Türkiye tarafından imzalanan ve 186 Devletin taraf olduğu Çocuk Haklarına Dair Sözleşme, 9.12.1994 günlü, 4058 sayılı Yasa ile onaylanmış, 11.12.1994 günlü, 22138 sayılı Resmî </a:t>
            </a:r>
            <a:r>
              <a:rPr lang="tr-TR" dirty="0" err="1"/>
              <a:t>Gazete'de</a:t>
            </a:r>
            <a:r>
              <a:rPr lang="tr-TR" dirty="0"/>
              <a:t> yayımlanarak yürürlüğe girmiştir. Sözü edilen sözleşmenin 2., 7. ve 8. maddelerinde </a:t>
            </a:r>
            <a:r>
              <a:rPr lang="tr-TR" dirty="0" err="1"/>
              <a:t>açıkca</a:t>
            </a:r>
            <a:r>
              <a:rPr lang="tr-TR" dirty="0"/>
              <a:t> belirlendiği üzere; Devletimiz, sözleşmede yazılı hakları, her çocuğa, ırk, renk, cins, dil, siyaset ya da başka düşünceler, ulusal etnik ve sosyal köken, mülkiyet, sakatlık, doğuş ve diğer statüler nedeniyle hiç bir ayırım yapmaksızın tanımış ve taahhüt etmiştir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59132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24315"/>
          </a:xfrm>
          <a:prstGeom prst="rect">
            <a:avLst/>
          </a:prstGeom>
        </p:spPr>
        <p:txBody>
          <a:bodyPr wrap="square">
            <a:spAutoFit/>
          </a:bodyPr>
          <a:lstStyle/>
          <a:p>
            <a:r>
              <a:rPr lang="tr-TR" dirty="0"/>
              <a:t>Bu sözleşme ile;</a:t>
            </a:r>
          </a:p>
          <a:p>
            <a:r>
              <a:rPr lang="tr-TR" dirty="0"/>
              <a:t>a) Yasama organları, idari makamlar, mahkemeler, kamusal ve özel yardım kuruluşları tarafından yapılan ve çocukları ilgilendiren bütün faaliyetlerde; çocuğun yararının temel düşünce olduğu,</a:t>
            </a:r>
          </a:p>
          <a:p>
            <a:r>
              <a:rPr lang="tr-TR" dirty="0"/>
              <a:t>b) Taraf devletlerin her çocuğun özüne bağlı yaşama hakkına sahip olduğunu, çocuğun hayatta kalması ve gelişmesi için mümkün olan her çabayı göstereceklerini kabul ettiği,</a:t>
            </a:r>
          </a:p>
          <a:p>
            <a:r>
              <a:rPr lang="tr-TR" dirty="0"/>
              <a:t>c) Çocuğun doğumdan sonra derhal sicile (nüfusa) kaydedileceği ve doğumdan itibaren bir isim hakkına, bir vatandaşlık kazanma hakkına ve mümkün olduğu ölçüde ana babasını bilme ve onlar tarafından bakılmak hakkına sahip olduğu açıkça öngörülmüştür. O nedenle, Türkiye Cumhuriyeti de, MK. hükümlerinin aksine, yasa gücünde kabul ettiği bildirge ve sözleşmelerle, çocuklar arasında ayırım yapılmamasını kabul etmiş ve bunları yürürlüğe koyarak bir iç hukuk haline dönüştürmüştür. Bu durumda, evlilik dışı çocukların babalarına </a:t>
            </a:r>
            <a:r>
              <a:rPr lang="tr-TR" dirty="0" err="1"/>
              <a:t>mirascılığına</a:t>
            </a:r>
            <a:r>
              <a:rPr lang="tr-TR" dirty="0"/>
              <a:t> ilişkin hukuki sorunun çözümünde; sağlıklı bir sonuca kavuşabilmesi için, az yukarıda açıklanan Anayasa Mahkemesi'nin iptal kararları; </a:t>
            </a:r>
            <a:r>
              <a:rPr lang="tr-TR" dirty="0" err="1"/>
              <a:t>MK.nun</a:t>
            </a:r>
            <a:r>
              <a:rPr lang="tr-TR" dirty="0"/>
              <a:t> 290 ve 3678 sayılı Kanunla kabul edilen 443. maddesi çağdaş hukuk sistemi ve gelişmelerinin birlikte değerlendirilmesi zorunludur.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82196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24315"/>
          </a:xfrm>
          <a:prstGeom prst="rect">
            <a:avLst/>
          </a:prstGeom>
        </p:spPr>
        <p:txBody>
          <a:bodyPr wrap="square">
            <a:spAutoFit/>
          </a:bodyPr>
          <a:lstStyle/>
          <a:p>
            <a:r>
              <a:rPr lang="tr-TR" dirty="0"/>
              <a:t>Anayasa Mahkemesi'nin MK. m. 443/f.1, c.2 </a:t>
            </a:r>
            <a:r>
              <a:rPr lang="tr-TR" dirty="0" err="1"/>
              <a:t>yi</a:t>
            </a:r>
            <a:r>
              <a:rPr lang="tr-TR" dirty="0"/>
              <a:t> iptal eden Kararının gerekçesinde, evlilik dışı çocukların baba tarafından mirasçılığı, açısından, şahsi sonuçlu babalığa hüküm aranmasının önlenmek istendiği şöyle açıklanmıştır: "Babasının kimliği kesin olarak belirlenmiş olan evlilik dışı çocukla, babalığa bütün neticeleri ile hükmedilmiş evlilik dışı çocuk arasında, ayırım yapılması esasına dayanan ve babası mahkeme kararı ile belli olmasına rağmen, bütün neticeleri ite hükmün özel şartları bulunmadığı için böyle bir babalığa hüküm bulunmayan evlilik dışı çocukların, babalarının mirasından hiç pay alamamaları sonucunu doğuran Medeni Kanunun 443. maddesinin birinci fıkrası anayasaya aykırıdır. O nedenle, Medeni Kanunun 443. maddesinin birinci fıkrası uyarınca nesebi sahih olmayan hısımların ana tarafından nesebi sahih hısımlar gibi mirasçı olmaları durumu devam edecek, bunlar da baba yönünden Medeni Kanunun 290. maddesine göre tahakkuk eden babalarına mirasçı olabileceklerdir". Görüldüğü üzere, Anayasa Mahkemesi, evlilik dışı çocuğun baba tarafında mirasçılığı için babalık davasında verilmiş mali sonuçlu bir hükmü de yeterli görmekte ve mirasçılık için şahsi sonuçlu babalığa hükmü öngören Medeni Kanunun 443. maddesinin ilgili hükmünü, Anayasaya aykırı görmektedir. </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42686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970318"/>
          </a:xfrm>
          <a:prstGeom prst="rect">
            <a:avLst/>
          </a:prstGeom>
        </p:spPr>
        <p:txBody>
          <a:bodyPr wrap="square">
            <a:spAutoFit/>
          </a:bodyPr>
          <a:lstStyle/>
          <a:p>
            <a:r>
              <a:rPr lang="tr-TR" dirty="0"/>
              <a:t>Anayasa Mahkemesi'ne göre, Medeni Kanunun 290. maddesinde yazılı "hüküm" deyimi (tabii babalık ve şahsi babalık davalarında verilen iki nevi hükmü de) kapsamaktadır. Gerçekte de, </a:t>
            </a:r>
            <a:r>
              <a:rPr lang="tr-TR" dirty="0" err="1"/>
              <a:t>MK.'da</a:t>
            </a:r>
            <a:r>
              <a:rPr lang="tr-TR" dirty="0"/>
              <a:t>, nesebi gayri sahih çocukların sadece, şahsi sonuçlarıyla babalıklarına hükmedilen çocuklardan ibaret olduğuna dair bir hüküm bulunmamaktadır. Medeni Kanunun 8. Babının başlığı "Nesebi Sahih Olmayan </a:t>
            </a:r>
            <a:r>
              <a:rPr lang="tr-TR" dirty="0" err="1"/>
              <a:t>Çocuklar"dır</a:t>
            </a:r>
            <a:r>
              <a:rPr lang="tr-TR" dirty="0"/>
              <a:t>. Bu başlık altında, evlilik dışında doğan çocukların tanınması, sadece mali sonuçlar doğuracak şekilde babalığa hükmedilmesi ve hem mali hem de şahsi sonuçlar doğuracak şekilde babalığa hükmedilmesi konuları düzenlenmiştir. 290. maddenin </a:t>
            </a:r>
            <a:r>
              <a:rPr lang="tr-TR" dirty="0" err="1"/>
              <a:t>başlığıda</a:t>
            </a:r>
            <a:r>
              <a:rPr lang="tr-TR" dirty="0"/>
              <a:t> "sahih olmayan </a:t>
            </a:r>
            <a:r>
              <a:rPr lang="tr-TR" dirty="0" err="1"/>
              <a:t>nesep"dir</a:t>
            </a:r>
            <a:r>
              <a:rPr lang="tr-TR" dirty="0"/>
              <a:t>. Bu maddede "Nesebi sahih olmayan çocuğun anası, doğuran kadındır. Babası, tanıma veya bir hükümle tahakkuk eder" denilmiştir. Buradaki "Bir hükümle tahakkuk eder" sözünün, mutlaka 310. maddedeki "Babalığa hüküm" olacağına dair kanunda bir kayıt ve işaret yoktur. 310. maddedeki koşulların bulunması, mali sonuçlar yanında, çocukla babası ve babasının ailesi arasında bir takım hak ve görevlerin doğumu için gereklidir. Bunun dışında, her iki davanın da adı "Babalık </a:t>
            </a:r>
            <a:r>
              <a:rPr lang="tr-TR" dirty="0" err="1"/>
              <a:t>Davası"dır</a:t>
            </a:r>
            <a:r>
              <a:rPr lang="tr-TR" dirty="0" smtClean="0"/>
              <a:t>.</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569516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416320"/>
          </a:xfrm>
          <a:prstGeom prst="rect">
            <a:avLst/>
          </a:prstGeom>
        </p:spPr>
        <p:txBody>
          <a:bodyPr wrap="square">
            <a:spAutoFit/>
          </a:bodyPr>
          <a:lstStyle/>
          <a:p>
            <a:r>
              <a:rPr lang="tr-TR" dirty="0"/>
              <a:t> Her iki davanın sonucunda çocuğun babasının kim olduğuna karar verilmektedir. Böylece, çocukla babası arasında gayri sahih nesep ilişkisi bulunduğu saptanmış olmaktadır. Bir çocuğun bir erkeğe kan bağı ile bağlı olduğu babalık davasında </a:t>
            </a:r>
            <a:r>
              <a:rPr lang="tr-TR" dirty="0" err="1"/>
              <a:t>tesbit</a:t>
            </a:r>
            <a:r>
              <a:rPr lang="tr-TR" dirty="0"/>
              <a:t> edilmişse kan hısımlığının varlığını kabul etmemek mümkün değildir. Baba olduğu </a:t>
            </a:r>
            <a:r>
              <a:rPr lang="tr-TR" dirty="0" err="1"/>
              <a:t>tesbit</a:t>
            </a:r>
            <a:r>
              <a:rPr lang="tr-TR" dirty="0"/>
              <a:t> edildikten sonra verilen hükmün mali sonuçlu veya şahsi sonuçlu olması hısımlığın varlığının hukuken </a:t>
            </a:r>
            <a:r>
              <a:rPr lang="tr-TR" dirty="0" err="1"/>
              <a:t>tesbit</a:t>
            </a:r>
            <a:r>
              <a:rPr lang="tr-TR" dirty="0"/>
              <a:t> edildiği olgusunu etkilemeyeceği açıktır. Bu nedenle Medeni Kanun hükümlerine göre, "Nesebi Sahih olmayan çocuk" denildiği zaman, evlilik dışında doğmuş ve babaları tarafından tanınmış veya babalık davası sonunda mali veya şahsi sonuçlarıyla babalıklarına karar verilmiş olan çocukları anlamakta kuşku ve duraksamaya yer olmamalıdır</a:t>
            </a:r>
            <a:r>
              <a:rPr lang="tr-TR" dirty="0" smtClean="0"/>
              <a:t>.</a:t>
            </a:r>
          </a:p>
          <a:p>
            <a:r>
              <a:rPr lang="tr-TR" dirty="0"/>
              <a:t>Şu durum karşısında; öncelikle mali sonuçlu babalık davası sonucunda verilen bir hükümle, babası </a:t>
            </a:r>
            <a:r>
              <a:rPr lang="tr-TR" dirty="0" err="1"/>
              <a:t>tesbit</a:t>
            </a:r>
            <a:r>
              <a:rPr lang="tr-TR" dirty="0"/>
              <a:t> edilen çocukla, babası arasında (Nesebi sahih olmayan hısımlık ilişkisinin) kurulmuş olacağı Kurulumuzca kabul edilmiştir.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221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693319"/>
          </a:xfrm>
          <a:prstGeom prst="rect">
            <a:avLst/>
          </a:prstGeom>
        </p:spPr>
        <p:txBody>
          <a:bodyPr wrap="square">
            <a:spAutoFit/>
          </a:bodyPr>
          <a:lstStyle/>
          <a:p>
            <a:r>
              <a:rPr lang="tr-TR" dirty="0"/>
              <a:t>Öte yandan; 3678 sayılı Kanunla değiştirilen Medeni Kanunun 443. maddesi; (Nesebi sahih olmayan hısımların, nesebi sahih hısımlar gibi mirasçılık hakkını haiz olduğunu) çok açık belirlemiştir. Dahası, kanunun kabul gerekçesinde de (Anayasa Mahkemesi'nin iptal kararı gözetilerek yeniden düzenlenmiştir) denilmek suretiyle, bu hukuki olgu doğrulanmaktadır. Kanunun yorumu, kanun metninin anlamıdır ve ruhudur. Bu ruh, kanun kuralının izlediği gayeden çıkarılır. Buna, </a:t>
            </a:r>
            <a:r>
              <a:rPr lang="tr-TR" dirty="0" err="1"/>
              <a:t>gai</a:t>
            </a:r>
            <a:r>
              <a:rPr lang="tr-TR" dirty="0"/>
              <a:t> (</a:t>
            </a:r>
            <a:r>
              <a:rPr lang="tr-TR" dirty="0" err="1"/>
              <a:t>amaçsal</a:t>
            </a:r>
            <a:r>
              <a:rPr lang="tr-TR" dirty="0"/>
              <a:t>) yorum ve kanun kuralının amacına göre yorumu denilir. Bir kanun hükmünün, kanuna konuluş amacına aykırı bir sonuç doğuracak şekilde yorumlanması, hukuk ilkelerine ve kanunun hem sözü ile hem de özü ile uygulanmasını öngören Medeni Kanunun 1. maddesine uygun düşmez. O nedenle, Anayasa Mahkemesi'nin iptal kararının gerekçesi ve kanun koyucunun bu gerekçeye uygun değişiklik yapma iradesi karşısında, Medeni Kanunun 443. maddenin evvelce olduğu gibi, evlilik dışında doğan çocuklar arasında, mirasçılık yönünden, farklı bir uygulamaya yol açacak şekilde yorumlanması mümkün görülmemiştir.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479836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031325"/>
          </a:xfrm>
          <a:prstGeom prst="rect">
            <a:avLst/>
          </a:prstGeom>
        </p:spPr>
        <p:txBody>
          <a:bodyPr wrap="square">
            <a:spAutoFit/>
          </a:bodyPr>
          <a:lstStyle/>
          <a:p>
            <a:r>
              <a:rPr lang="tr-TR" dirty="0"/>
              <a:t>Açıklanan nedenlerle, 3678 sayılı Kanunla değişik Medeni Kanunun 443. maddesinde yer alan "Nesebi sahih olmayan hısımlar" deyiminin kapsamına tabii babalığına hükmedilen çocukların da girdiği anlaşıldığından, </a:t>
            </a:r>
            <a:r>
              <a:rPr lang="tr-TR" dirty="0" err="1"/>
              <a:t>içitihatların</a:t>
            </a:r>
            <a:r>
              <a:rPr lang="tr-TR" dirty="0"/>
              <a:t> Hukuk Genel Kurulu Kararı doğrultusunda, birleştirilmesi kabul edilmiştir.</a:t>
            </a:r>
          </a:p>
          <a:p>
            <a:r>
              <a:rPr lang="tr-TR" dirty="0"/>
              <a:t>S o n u ç : Tabii babalığına hükmolunan çocuğun, Medeni Kanunun 3678 sayılı Kanunla değişik 443. maddesi uyarınca, gayri sahih </a:t>
            </a:r>
            <a:r>
              <a:rPr lang="tr-TR" dirty="0" err="1"/>
              <a:t>nesebli</a:t>
            </a:r>
            <a:r>
              <a:rPr lang="tr-TR" dirty="0"/>
              <a:t> olarak babasına </a:t>
            </a:r>
            <a:r>
              <a:rPr lang="tr-TR" dirty="0" err="1"/>
              <a:t>miraşçı</a:t>
            </a:r>
            <a:r>
              <a:rPr lang="tr-TR" dirty="0"/>
              <a:t> olacağına, 22.2.1997 gününde ve üçüncü toplantıda oyçokluğu ile karar verildi.</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16136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523220"/>
          </a:xfrm>
          <a:prstGeom prst="rect">
            <a:avLst/>
          </a:prstGeom>
        </p:spPr>
        <p:txBody>
          <a:bodyPr wrap="square">
            <a:spAutoFit/>
          </a:bodyPr>
          <a:lstStyle/>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MİRASIN TAKSİMİ- </a:t>
            </a:r>
            <a:r>
              <a:rPr lang="tr-TR" sz="2800" b="1" dirty="0" smtClean="0">
                <a:latin typeface="Arial" panose="020B0604020202020204" pitchFamily="34" charset="0"/>
                <a:cs typeface="Arial" panose="020B0604020202020204" pitchFamily="34" charset="0"/>
              </a:rPr>
              <a:t>2</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031325"/>
          </a:xfrm>
          <a:prstGeom prst="rect">
            <a:avLst/>
          </a:prstGeom>
        </p:spPr>
        <p:txBody>
          <a:bodyPr wrap="square">
            <a:spAutoFit/>
          </a:bodyPr>
          <a:lstStyle/>
          <a:p>
            <a:r>
              <a:rPr lang="tr-TR" dirty="0"/>
              <a:t>Açıklanan nedenlerle, 3678 sayılı Kanunla değişik Medeni Kanunun 443. maddesinde yer alan "Nesebi sahih olmayan hısımlar" deyiminin kapsamına tabii babalığına hükmedilen çocukların da girdiği anlaşıldığından, </a:t>
            </a:r>
            <a:r>
              <a:rPr lang="tr-TR" dirty="0" err="1"/>
              <a:t>içitihatların</a:t>
            </a:r>
            <a:r>
              <a:rPr lang="tr-TR" dirty="0"/>
              <a:t> Hukuk Genel Kurulu Kararı doğrultusunda, birleştirilmesi kabul edilmiştir.</a:t>
            </a:r>
          </a:p>
          <a:p>
            <a:r>
              <a:rPr lang="tr-TR" dirty="0"/>
              <a:t>S o n u ç : Tabii babalığına hükmolunan çocuğun, Medeni Kanunun 3678 sayılı Kanunla değişik 443. maddesi uyarınca, gayri sahih </a:t>
            </a:r>
            <a:r>
              <a:rPr lang="tr-TR" dirty="0" err="1"/>
              <a:t>nesebli</a:t>
            </a:r>
            <a:r>
              <a:rPr lang="tr-TR" dirty="0"/>
              <a:t> olarak babasına </a:t>
            </a:r>
            <a:r>
              <a:rPr lang="tr-TR" dirty="0" err="1"/>
              <a:t>miraşçı</a:t>
            </a:r>
            <a:r>
              <a:rPr lang="tr-TR" dirty="0"/>
              <a:t> olacağına, 22.2.1997 gününde ve üçüncü toplantıda oyçokluğu ile karar verildi.</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597289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9147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T.C.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YARGITAY</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İçtihadı Birleştirme Büyük Genel Kurulu</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E. 1996/1</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K. 1997/1</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4800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70898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İkinci Hukuk Dairesi'nin </a:t>
            </a:r>
            <a:r>
              <a:rPr lang="tr-TR" dirty="0" err="1"/>
              <a:t>sözkonusu</a:t>
            </a:r>
            <a:r>
              <a:rPr lang="tr-TR" dirty="0"/>
              <a:t> kararlarında; "mali sonuçlarıyla babalık (Tabii babalık) kararına rağmen çocuğun </a:t>
            </a:r>
            <a:r>
              <a:rPr lang="tr-TR" dirty="0" err="1"/>
              <a:t>nesepsizlik</a:t>
            </a:r>
            <a:r>
              <a:rPr lang="tr-TR" dirty="0"/>
              <a:t> durumunun devam edeceği ve bu nedenle de </a:t>
            </a:r>
            <a:r>
              <a:rPr lang="tr-TR" dirty="0" err="1"/>
              <a:t>MK.nun</a:t>
            </a:r>
            <a:r>
              <a:rPr lang="tr-TR" dirty="0"/>
              <a:t> yeni 443. maddesi uyarınca babasına mirasçı olamayacağı" kabul edilmiştir.</a:t>
            </a:r>
          </a:p>
          <a:p>
            <a:pPr marL="342900" indent="-342900">
              <a:spcBef>
                <a:spcPts val="600"/>
              </a:spcBef>
              <a:spcAft>
                <a:spcPts val="600"/>
              </a:spcAft>
              <a:buClr>
                <a:srgbClr val="000099"/>
              </a:buClr>
              <a:buFont typeface="Wingdings" panose="05000000000000000000" pitchFamily="2" charset="2"/>
              <a:buChar char="q"/>
            </a:pPr>
            <a:r>
              <a:rPr lang="tr-TR" dirty="0"/>
              <a:t>Hukuk Genel Kurulu 29.6.1994 günlü kararında; "MK. m. 290 uyarınca tabii babalığına karar verilen çocuk, Medeni Kanunun 443. maddesindeki nesebi sahih olmayan çocuk kapsamındadır ve sahih </a:t>
            </a:r>
            <a:r>
              <a:rPr lang="tr-TR" dirty="0" err="1"/>
              <a:t>nesepli</a:t>
            </a:r>
            <a:r>
              <a:rPr lang="tr-TR" dirty="0"/>
              <a:t> çocuklar gibi babasına mirasçı olur" kuralını benimsemiştir. Böylece Hukuk Genel Kurulu, ikinci Hukuk Dairesi'nin (Evlilik dışı çocukların babalarına mirasçı olabilmeleri için şahsi sonuçlu babalık davasını şart olarak kabul eden) 26.4.1993 gün, 603/4179 sayılı kararına katılmamıştır. Görüldüğü üzere; İkinci Hukuk Dairesi ile Hukuk Genel Kurulu'nun kararları arasındaki, içtihat aykırılığı; </a:t>
            </a:r>
            <a:r>
              <a:rPr lang="tr-TR" dirty="0" err="1"/>
              <a:t>MK.nun</a:t>
            </a:r>
            <a:r>
              <a:rPr lang="tr-TR" dirty="0"/>
              <a:t> 443. maddesinin ilgili hükümlerinin Anayasa Mahkemesi'nce iptal edilmesi üzerine, </a:t>
            </a:r>
            <a:r>
              <a:rPr lang="tr-TR" dirty="0" err="1"/>
              <a:t>TBMM'nce</a:t>
            </a:r>
            <a:r>
              <a:rPr lang="tr-TR" dirty="0"/>
              <a:t> 443. maddede yapılan değişiklikten sonra, sadece mali sonuçlarıyla tabii babalığına hükmolunan çocuğun, babaya mirasçı olup olmayacağı noktasında toplanmaktadır. </a:t>
            </a:r>
            <a:r>
              <a:rPr lang="tr-TR" dirty="0"/>
              <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36228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12420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İptal kararından önce, 443. maddenin birinci fıkrasının ikinci cümlesinde; nesebi sahih olmayan hısımların, baba cihetinden mirasçı olabilmeleri, babalarının kendilerini tanımış veya babalıklarına hüküm verilmiş bulunmasına bağlı olduğu, aynı maddenin ikinci fıkrasında da; baba tarafından nesebi sahih olmayan bir çocuğun veya fürunun, babasının nesebi sahih füruu ile içtima etmesi halinde, nesebi sahih çocuğa veya füruuna isabet eden miras hissesinin yarısını alacakları, hükme bağlanmış idi.</a:t>
            </a:r>
          </a:p>
          <a:p>
            <a:pPr marL="342900" indent="-342900">
              <a:spcBef>
                <a:spcPts val="600"/>
              </a:spcBef>
              <a:spcAft>
                <a:spcPts val="600"/>
              </a:spcAft>
              <a:buClr>
                <a:srgbClr val="000099"/>
              </a:buClr>
              <a:buFont typeface="Wingdings" panose="05000000000000000000" pitchFamily="2" charset="2"/>
              <a:buChar char="q"/>
            </a:pPr>
            <a:r>
              <a:rPr lang="tr-TR" dirty="0"/>
              <a:t>Bu maddede geçen (babalıklarına hüküm verilmiş olması) sözünden, </a:t>
            </a:r>
            <a:r>
              <a:rPr lang="tr-TR" dirty="0" err="1"/>
              <a:t>MK.nun</a:t>
            </a:r>
            <a:r>
              <a:rPr lang="tr-TR" dirty="0"/>
              <a:t> 310-314. maddelerinde düzenlenen (babalığa şahsi sonuçlarıyla hükmolunması) anlaşılmakta idi. 310. maddeye göre babalığa şahsi sonuçlarıyla hükmedilebilmesi için, babanın, anaya evlenme </a:t>
            </a:r>
            <a:r>
              <a:rPr lang="tr-TR" dirty="0" err="1"/>
              <a:t>vaadetmesi</a:t>
            </a:r>
            <a:r>
              <a:rPr lang="tr-TR" dirty="0"/>
              <a:t> veya cinsi ilişkinin bir cürüm veya nüfuzu kötüye kullanma teşkil etmesi gerekmektedir. Bu koşullar yoksa, </a:t>
            </a:r>
            <a:r>
              <a:rPr lang="tr-TR" dirty="0" err="1"/>
              <a:t>MK.nun</a:t>
            </a:r>
            <a:r>
              <a:rPr lang="tr-TR" dirty="0"/>
              <a:t> 304-309. maddeleri gereğince sadece mali sonuçlarıyla babalığa hükmedilebilir ve bu durumda da çocuk, babasına mirasçı olamıyordu. Böylece, evlilik dışında doğan çocuklar, mirasçılık yönünden, farklı hükümlere </a:t>
            </a:r>
            <a:r>
              <a:rPr lang="tr-TR" dirty="0" err="1"/>
              <a:t>tabi,tutulmuş</a:t>
            </a:r>
            <a:r>
              <a:rPr lang="tr-TR" dirty="0"/>
              <a:t> bulunmakta idi.</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285367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585871"/>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Anayasa Mahkemesi'nin 11.9.1987 günlü ve 1987/1-18 sayılı iptal kararı ile; evlilik dışı ilişkilerden doğan çocuklar arasında farklı uygulama getiren </a:t>
            </a:r>
            <a:r>
              <a:rPr lang="tr-TR" dirty="0" err="1"/>
              <a:t>MK.nun</a:t>
            </a:r>
            <a:r>
              <a:rPr lang="tr-TR" dirty="0"/>
              <a:t> 443. maddesinin birinci fıkrasının ikinci cümlesi ve evlilik içinde ve dışında doğan çocuklar arasında miras payı yönünden farklılık yaratan aynı maddenin ikinci fıkrası hükmü Anayasanın 10, 35 ve 41. maddelerine aykırı görülerek iptal edilmiştir (29.3.1988 günlü ve 19769 sayılı Resmi Gazete).</a:t>
            </a:r>
          </a:p>
          <a:p>
            <a:pPr marL="342900" indent="-342900">
              <a:spcBef>
                <a:spcPts val="600"/>
              </a:spcBef>
              <a:spcAft>
                <a:spcPts val="600"/>
              </a:spcAft>
              <a:buClr>
                <a:srgbClr val="000099"/>
              </a:buClr>
              <a:buFont typeface="Wingdings" panose="05000000000000000000" pitchFamily="2" charset="2"/>
              <a:buChar char="q"/>
            </a:pPr>
            <a:r>
              <a:rPr lang="tr-TR" dirty="0"/>
              <a:t>Ayrıca, </a:t>
            </a:r>
            <a:r>
              <a:rPr lang="tr-TR" dirty="0" err="1"/>
              <a:t>MK.nun</a:t>
            </a:r>
            <a:r>
              <a:rPr lang="tr-TR" dirty="0"/>
              <a:t> 310. maddesinin ikinci fıkrasındaki "Münasebeti cinsiye zamanında müddeialeyh evli ise, hakim babalığa hükmedemez" biçimindeki hüküm, Anayasa Mahkemesi'nin 21.5.1981 günlü ve 1980/29 esas,1981/21 sayılı kararı ile (18.8.1981 günlü ve 17432 sayılı Resmi Gazete), </a:t>
            </a:r>
            <a:r>
              <a:rPr lang="tr-TR" dirty="0" err="1"/>
              <a:t>MK.nun</a:t>
            </a:r>
            <a:r>
              <a:rPr lang="tr-TR" dirty="0"/>
              <a:t> 292. maddesindeki (evli erkeklerin zinasından doğan çocukların tanınamayacağı)</a:t>
            </a:r>
            <a:r>
              <a:rPr lang="tr-TR" dirty="0" err="1"/>
              <a:t>na</a:t>
            </a:r>
            <a:r>
              <a:rPr lang="tr-TR" dirty="0"/>
              <a:t> ilişkin hüküm de, Anayasa Mahkemesi'nin 28.2.1991 günlü ve 1990/15 esas, 1991/5 sayılı kararı ile (27.3.1992 günlü ve 21184 sayılı Resmi Gazete) iptal edilmiştir.</a:t>
            </a:r>
          </a:p>
          <a:p>
            <a:pPr marL="342900" indent="-342900">
              <a:spcBef>
                <a:spcPts val="600"/>
              </a:spcBef>
              <a:spcAft>
                <a:spcPts val="600"/>
              </a:spcAft>
              <a:buClr>
                <a:srgbClr val="000099"/>
              </a:buClr>
              <a:buFont typeface="Wingdings" panose="05000000000000000000" pitchFamily="2" charset="2"/>
              <a:buChar char="q"/>
            </a:pPr>
            <a:r>
              <a:rPr lang="tr-TR" dirty="0" smtClean="0"/>
              <a:t>.</a:t>
            </a:r>
            <a:r>
              <a:rPr lang="tr-TR" dirty="0"/>
              <a:t/>
            </a:r>
            <a:br>
              <a:rPr lang="tr-TR" dirty="0"/>
            </a:b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38254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585323"/>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Bu iptal kararlarında, evlilik dışında doğan çocukların, tanıma, hüküm ve mirasçılık yönlerinden farklı uygulamaya tabi tutulmasının Anayasa'ya aykırı olduğu belirtilmiştir. Hemen </a:t>
            </a:r>
            <a:r>
              <a:rPr lang="tr-TR" dirty="0" err="1"/>
              <a:t>belirtelimki</a:t>
            </a:r>
            <a:r>
              <a:rPr lang="tr-TR" dirty="0"/>
              <a:t>, Anayasa Mahkemesi kararları; Yasama, Yürütme ve Yargı organlarını, idare makamlarını, gerçek ve tüzel kişileri bağlar (Anayasa </a:t>
            </a:r>
            <a:r>
              <a:rPr lang="tr-TR" dirty="0" err="1"/>
              <a:t>md.</a:t>
            </a:r>
            <a:r>
              <a:rPr lang="tr-TR" dirty="0"/>
              <a:t> 153/son). 443. maddenin birinci fıkrasının ikinci cümlesi ile ikinci fıkrasının iptali üzerine </a:t>
            </a:r>
            <a:r>
              <a:rPr lang="tr-TR" dirty="0" err="1"/>
              <a:t>TBMM.'ce</a:t>
            </a:r>
            <a:r>
              <a:rPr lang="tr-TR" dirty="0"/>
              <a:t>, 14.11.1990 günlü ve 3678 sayılı Kanunla 443. madde değiştirilerek, "Nesebi sahih olmayan hısımlar, nesebi sahih hısımlar gibi mirasçılık hakkını haizdir" hükmü getirilmiştir. Değişikliğin gerekçesinde, Anayasa Mahkemesi'nin iptal kararı gözetilerek maddenin yeniden düzenlendiği önemle vurgulanmıştır.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86679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78094"/>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İsviçre ve diğer ülkelerin evlilik dışı çocuklara ilişkin yeni düzenlemelerine değinmekte yarar vardır. Evlilik dışı çocukların sorunu, aile hukukunun en çok tartışılan konularından birini oluşturmuştur. Ortaçağ Hukuku, bu çocuklar hakkında son derece ilkel bir uygulama kabul etmiş ve bu durum tüm Avrupa ülkelerinde yakın zamanlara kadar egemen olmuştur. Fakat, İkinci Dünya Harbi sonrası, İnsan Hakları konusunda, Evrensel Hukuk ve Uluslararası Antlaşmalarla kabul edilen ilke ve kurallar, soruna bakış açısını değiştirmiş, eski sistem, yerini tüm çocuklar yönünden eşitlik esasına dayalı düzenlemelere bırakmıştır.</a:t>
            </a:r>
          </a:p>
          <a:p>
            <a:pPr marL="342900" indent="-342900">
              <a:spcBef>
                <a:spcPts val="600"/>
              </a:spcBef>
              <a:spcAft>
                <a:spcPts val="600"/>
              </a:spcAft>
              <a:buClr>
                <a:srgbClr val="000099"/>
              </a:buClr>
              <a:buFont typeface="Wingdings" panose="05000000000000000000" pitchFamily="2" charset="2"/>
              <a:buChar char="q"/>
            </a:pPr>
            <a:r>
              <a:rPr lang="tr-TR" dirty="0"/>
              <a:t>Norveç, Danimarka, Sovyet Hukuk Sistemleri, evlilik dışı çocuklarla, sahih </a:t>
            </a:r>
            <a:r>
              <a:rPr lang="tr-TR" dirty="0" err="1"/>
              <a:t>nesepli</a:t>
            </a:r>
            <a:r>
              <a:rPr lang="tr-TR" dirty="0"/>
              <a:t> çocuklar arasındaki farkı kaldıran ilk ülke olmuştur.</a:t>
            </a:r>
          </a:p>
          <a:p>
            <a:pPr marL="342900" indent="-342900">
              <a:spcBef>
                <a:spcPts val="600"/>
              </a:spcBef>
              <a:spcAft>
                <a:spcPts val="600"/>
              </a:spcAft>
              <a:buClr>
                <a:srgbClr val="000099"/>
              </a:buClr>
              <a:buFont typeface="Wingdings" panose="05000000000000000000" pitchFamily="2" charset="2"/>
              <a:buChar char="q"/>
            </a:pPr>
            <a:r>
              <a:rPr lang="tr-TR" dirty="0"/>
              <a:t>Fransa;1964,1970 ve özellikle 1972 yıllarında çıkardığı yasalarla, evlilik dışı çocukların oldukça kötü olan durumlarını düzeltmiş, evlilik dışı çocuklarla, evlilik içi çocukların ana ve babalarıyla olan ilişkileri bakımından haklarda ve görevlerde eşit olduklarını </a:t>
            </a:r>
            <a:r>
              <a:rPr lang="tr-TR" dirty="0" err="1"/>
              <a:t>açıkca</a:t>
            </a:r>
            <a:r>
              <a:rPr lang="tr-TR" dirty="0"/>
              <a:t> kabul etmiştir (MK. </a:t>
            </a:r>
            <a:r>
              <a:rPr lang="tr-TR" dirty="0" err="1"/>
              <a:t>md.</a:t>
            </a:r>
            <a:r>
              <a:rPr lang="tr-TR" dirty="0"/>
              <a:t> 334</a:t>
            </a:r>
            <a:r>
              <a:rPr lang="tr-TR" dirty="0" smtClean="0"/>
              <a:t>).</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381206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724096"/>
          </a:xfrm>
          <a:prstGeom prst="rect">
            <a:avLst/>
          </a:prstGeom>
        </p:spPr>
        <p:txBody>
          <a:bodyPr wrap="square">
            <a:spAutoFit/>
          </a:bodyPr>
          <a:lstStyle/>
          <a:p>
            <a:pPr marL="342900" indent="-342900">
              <a:spcBef>
                <a:spcPts val="600"/>
              </a:spcBef>
              <a:spcAft>
                <a:spcPts val="600"/>
              </a:spcAft>
              <a:buClr>
                <a:srgbClr val="000099"/>
              </a:buClr>
              <a:buFont typeface="Wingdings" panose="05000000000000000000" pitchFamily="2" charset="2"/>
              <a:buChar char="q"/>
            </a:pPr>
            <a:r>
              <a:rPr lang="tr-TR" dirty="0"/>
              <a:t>İtalya,1975 yılında çıkardığı kanunla evlilik dışı çocukların hukuki durumunu tamamen düzeltmiştir.</a:t>
            </a:r>
          </a:p>
          <a:p>
            <a:pPr marL="342900" indent="-342900">
              <a:spcBef>
                <a:spcPts val="600"/>
              </a:spcBef>
              <a:spcAft>
                <a:spcPts val="600"/>
              </a:spcAft>
              <a:buClr>
                <a:srgbClr val="000099"/>
              </a:buClr>
              <a:buFont typeface="Wingdings" panose="05000000000000000000" pitchFamily="2" charset="2"/>
              <a:buChar char="q"/>
            </a:pPr>
            <a:r>
              <a:rPr lang="tr-TR" dirty="0"/>
              <a:t>1949 tarihli Bonn Anayasası, getirdiği yeni kural ile nesebi sahih çocuklarla, evlilik dışı çocuklar arasındaki büyük farkın giderilmesini öngörmüş, her iki tür çocuğun aynı şartlara sahip olmaları için yasal düzenlemenin yapılmasını istemiştir. Gerekli değişikliğin uzun süre gerçekleştirilmemesi üzerine; Alman Anayasa Mahkemesi,1969 yılında verdiği bir kararla; gerekli reformun yapılmaması halinde, anayasa hükmünün doğrudan uygulanması gerektiğini hükme bağlamıştır. Bunun üzerine aynı yıl çıkarılıp 1970 yılında yürürlüğe giren bir kanunla, evlilik dışı çocuklar evlilik içi çocuklarla aynı hukuksal düzeye gelmişlerdir.</a:t>
            </a:r>
          </a:p>
          <a:p>
            <a:pPr marL="342900" indent="-342900">
              <a:spcBef>
                <a:spcPts val="600"/>
              </a:spcBef>
              <a:spcAft>
                <a:spcPts val="600"/>
              </a:spcAft>
              <a:buClr>
                <a:srgbClr val="000099"/>
              </a:buClr>
              <a:buFont typeface="Wingdings" panose="05000000000000000000" pitchFamily="2" charset="2"/>
              <a:buChar char="q"/>
            </a:pPr>
            <a:r>
              <a:rPr lang="tr-TR" dirty="0"/>
              <a:t>İngiltere ise, 1969 ve 1975 yıllarında çıkardığı reform yasaları ile evlilik dışı çocukların durumunu geniş ölçüde düzeltmiştir</a:t>
            </a:r>
            <a:endParaRPr lang="tr-TR" dirty="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YARGITAY KARARI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404957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12493</TotalTime>
  <Words>2639</Words>
  <Application>Microsoft Office PowerPoint</Application>
  <PresentationFormat>Ekran Gösterisi (4:3)</PresentationFormat>
  <Paragraphs>65</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20</vt:i4>
      </vt:variant>
    </vt:vector>
  </HeadingPairs>
  <TitlesOfParts>
    <vt:vector size="29"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816</cp:revision>
  <cp:lastPrinted>2016-10-24T07:53:35Z</cp:lastPrinted>
  <dcterms:created xsi:type="dcterms:W3CDTF">2016-09-18T09:35:24Z</dcterms:created>
  <dcterms:modified xsi:type="dcterms:W3CDTF">2020-02-25T12:25:24Z</dcterms:modified>
</cp:coreProperties>
</file>