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840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20834" y="134694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920834" y="429969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920834" y="1484779"/>
            <a:ext cx="10222992" cy="274320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10" name="Group 9"/>
          <p:cNvGrpSpPr/>
          <p:nvPr/>
        </p:nvGrpSpPr>
        <p:grpSpPr>
          <a:xfrm>
            <a:off x="9649215" y="4068923"/>
            <a:ext cx="1080904" cy="1080902"/>
            <a:chOff x="9685338" y="4460675"/>
            <a:chExt cx="1080904" cy="1080902"/>
          </a:xfrm>
        </p:grpSpPr>
        <p:sp>
          <p:nvSpPr>
            <p:cNvPr id="11" name="Oval 10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2" name="Oval 11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51560" y="1432223"/>
            <a:ext cx="9966960" cy="3035808"/>
          </a:xfrm>
        </p:spPr>
        <p:txBody>
          <a:bodyPr anchor="ctr">
            <a:noAutofit/>
          </a:bodyPr>
          <a:lstStyle>
            <a:lvl1pPr algn="l">
              <a:lnSpc>
                <a:spcPct val="80000"/>
              </a:lnSpc>
              <a:defRPr sz="9600" cap="all" baseline="0">
                <a:blipFill dpi="0" rotWithShape="1">
                  <a:blip r:embed="rId4"/>
                  <a:srcRect/>
                  <a:tile tx="6350" ty="-127000" sx="65000" sy="64000" flip="none" algn="tl"/>
                </a:blip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9848" y="4389120"/>
            <a:ext cx="7891272" cy="1069848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1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84890-85D2-4D7B-8EF5-15A9C1DB8F42}" type="datetimeFigureOut">
              <a:rPr lang="en-US" dirty="0"/>
              <a:t>5/10/2020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592733" y="4289334"/>
            <a:ext cx="1193868" cy="640080"/>
          </a:xfrm>
        </p:spPr>
        <p:txBody>
          <a:bodyPr/>
          <a:lstStyle>
            <a:lvl1pPr>
              <a:defRPr sz="2800"/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157CC2-0FC8-4686-B024-99790E0F5162}" type="datetimeFigureOut">
              <a:rPr lang="en-US" dirty="0"/>
              <a:t>5/10/2020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533400"/>
            <a:ext cx="2552700" cy="563880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533400"/>
            <a:ext cx="7505700" cy="563880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764DA5-CD3D-4590-A511-FCD3BC7A793E}" type="datetimeFigureOut">
              <a:rPr lang="en-US" dirty="0"/>
              <a:t>5/10/2020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5661D-6934-4B32-B92C-470368BF1EC6}" type="datetimeFigureOut">
              <a:rPr lang="en-US" dirty="0"/>
              <a:t>5/10/2020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4917989"/>
            <a:ext cx="12192000" cy="194001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67128" y="1225296"/>
            <a:ext cx="9281160" cy="3520440"/>
          </a:xfrm>
        </p:spPr>
        <p:txBody>
          <a:bodyPr anchor="ctr">
            <a:normAutofit/>
          </a:bodyPr>
          <a:lstStyle>
            <a:lvl1pPr>
              <a:lnSpc>
                <a:spcPct val="80000"/>
              </a:lnSpc>
              <a:defRPr sz="80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65774" y="5020056"/>
            <a:ext cx="9052560" cy="1066800"/>
          </a:xfrm>
        </p:spPr>
        <p:txBody>
          <a:bodyPr anchor="t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593667" y="6272784"/>
            <a:ext cx="2644309" cy="365125"/>
          </a:xfrm>
        </p:spPr>
        <p:txBody>
          <a:bodyPr/>
          <a:lstStyle/>
          <a:p>
            <a:fld id="{C6F822A4-8DA6-4447-9B1F-C5DB58435268}" type="datetimeFigureOut">
              <a:rPr lang="en-US" dirty="0"/>
              <a:t>5/10/2020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182708" y="6272784"/>
            <a:ext cx="6327648" cy="365125"/>
          </a:xfrm>
        </p:spPr>
        <p:txBody>
          <a:bodyPr/>
          <a:lstStyle/>
          <a:p>
            <a:endParaRPr lang="en-US" dirty="0"/>
          </a:p>
        </p:txBody>
      </p:sp>
      <p:grpSp>
        <p:nvGrpSpPr>
          <p:cNvPr id="8" name="Group 7"/>
          <p:cNvGrpSpPr/>
          <p:nvPr/>
        </p:nvGrpSpPr>
        <p:grpSpPr>
          <a:xfrm>
            <a:off x="897399" y="2325848"/>
            <a:ext cx="1080904" cy="1080902"/>
            <a:chOff x="9685338" y="4460675"/>
            <a:chExt cx="1080904" cy="1080902"/>
          </a:xfrm>
        </p:grpSpPr>
        <p:sp>
          <p:nvSpPr>
            <p:cNvPr id="9" name="Oval 8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3702" y="2506133"/>
            <a:ext cx="1188298" cy="720332"/>
          </a:xfrm>
        </p:spPr>
        <p:txBody>
          <a:bodyPr/>
          <a:lstStyle>
            <a:lvl1pPr>
              <a:defRPr sz="2800"/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9848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64224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48D31E-DCDA-41A7-9C67-C4B11B94D21D}" type="datetimeFigureOut">
              <a:rPr lang="en-US" dirty="0"/>
              <a:t>5/10/2020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64224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64224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762C0-B258-48F1-ADE6-176B4174CCDD}" type="datetimeFigureOut">
              <a:rPr lang="en-US" dirty="0"/>
              <a:t>5/10/2020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7919A6-33EB-49BD-A62F-1FA56B9F9712}" type="datetimeFigureOut">
              <a:rPr lang="en-US" dirty="0"/>
              <a:t>5/10/2020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4E7D1B-D673-4CF6-8672-009D42ABD2A0}" type="datetimeFigureOut">
              <a:rPr lang="en-US" dirty="0"/>
              <a:t>5/10/2020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0"/>
            <a:ext cx="6711696" cy="502005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16AA21-1863-4931-97CB-99D0A168701B}" type="datetimeFigureOut">
              <a:rPr lang="en-US" dirty="0"/>
              <a:t>5/10/2020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10" name="Oval 9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1" name="Oval 10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8303740" cy="6858000"/>
          </a:xfrm>
          <a:solidFill>
            <a:schemeClr val="tx2">
              <a:lumMod val="20000"/>
              <a:lumOff val="80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72C379-9A7C-4C87-A116-CBE9F58B04C5}" type="datetimeFigureOut">
              <a:rPr lang="en-US" dirty="0"/>
              <a:t>5/10/2020</a:t>
            </a:fld>
            <a:endParaRPr lang="en-US" dirty="0"/>
          </a:p>
        </p:txBody>
      </p:sp>
      <p:grpSp>
        <p:nvGrpSpPr>
          <p:cNvPr id="8" name="Group 7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9" name="Oval 8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16093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121408"/>
            <a:ext cx="10058400" cy="40507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964424" y="6272784"/>
            <a:ext cx="32735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2"/>
                </a:solidFill>
              </a:defRPr>
            </a:lvl1pPr>
          </a:lstStyle>
          <a:p>
            <a:fld id="{8664C608-40B1-4030-A28D-5B74BC98ADCE}" type="datetimeFigureOut">
              <a:rPr lang="en-US" dirty="0"/>
              <a:t>5/10/2020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88136" y="6272784"/>
            <a:ext cx="632764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grpSp>
        <p:nvGrpSpPr>
          <p:cNvPr id="7" name="Group 6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8" name="Oval 7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13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14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9" name="Oval 8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11128" y="6272784"/>
            <a:ext cx="6400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 b="1">
                <a:solidFill>
                  <a:srgbClr val="FFFFFF"/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kern="1200" cap="all" baseline="0">
          <a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6350" ty="-127000" sx="65000" sy="64000" flip="none" algn="tl"/>
          </a:blip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SÖZLÜKSEL EYLEMLER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Geçişli eylem, </a:t>
            </a:r>
            <a:r>
              <a:rPr lang="tr-TR" dirty="0" err="1" smtClean="0"/>
              <a:t>geçişsiz</a:t>
            </a:r>
            <a:r>
              <a:rPr lang="tr-TR" dirty="0" smtClean="0"/>
              <a:t> eylem, koşaç eylemi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8249223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SÖZLÜKSEL EYLEMLER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tr-TR" dirty="0" err="1" smtClean="0"/>
              <a:t>Sözlüksel</a:t>
            </a:r>
            <a:r>
              <a:rPr lang="tr-TR" dirty="0" smtClean="0"/>
              <a:t> eylemler, bir hareketin ya da durumun asıl bölümünü gösterir. Bu olay ya da durumlarda katılımcılar vardır. </a:t>
            </a:r>
          </a:p>
          <a:p>
            <a:pPr marL="0" indent="0" algn="just">
              <a:buNone/>
            </a:pPr>
            <a:endParaRPr lang="tr-TR" dirty="0"/>
          </a:p>
          <a:p>
            <a:pPr marL="0" indent="0" algn="just">
              <a:buNone/>
            </a:pPr>
            <a:r>
              <a:rPr lang="tr-TR" dirty="0" smtClean="0"/>
              <a:t>Örnek:</a:t>
            </a:r>
          </a:p>
          <a:p>
            <a:pPr marL="0" indent="0" algn="just">
              <a:buNone/>
            </a:pPr>
            <a:endParaRPr lang="tr-TR" dirty="0"/>
          </a:p>
          <a:p>
            <a:pPr marL="0" indent="0" algn="just">
              <a:buNone/>
            </a:pPr>
            <a:r>
              <a:rPr lang="tr-TR" dirty="0" smtClean="0"/>
              <a:t>He </a:t>
            </a:r>
            <a:r>
              <a:rPr lang="tr-TR" dirty="0" err="1" smtClean="0"/>
              <a:t>ran</a:t>
            </a:r>
            <a:r>
              <a:rPr lang="tr-TR" dirty="0" smtClean="0"/>
              <a:t> a mile.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4233880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GEÇİŞSİZ EYLEMLER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tr-TR" dirty="0" err="1" smtClean="0"/>
              <a:t>Geçişsiz</a:t>
            </a:r>
            <a:r>
              <a:rPr lang="tr-TR" dirty="0" smtClean="0"/>
              <a:t> eylemler tümcede nesne ya da özne niteleyicisi almayan eylemlerdir.  İngilizcedeki «be» eylemi bir belirteç tarafından izlendiğinde </a:t>
            </a:r>
            <a:r>
              <a:rPr lang="tr-TR" dirty="0" err="1" smtClean="0"/>
              <a:t>geçişsiz</a:t>
            </a:r>
            <a:r>
              <a:rPr lang="tr-TR" dirty="0" smtClean="0"/>
              <a:t> eylem olarak kullanılır. </a:t>
            </a:r>
          </a:p>
          <a:p>
            <a:pPr marL="0" indent="0" algn="just">
              <a:buNone/>
            </a:pPr>
            <a:endParaRPr lang="tr-TR" dirty="0"/>
          </a:p>
          <a:p>
            <a:pPr marL="0" indent="0" algn="just">
              <a:buNone/>
            </a:pPr>
            <a:r>
              <a:rPr lang="tr-TR" dirty="0" smtClean="0"/>
              <a:t>Örnek:</a:t>
            </a:r>
          </a:p>
          <a:p>
            <a:pPr marL="0" indent="0" algn="just">
              <a:buNone/>
            </a:pPr>
            <a:endParaRPr lang="tr-TR" dirty="0"/>
          </a:p>
          <a:p>
            <a:pPr marL="0" indent="0" algn="just">
              <a:buNone/>
            </a:pPr>
            <a:r>
              <a:rPr lang="tr-TR" dirty="0" err="1" smtClean="0"/>
              <a:t>She</a:t>
            </a:r>
            <a:r>
              <a:rPr lang="tr-TR" dirty="0" smtClean="0"/>
              <a:t> is </a:t>
            </a:r>
            <a:r>
              <a:rPr lang="tr-TR" dirty="0" err="1" smtClean="0"/>
              <a:t>cooking</a:t>
            </a:r>
            <a:r>
              <a:rPr lang="tr-TR" dirty="0" smtClean="0"/>
              <a:t>. </a:t>
            </a:r>
          </a:p>
          <a:p>
            <a:pPr marL="0" indent="0" algn="just">
              <a:buNone/>
            </a:pPr>
            <a:r>
              <a:rPr lang="tr-TR" dirty="0" smtClean="0"/>
              <a:t>He is </a:t>
            </a:r>
            <a:r>
              <a:rPr lang="tr-TR" dirty="0" err="1" smtClean="0"/>
              <a:t>riding</a:t>
            </a:r>
            <a:r>
              <a:rPr lang="tr-TR" dirty="0"/>
              <a:t>. </a:t>
            </a:r>
            <a:endParaRPr lang="tr-TR" dirty="0" smtClean="0"/>
          </a:p>
          <a:p>
            <a:pPr marL="0" indent="0" algn="just">
              <a:buNone/>
            </a:pPr>
            <a:r>
              <a:rPr lang="tr-TR" dirty="0" smtClean="0"/>
              <a:t>He is </a:t>
            </a:r>
            <a:r>
              <a:rPr lang="tr-TR" dirty="0" err="1" smtClean="0"/>
              <a:t>turning</a:t>
            </a:r>
            <a:r>
              <a:rPr lang="tr-TR" dirty="0" smtClean="0"/>
              <a:t> </a:t>
            </a:r>
            <a:r>
              <a:rPr lang="tr-TR" dirty="0" err="1" smtClean="0"/>
              <a:t>around</a:t>
            </a:r>
            <a:r>
              <a:rPr lang="tr-TR" dirty="0"/>
              <a:t>. </a:t>
            </a:r>
            <a:endParaRPr lang="tr-TR" dirty="0" smtClean="0"/>
          </a:p>
          <a:p>
            <a:pPr marL="0" indent="0" algn="just">
              <a:buNone/>
            </a:pPr>
            <a:r>
              <a:rPr lang="tr-TR" dirty="0" smtClean="0"/>
              <a:t>He is in İstanbul at </a:t>
            </a:r>
            <a:r>
              <a:rPr lang="tr-TR" dirty="0" err="1" smtClean="0"/>
              <a:t>the</a:t>
            </a:r>
            <a:r>
              <a:rPr lang="tr-TR" dirty="0" smtClean="0"/>
              <a:t> moment</a:t>
            </a:r>
            <a:r>
              <a:rPr lang="tr-TR" dirty="0"/>
              <a:t>.</a:t>
            </a:r>
          </a:p>
          <a:p>
            <a:pPr marL="0" indent="0" algn="just">
              <a:buNone/>
            </a:pP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33571551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KOŞAÇ EYLEMLERİ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69848" y="2093976"/>
            <a:ext cx="10058400" cy="4050792"/>
          </a:xfrm>
        </p:spPr>
        <p:txBody>
          <a:bodyPr/>
          <a:lstStyle/>
          <a:p>
            <a:pPr marL="0" indent="0" algn="just">
              <a:buNone/>
            </a:pPr>
            <a:r>
              <a:rPr lang="tr-TR" dirty="0" smtClean="0"/>
              <a:t>Koşaç eylemleri, tümcede özne hakkında bilgi veren bir özne niteleyicisi alabilen eylemlerdir. </a:t>
            </a:r>
          </a:p>
          <a:p>
            <a:pPr marL="0" indent="0" algn="just">
              <a:buNone/>
            </a:pPr>
            <a:endParaRPr lang="tr-TR" dirty="0"/>
          </a:p>
          <a:p>
            <a:pPr marL="0" indent="0" algn="just">
              <a:buNone/>
            </a:pPr>
            <a:r>
              <a:rPr lang="tr-TR" dirty="0" smtClean="0"/>
              <a:t>Örnek:</a:t>
            </a:r>
          </a:p>
          <a:p>
            <a:pPr marL="0" indent="0" algn="just">
              <a:buNone/>
            </a:pPr>
            <a:endParaRPr lang="tr-TR" dirty="0"/>
          </a:p>
          <a:p>
            <a:pPr marL="0" indent="0" algn="just">
              <a:buNone/>
            </a:pPr>
            <a:r>
              <a:rPr lang="tr-TR" dirty="0" err="1" smtClean="0"/>
              <a:t>She</a:t>
            </a:r>
            <a:r>
              <a:rPr lang="tr-TR" dirty="0" smtClean="0"/>
              <a:t> is </a:t>
            </a:r>
            <a:r>
              <a:rPr lang="tr-TR" dirty="0" err="1" smtClean="0"/>
              <a:t>friendly</a:t>
            </a:r>
            <a:r>
              <a:rPr lang="tr-TR" dirty="0"/>
              <a:t>. </a:t>
            </a:r>
            <a:endParaRPr lang="tr-TR" dirty="0" smtClean="0"/>
          </a:p>
          <a:p>
            <a:pPr marL="0" indent="0" algn="just">
              <a:buNone/>
            </a:pP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soup</a:t>
            </a:r>
            <a:r>
              <a:rPr lang="tr-TR" dirty="0" smtClean="0"/>
              <a:t> </a:t>
            </a:r>
            <a:r>
              <a:rPr lang="tr-TR" dirty="0" err="1" smtClean="0"/>
              <a:t>tastes</a:t>
            </a:r>
            <a:r>
              <a:rPr lang="tr-TR" dirty="0" smtClean="0"/>
              <a:t> </a:t>
            </a:r>
            <a:r>
              <a:rPr lang="tr-TR" dirty="0" err="1" smtClean="0"/>
              <a:t>salty</a:t>
            </a:r>
            <a:r>
              <a:rPr lang="tr-TR" dirty="0"/>
              <a:t>. </a:t>
            </a:r>
            <a:endParaRPr lang="tr-TR" dirty="0" smtClean="0"/>
          </a:p>
          <a:p>
            <a:pPr marL="0" indent="0" algn="just">
              <a:buNone/>
            </a:pPr>
            <a:r>
              <a:rPr lang="tr-TR" dirty="0" smtClean="0"/>
              <a:t>He </a:t>
            </a:r>
            <a:r>
              <a:rPr lang="tr-TR" dirty="0" err="1" smtClean="0"/>
              <a:t>turned</a:t>
            </a:r>
            <a:r>
              <a:rPr lang="tr-TR" dirty="0" smtClean="0"/>
              <a:t> </a:t>
            </a:r>
            <a:r>
              <a:rPr lang="tr-TR" dirty="0" err="1" smtClean="0"/>
              <a:t>into</a:t>
            </a:r>
            <a:r>
              <a:rPr lang="tr-TR" dirty="0" smtClean="0"/>
              <a:t> a </a:t>
            </a:r>
            <a:r>
              <a:rPr lang="tr-TR" dirty="0" err="1" smtClean="0"/>
              <a:t>monster</a:t>
            </a:r>
            <a:r>
              <a:rPr lang="tr-TR" dirty="0"/>
              <a:t>.</a:t>
            </a:r>
          </a:p>
          <a:p>
            <a:pPr marL="0" indent="0" algn="just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151592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GeÇİŞLİ</a:t>
            </a:r>
            <a:r>
              <a:rPr lang="tr-TR" dirty="0" smtClean="0"/>
              <a:t> EYLEMLER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tr-TR" dirty="0" smtClean="0"/>
              <a:t>Geçişli eylemler tümcede dolaysız nesne alabilen eylemlerdir. Edilgen yapılarda kullanılan eylemler geçişli eylemlerdir. </a:t>
            </a:r>
          </a:p>
          <a:p>
            <a:pPr marL="0" indent="0" algn="just">
              <a:buNone/>
            </a:pPr>
            <a:endParaRPr lang="tr-TR" dirty="0"/>
          </a:p>
          <a:p>
            <a:pPr marL="0" indent="0" algn="just">
              <a:buNone/>
            </a:pPr>
            <a:r>
              <a:rPr lang="tr-TR" dirty="0" smtClean="0"/>
              <a:t>Örnek:</a:t>
            </a:r>
          </a:p>
          <a:p>
            <a:pPr marL="0" indent="0" algn="just">
              <a:buNone/>
            </a:pPr>
            <a:endParaRPr lang="tr-TR" dirty="0"/>
          </a:p>
          <a:p>
            <a:pPr marL="0" indent="0" algn="just">
              <a:buNone/>
            </a:pPr>
            <a:r>
              <a:rPr lang="tr-TR" dirty="0" err="1" smtClean="0"/>
              <a:t>They</a:t>
            </a:r>
            <a:r>
              <a:rPr lang="tr-TR" dirty="0" smtClean="0"/>
              <a:t> </a:t>
            </a:r>
            <a:r>
              <a:rPr lang="tr-TR" dirty="0" err="1" smtClean="0"/>
              <a:t>read</a:t>
            </a:r>
            <a:r>
              <a:rPr lang="tr-TR" dirty="0" smtClean="0"/>
              <a:t> a </a:t>
            </a:r>
            <a:r>
              <a:rPr lang="tr-TR" dirty="0" err="1" smtClean="0"/>
              <a:t>book</a:t>
            </a:r>
            <a:r>
              <a:rPr lang="tr-TR" dirty="0" smtClean="0"/>
              <a:t>.</a:t>
            </a:r>
          </a:p>
          <a:p>
            <a:pPr marL="0" indent="0" algn="just">
              <a:buNone/>
            </a:pPr>
            <a:r>
              <a:rPr lang="tr-TR" dirty="0" err="1" smtClean="0"/>
              <a:t>She</a:t>
            </a:r>
            <a:r>
              <a:rPr lang="tr-TR" dirty="0" smtClean="0"/>
              <a:t> </a:t>
            </a:r>
            <a:r>
              <a:rPr lang="tr-TR" dirty="0" err="1" smtClean="0"/>
              <a:t>turned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page</a:t>
            </a:r>
            <a:r>
              <a:rPr lang="tr-TR" dirty="0" smtClean="0"/>
              <a:t>.</a:t>
            </a:r>
          </a:p>
          <a:p>
            <a:pPr marL="0" indent="0" algn="just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68110900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Wood Type Yazı Tipi">
  <a:themeElements>
    <a:clrScheme name="Wood Type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Wood Type">
      <a:majorFont>
        <a:latin typeface="Rockwell Condensed" panose="02060603050405020104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 panose="02060603020205020403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Wood Type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hade val="63000"/>
              </a:schemeClr>
              <a:schemeClr val="phClr">
                <a:tint val="10000"/>
                <a:satMod val="150000"/>
              </a:schemeClr>
            </a:duotone>
          </a:blip>
          <a:tile tx="0" ty="0" sx="60000" sy="59000" flip="none" algn="tl"/>
        </a:blipFill>
        <a:blipFill rotWithShape="1">
          <a:blip xmlns:r="http://schemas.openxmlformats.org/officeDocument/2006/relationships" r:embed="rId1">
            <a:duotone>
              <a:schemeClr val="phClr">
                <a:shade val="36000"/>
                <a:satMod val="120000"/>
              </a:schemeClr>
              <a:schemeClr val="phClr">
                <a:tint val="40000"/>
              </a:schemeClr>
            </a:duotone>
          </a:blip>
          <a:tile tx="0" ty="0" sx="60000" sy="59000" flip="none" algn="tl"/>
        </a:blip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softEdge rad="12700"/>
          </a:effectLst>
        </a:effectStyle>
        <a:effectStyle>
          <a:effectLst>
            <a:outerShdw blurRad="50800" dist="19050" dir="5400000" algn="tl" rotWithShape="0">
              <a:srgbClr val="000000">
                <a:alpha val="60000"/>
              </a:srgbClr>
            </a:outerShdw>
            <a:softEdge rad="12700"/>
          </a:effectLst>
        </a:effectStyle>
      </a:effectStyleLst>
      <a:bgFillStyleLst>
        <a:solidFill>
          <a:schemeClr val="phClr"/>
        </a:solidFill>
        <a:solidFill>
          <a:schemeClr val="phClr">
            <a:shade val="97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5000"/>
                <a:shade val="58000"/>
                <a:satMod val="120000"/>
              </a:schemeClr>
              <a:schemeClr val="phClr">
                <a:tint val="50000"/>
                <a:shade val="96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ood Type" id="{7ACABC62-BF99-48CF-A9DC-4DB89C7B13DC}" vid="{142A1326-48AB-42A9-8428-CB14AA30176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TM03090434[[fn=Tahta Yazı]]</Template>
  <TotalTime>23</TotalTime>
  <Words>151</Words>
  <Application>Microsoft Office PowerPoint</Application>
  <PresentationFormat>Geniş ekran</PresentationFormat>
  <Paragraphs>32</Paragraphs>
  <Slides>5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5</vt:i4>
      </vt:variant>
    </vt:vector>
  </HeadingPairs>
  <TitlesOfParts>
    <vt:vector size="9" baseType="lpstr">
      <vt:lpstr>Rockwell</vt:lpstr>
      <vt:lpstr>Rockwell Condensed</vt:lpstr>
      <vt:lpstr>Wingdings</vt:lpstr>
      <vt:lpstr>Wood Type Yazı Tipi</vt:lpstr>
      <vt:lpstr>SÖZLÜKSEL EYLEMLER</vt:lpstr>
      <vt:lpstr>SÖZLÜKSEL EYLEMLER</vt:lpstr>
      <vt:lpstr>GEÇİŞSİZ EYLEMLER</vt:lpstr>
      <vt:lpstr>KOŞAÇ EYLEMLERİ</vt:lpstr>
      <vt:lpstr>GeÇİŞLİ EYLEMLER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SÖZLÜKSEL EYLEMLER</dc:title>
  <dc:creator>teknik</dc:creator>
  <cp:lastModifiedBy>teknik</cp:lastModifiedBy>
  <cp:revision>6</cp:revision>
  <dcterms:created xsi:type="dcterms:W3CDTF">2020-05-09T21:47:49Z</dcterms:created>
  <dcterms:modified xsi:type="dcterms:W3CDTF">2020-05-10T09:41:22Z</dcterms:modified>
</cp:coreProperties>
</file>