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2" r:id="rId2"/>
    <p:sldId id="283" r:id="rId3"/>
    <p:sldId id="284" r:id="rId4"/>
    <p:sldId id="288" r:id="rId5"/>
    <p:sldId id="285" r:id="rId6"/>
    <p:sldId id="286" r:id="rId7"/>
    <p:sldId id="289" r:id="rId8"/>
    <p:sldId id="290" r:id="rId9"/>
    <p:sldId id="287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A40C8E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8" autoAdjust="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3B20C13-A845-429C-AE0D-B084B4FCB607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6D9D840-124B-44A0-B4EA-0482B4D9B52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b="1" dirty="0" smtClean="0">
                <a:solidFill>
                  <a:schemeClr val="tx2"/>
                </a:solidFill>
              </a:rPr>
              <a:t>Ekonomi Biliminin Temel Kavramları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İktisadi Analiz</a:t>
            </a:r>
          </a:p>
          <a:p>
            <a:pPr marL="98425" indent="-98425" algn="ctr">
              <a:buClr>
                <a:srgbClr val="FF0000"/>
              </a:buClr>
              <a:buSzPct val="100000"/>
              <a:buNone/>
            </a:pPr>
            <a:r>
              <a:rPr lang="tr-TR" sz="3300" b="1" dirty="0" smtClean="0"/>
              <a:t>İktisadi analizin en önemli rolü; belli koşullar bir araya geldiğinde ortaya çıkan ekonomik olayların neden bu şekilde oluştuğunu açıklamaktır. </a:t>
            </a:r>
          </a:p>
          <a:p>
            <a:pPr marL="98425" indent="-98425">
              <a:buClr>
                <a:srgbClr val="FF0000"/>
              </a:buClr>
              <a:buSzPct val="100000"/>
              <a:buNone/>
            </a:pPr>
            <a:r>
              <a:rPr lang="tr-TR" sz="3600" b="1" dirty="0" smtClean="0"/>
              <a:t>İktisat ;</a:t>
            </a:r>
          </a:p>
          <a:p>
            <a:pPr marL="98425" indent="-98425">
              <a:buClr>
                <a:srgbClr val="FF0000"/>
              </a:buClr>
              <a:buSzPct val="100000"/>
              <a:buNone/>
            </a:pPr>
            <a:r>
              <a:rPr lang="tr-TR" sz="3300" b="1" i="1" dirty="0" smtClean="0">
                <a:solidFill>
                  <a:srgbClr val="FF0000"/>
                </a:solidFill>
              </a:rPr>
              <a:t>pozitif iktisat </a:t>
            </a:r>
          </a:p>
          <a:p>
            <a:pPr marL="98425" indent="-98425">
              <a:buClr>
                <a:srgbClr val="FF0000"/>
              </a:buClr>
              <a:buSzPct val="100000"/>
              <a:buNone/>
            </a:pPr>
            <a:r>
              <a:rPr lang="tr-TR" sz="3300" b="1" i="1" dirty="0" smtClean="0">
                <a:solidFill>
                  <a:srgbClr val="FF0000"/>
                </a:solidFill>
              </a:rPr>
              <a:t>normatif iktisat</a:t>
            </a:r>
            <a:endParaRPr lang="tr-TR" sz="2800" b="1" i="1" dirty="0" smtClean="0">
              <a:solidFill>
                <a:srgbClr val="FF0000"/>
              </a:solidFill>
            </a:endParaRPr>
          </a:p>
          <a:p>
            <a:pPr marL="514350" indent="-514350" algn="just">
              <a:buClr>
                <a:srgbClr val="FF0000"/>
              </a:buClr>
              <a:buSzPct val="100000"/>
              <a:buNone/>
            </a:pPr>
            <a:endParaRPr lang="tr-TR" sz="3200" b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İktisadi Analiz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>
            <a:normAutofit fontScale="70000" lnSpcReduction="20000"/>
          </a:bodyPr>
          <a:lstStyle/>
          <a:p>
            <a:pPr marL="98425" indent="-98425" algn="ctr">
              <a:buClr>
                <a:srgbClr val="FF0000"/>
              </a:buClr>
              <a:buSzPct val="100000"/>
              <a:buNone/>
            </a:pPr>
            <a:endParaRPr lang="tr-TR" sz="41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8425" indent="-98425" algn="ctr">
              <a:buClr>
                <a:srgbClr val="FF0000"/>
              </a:buClr>
              <a:buSzPct val="100000"/>
              <a:buNone/>
            </a:pPr>
            <a:r>
              <a:rPr lang="tr-TR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Pozitif İktisat </a:t>
            </a:r>
          </a:p>
          <a:p>
            <a:pPr marL="98425" indent="-98425" algn="ctr">
              <a:buClr>
                <a:srgbClr val="FF0000"/>
              </a:buClr>
              <a:buSzPct val="100000"/>
              <a:buNone/>
            </a:pPr>
            <a:r>
              <a:rPr lang="tr-TR" sz="3300" b="1" dirty="0" smtClean="0"/>
              <a:t>İktisadi olayları ve davranışları “nedir, ne olmaktadır, nasıl olmaktadır” şeklinde ele alınır.  </a:t>
            </a:r>
          </a:p>
          <a:p>
            <a:pPr marL="98425" indent="-98425" algn="ctr">
              <a:buClr>
                <a:srgbClr val="FF0000"/>
              </a:buClr>
              <a:buSzPct val="100000"/>
              <a:buNone/>
            </a:pPr>
            <a:endParaRPr lang="tr-TR" sz="33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98425" indent="-98425" algn="ctr">
              <a:buClr>
                <a:srgbClr val="FF0000"/>
              </a:buClr>
              <a:buSzPct val="100000"/>
              <a:buNone/>
            </a:pPr>
            <a:r>
              <a:rPr lang="tr-TR" sz="3300" b="1" dirty="0" smtClean="0">
                <a:solidFill>
                  <a:srgbClr val="FF0000"/>
                </a:solidFill>
              </a:rPr>
              <a:t>Pozitif iktisatta iktisadi olaylar ve davranışlar açıklanır. </a:t>
            </a:r>
          </a:p>
          <a:p>
            <a:pPr marL="98425" indent="-98425" algn="ctr">
              <a:buClr>
                <a:srgbClr val="FF0000"/>
              </a:buClr>
              <a:buSzPct val="100000"/>
              <a:buNone/>
            </a:pPr>
            <a:endParaRPr lang="tr-TR" sz="33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98425" indent="-98425" algn="just">
              <a:buClr>
                <a:srgbClr val="FF0000"/>
              </a:buClr>
              <a:buSzPct val="100000"/>
              <a:buNone/>
            </a:pPr>
            <a:r>
              <a:rPr lang="tr-TR" sz="3300" b="1" i="1" dirty="0" smtClean="0"/>
              <a:t>Örnek:”Türkiye’de işsizlik oranı %10’dur. Son 50 yılda Türkiye’den Batı ülkelerine kitlesel göç yaşanmıştır“gibi.</a:t>
            </a:r>
          </a:p>
          <a:p>
            <a:pPr marL="98425" indent="-98425" algn="just">
              <a:buClr>
                <a:srgbClr val="FF0000"/>
              </a:buClr>
              <a:buSzPct val="100000"/>
              <a:buNone/>
            </a:pPr>
            <a:endParaRPr lang="tr-TR" sz="3300" b="1" i="1" dirty="0" smtClean="0"/>
          </a:p>
          <a:p>
            <a:pPr marL="98425" indent="-98425" algn="just">
              <a:buClr>
                <a:srgbClr val="FF0000"/>
              </a:buClr>
              <a:buSzPct val="100000"/>
              <a:buNone/>
            </a:pPr>
            <a:r>
              <a:rPr lang="tr-TR" sz="3300" b="1" dirty="0" smtClean="0"/>
              <a:t>	Bu ifadeleri gerçek yaşamdan elde edeceğimiz kanıtlarla destekleyebilir veya reddedebiliriz.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İktisadi Analiz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098438"/>
          </a:xfrm>
        </p:spPr>
        <p:txBody>
          <a:bodyPr>
            <a:normAutofit fontScale="55000" lnSpcReduction="20000"/>
          </a:bodyPr>
          <a:lstStyle/>
          <a:p>
            <a:pPr marL="98425" indent="-98425" algn="ctr">
              <a:buClr>
                <a:srgbClr val="FF0000"/>
              </a:buClr>
              <a:buSzPct val="100000"/>
              <a:buNone/>
            </a:pPr>
            <a:r>
              <a:rPr lang="tr-TR" sz="4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Normatif İktisat </a:t>
            </a:r>
          </a:p>
          <a:p>
            <a:pPr marL="98425" indent="-98425" algn="ctr">
              <a:buClr>
                <a:srgbClr val="FF0000"/>
              </a:buClr>
              <a:buSzPct val="100000"/>
              <a:buNone/>
            </a:pPr>
            <a:endParaRPr lang="tr-TR" sz="46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8425" indent="-98425" algn="ctr">
              <a:buClr>
                <a:srgbClr val="FF0000"/>
              </a:buClr>
              <a:buSzPct val="100000"/>
              <a:buNone/>
            </a:pPr>
            <a:r>
              <a:rPr lang="tr-TR" sz="3300" b="1" dirty="0" smtClean="0"/>
              <a:t>İktisadi olaylar ve davranışlar “ne olmalıdır, ne olması daha iyidir” şeklinde ele alınır.  </a:t>
            </a:r>
          </a:p>
          <a:p>
            <a:pPr marL="98425" indent="-98425" algn="ctr">
              <a:buClr>
                <a:srgbClr val="FF0000"/>
              </a:buClr>
              <a:buSzPct val="100000"/>
              <a:buNone/>
            </a:pPr>
            <a:endParaRPr lang="tr-TR" sz="3300" b="1" dirty="0" smtClean="0"/>
          </a:p>
          <a:p>
            <a:pPr marL="98425" indent="-98425" algn="ctr">
              <a:buClr>
                <a:srgbClr val="FF0000"/>
              </a:buClr>
              <a:buSzPct val="100000"/>
              <a:buNone/>
            </a:pPr>
            <a:r>
              <a:rPr lang="tr-TR" sz="3300" b="1" dirty="0" smtClean="0">
                <a:solidFill>
                  <a:srgbClr val="FF0000"/>
                </a:solidFill>
              </a:rPr>
              <a:t>Pozitif iktisadın ulaştığı sonuçları test etmek ve bilimsel kanıtlarla reddetmek mümkünken, normatif iktisadın sonuçları test edilemez, bilimsel düzeyde reddedilemez.</a:t>
            </a:r>
            <a:endParaRPr lang="tr-TR" sz="3300" b="1" dirty="0" smtClean="0"/>
          </a:p>
          <a:p>
            <a:pPr marL="98425" indent="-98425" algn="ctr">
              <a:buClr>
                <a:srgbClr val="FF0000"/>
              </a:buClr>
              <a:buSzPct val="100000"/>
              <a:buNone/>
            </a:pPr>
            <a:endParaRPr lang="tr-TR" sz="33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98425" indent="-98425" algn="just">
              <a:buClr>
                <a:srgbClr val="FF0000"/>
              </a:buClr>
              <a:buSzPct val="100000"/>
              <a:buNone/>
            </a:pPr>
            <a:r>
              <a:rPr lang="tr-TR" sz="3300" b="1" i="1" dirty="0" smtClean="0"/>
              <a:t>Örnek:” İşsizlik azaltılmalıdır. Batı’ya göç Türkiye için yararlı olmuştur. Türkiye’de kişi başına düşen milli gelir düzeyi düşüktür“gibi.</a:t>
            </a:r>
          </a:p>
          <a:p>
            <a:pPr marL="98425" indent="-98425" algn="just">
              <a:buClr>
                <a:srgbClr val="FF0000"/>
              </a:buClr>
              <a:buSzPct val="100000"/>
              <a:buNone/>
            </a:pPr>
            <a:endParaRPr lang="tr-TR" sz="3300" b="1" i="1" dirty="0" smtClean="0"/>
          </a:p>
          <a:p>
            <a:pPr marL="98425" indent="-98425" algn="just">
              <a:buClr>
                <a:srgbClr val="FF0000"/>
              </a:buClr>
              <a:buSzPct val="100000"/>
              <a:buNone/>
            </a:pPr>
            <a:r>
              <a:rPr lang="tr-TR" sz="3300" b="1" dirty="0" smtClean="0"/>
              <a:t>	</a:t>
            </a:r>
            <a:r>
              <a:rPr lang="tr-TR" sz="3300" b="1" dirty="0" smtClean="0"/>
              <a:t> Bu  ifadeler  bir  görüşü  yansıtır  ve  bu  görüşün  gerçek  yaşamdan  elde  edilecek  kanıtlarla  doğru ya da yanlış biçimde değerlendirilebilmesi mümkün değildir. </a:t>
            </a:r>
            <a:endParaRPr lang="tr-TR" sz="33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B13F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İktisadi Analiz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8425" lvl="0" indent="-98425" algn="just">
              <a:buClr>
                <a:srgbClr val="FF0000"/>
              </a:buClr>
              <a:buSzPct val="100000"/>
              <a:buNone/>
            </a:pPr>
            <a:r>
              <a:rPr lang="tr-TR" sz="1800" b="1" i="1" dirty="0">
                <a:solidFill>
                  <a:prstClr val="black"/>
                </a:solidFill>
              </a:rPr>
              <a:t>Örnek:” İşsizlik azaltılmalıdır. Batı’ya göç Türkiye için yararlı olmuştur. Türkiye’de kişi başına düşen milli gelir düzeyi </a:t>
            </a:r>
            <a:r>
              <a:rPr lang="tr-TR" sz="1800" b="1" i="1" dirty="0" err="1">
                <a:solidFill>
                  <a:prstClr val="black"/>
                </a:solidFill>
              </a:rPr>
              <a:t>düşüktür“gibi</a:t>
            </a:r>
            <a:r>
              <a:rPr lang="tr-TR" sz="1800" b="1" i="1" dirty="0">
                <a:solidFill>
                  <a:prstClr val="black"/>
                </a:solidFill>
              </a:rPr>
              <a:t>.</a:t>
            </a:r>
          </a:p>
          <a:p>
            <a:pPr marL="98425" lvl="0" indent="-98425" algn="just">
              <a:buClr>
                <a:srgbClr val="FF0000"/>
              </a:buClr>
              <a:buSzPct val="100000"/>
              <a:buNone/>
            </a:pPr>
            <a:endParaRPr lang="tr-TR" sz="1800" b="1" i="1" dirty="0">
              <a:solidFill>
                <a:prstClr val="black"/>
              </a:solidFill>
            </a:endParaRPr>
          </a:p>
          <a:p>
            <a:pPr marL="98425" lvl="0" indent="-98425" algn="just">
              <a:buClr>
                <a:srgbClr val="FF0000"/>
              </a:buClr>
              <a:buSzPct val="100000"/>
              <a:buNone/>
            </a:pPr>
            <a:r>
              <a:rPr lang="tr-TR" sz="1800" b="1" dirty="0">
                <a:solidFill>
                  <a:prstClr val="black"/>
                </a:solidFill>
              </a:rPr>
              <a:t>	 Bu  ifadeler  bir  görüşü  yansıtır  ve  bu  görüşün  gerçek  yaşamdan  elde  edilecek  kanıtlarla  doğru ya da yanlış biçimde değerlendirilebilmesi mümkün değildir.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3222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b="1" dirty="0" smtClean="0">
                <a:solidFill>
                  <a:schemeClr val="tx2"/>
                </a:solidFill>
              </a:rPr>
              <a:t>Ekonomi Biliminin Temel Kavramları  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Clr>
                <a:srgbClr val="FF0000"/>
              </a:buClr>
              <a:buSzPct val="100000"/>
              <a:buNone/>
            </a:pPr>
            <a:r>
              <a:rPr lang="tr-TR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Bilimsel Yöntem</a:t>
            </a:r>
          </a:p>
          <a:p>
            <a:pPr marL="98425" indent="-98425" algn="just">
              <a:buClr>
                <a:srgbClr val="FF0000"/>
              </a:buClr>
              <a:buSzPct val="100000"/>
              <a:buNone/>
            </a:pPr>
            <a:r>
              <a:rPr lang="tr-TR" sz="3300" b="1" dirty="0" smtClean="0"/>
              <a:t> </a:t>
            </a:r>
            <a:r>
              <a:rPr lang="tr-TR" sz="3300" dirty="0" smtClean="0"/>
              <a:t>Ekonomik sorunların analiz edilmesinde iktisatçılar bilimsel yöntem olarak teorik incelemeyi kullanırlar. </a:t>
            </a:r>
          </a:p>
          <a:p>
            <a:pPr marL="98425" indent="-98425" algn="ctr">
              <a:buClr>
                <a:srgbClr val="FF0000"/>
              </a:buClr>
              <a:buSzPct val="100000"/>
              <a:buNone/>
            </a:pPr>
            <a:endParaRPr lang="tr-TR" sz="3200" b="1" i="1" dirty="0" smtClean="0">
              <a:solidFill>
                <a:srgbClr val="000099"/>
              </a:solidFill>
            </a:endParaRPr>
          </a:p>
          <a:p>
            <a:pPr marL="98425" indent="-98425">
              <a:buClr>
                <a:srgbClr val="FF0000"/>
              </a:buClr>
              <a:buSzPct val="100000"/>
              <a:buNone/>
            </a:pPr>
            <a:r>
              <a:rPr lang="tr-TR" sz="3200" b="1" i="1" dirty="0" smtClean="0"/>
              <a:t>Bilimsel yöntemde;</a:t>
            </a:r>
          </a:p>
          <a:p>
            <a:pPr marL="98425" indent="-98425" algn="ctr">
              <a:buClr>
                <a:srgbClr val="FF0000"/>
              </a:buClr>
              <a:buSzPct val="100000"/>
              <a:buNone/>
            </a:pPr>
            <a:endParaRPr lang="tr-TR" sz="3200" b="1" i="1" dirty="0" smtClean="0">
              <a:solidFill>
                <a:srgbClr val="000099"/>
              </a:solidFill>
            </a:endParaRPr>
          </a:p>
          <a:p>
            <a:pPr marL="98425" indent="-98425" algn="just">
              <a:buClr>
                <a:srgbClr val="FF0000"/>
              </a:buClr>
              <a:buSzPct val="100000"/>
              <a:buNone/>
            </a:pPr>
            <a:r>
              <a:rPr lang="tr-TR" sz="2800" b="1" i="1" dirty="0" smtClean="0"/>
              <a:t>1) </a:t>
            </a:r>
            <a:r>
              <a:rPr lang="tr-TR" sz="2800" dirty="0" smtClean="0"/>
              <a:t>İlk olarak iktisadi olaylar, sorunlar (enflasyon, işsizlik, kâr, maliyet, fayda vb… gibi açıklanmak istenen olay) tanımlanır.</a:t>
            </a:r>
          </a:p>
          <a:p>
            <a:pPr marL="514350" indent="-514350" algn="just">
              <a:buClr>
                <a:srgbClr val="FF0000"/>
              </a:buClr>
              <a:buSzPct val="100000"/>
              <a:buNone/>
            </a:pPr>
            <a:endParaRPr lang="tr-TR" sz="3200" b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</p:spPr>
        <p:txBody>
          <a:bodyPr>
            <a:normAutofit/>
          </a:bodyPr>
          <a:lstStyle/>
          <a:p>
            <a:pPr marL="98425" indent="-98425" algn="just">
              <a:buClr>
                <a:srgbClr val="FF0000"/>
              </a:buClr>
              <a:buSzPct val="100000"/>
              <a:buNone/>
            </a:pPr>
            <a:endParaRPr lang="tr-TR" sz="2800" b="1" dirty="0" smtClean="0"/>
          </a:p>
          <a:p>
            <a:pPr marL="98425" indent="-98425" algn="just">
              <a:buClr>
                <a:srgbClr val="FF0000"/>
              </a:buClr>
              <a:buSzPct val="100000"/>
              <a:buNone/>
            </a:pPr>
            <a:r>
              <a:rPr lang="tr-TR" sz="38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B13F9A"/>
                </a:solidFill>
                <a:ea typeface="+mj-ea"/>
                <a:cs typeface="+mj-cs"/>
              </a:rPr>
              <a:t>Ekonomi Biliminin Temel Kavramları </a:t>
            </a:r>
            <a:endParaRPr lang="tr-TR" sz="2800" dirty="0" smtClean="0"/>
          </a:p>
          <a:p>
            <a:pPr marL="98425" indent="-98425" algn="ctr">
              <a:buClr>
                <a:srgbClr val="FF0000"/>
              </a:buClr>
              <a:buSzPct val="100000"/>
              <a:buNone/>
            </a:pPr>
            <a:endParaRPr lang="tr-TR" sz="2800" dirty="0" smtClean="0"/>
          </a:p>
          <a:p>
            <a:pPr marL="98425" indent="-98425" algn="ctr">
              <a:buClr>
                <a:srgbClr val="FF0000"/>
              </a:buClr>
              <a:buSzPct val="100000"/>
              <a:buNone/>
            </a:pPr>
            <a:r>
              <a:rPr lang="tr-TR" sz="2800" dirty="0" smtClean="0"/>
              <a:t>Modelin</a:t>
            </a:r>
            <a:r>
              <a:rPr lang="tr-TR" sz="2800" dirty="0" smtClean="0"/>
              <a:t>, açıklanmak istenen olayın nasıl ortaya çıktığına ilişkin sonucuna </a:t>
            </a:r>
            <a:r>
              <a:rPr lang="tr-TR" sz="2800" dirty="0" smtClean="0">
                <a:solidFill>
                  <a:srgbClr val="FF0000"/>
                </a:solidFill>
              </a:rPr>
              <a:t>“hipotez” </a:t>
            </a:r>
            <a:r>
              <a:rPr lang="tr-TR" sz="2800" dirty="0" smtClean="0"/>
              <a:t>denir.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239000" cy="1008112"/>
          </a:xfrm>
        </p:spPr>
        <p:txBody>
          <a:bodyPr>
            <a:normAutofit fontScale="90000"/>
          </a:bodyPr>
          <a:lstStyle/>
          <a:p>
            <a:pPr marL="98425" lvl="0" indent="-98425">
              <a:spcBef>
                <a:spcPts val="600"/>
              </a:spcBef>
            </a:pPr>
            <a:r>
              <a:rPr lang="tr-TR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B13F9A"/>
                </a:solidFill>
                <a:ea typeface="+mn-ea"/>
                <a:cs typeface="+mn-cs"/>
              </a:rPr>
              <a:t>Ekonomi Biliminin Temel Kavramları </a:t>
            </a:r>
            <a:r>
              <a:rPr lang="tr-TR" sz="2800" b="0" cap="none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tr-TR" sz="2800" b="0" cap="none" dirty="0">
                <a:ln>
                  <a:noFill/>
                </a:ln>
                <a:solidFill>
                  <a:prstClr val="black"/>
                </a:solidFill>
                <a:ea typeface="+mn-ea"/>
                <a:cs typeface="+mn-cs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8425" lvl="0" indent="-98425" algn="just">
              <a:buClr>
                <a:srgbClr val="FF0000"/>
              </a:buClr>
              <a:buSzPct val="100000"/>
              <a:buNone/>
            </a:pPr>
            <a:endParaRPr lang="tr-TR" b="1" dirty="0" smtClean="0">
              <a:solidFill>
                <a:prstClr val="black"/>
              </a:solidFill>
            </a:endParaRPr>
          </a:p>
          <a:p>
            <a:pPr marL="98425" lvl="0" indent="-98425" algn="just">
              <a:buClr>
                <a:srgbClr val="FF0000"/>
              </a:buClr>
              <a:buSzPct val="100000"/>
              <a:buNone/>
            </a:pPr>
            <a:r>
              <a:rPr lang="tr-TR" b="1" dirty="0" smtClean="0">
                <a:solidFill>
                  <a:prstClr val="black"/>
                </a:solidFill>
              </a:rPr>
              <a:t>2</a:t>
            </a:r>
            <a:r>
              <a:rPr lang="tr-TR" dirty="0">
                <a:solidFill>
                  <a:prstClr val="black"/>
                </a:solidFill>
              </a:rPr>
              <a:t>) İkinci olarak model kurulur. Bu aşamada açıklanmak istenen olay veya davranışın ortaya çıkmasına yol açan unsurların mantık yürütme yoluyla belirlenmesi söz konusudur.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1682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4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B13F9A"/>
                </a:solidFill>
              </a:rPr>
              <a:t>Ekonomi Biliminin Temel Kavramları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8425" lvl="0" indent="-98425" algn="ctr">
              <a:buClr>
                <a:srgbClr val="FF0000"/>
              </a:buClr>
              <a:buSzPct val="100000"/>
              <a:buNone/>
            </a:pPr>
            <a:r>
              <a:rPr lang="tr-TR" sz="2800" b="1" dirty="0">
                <a:solidFill>
                  <a:prstClr val="black"/>
                </a:solidFill>
              </a:rPr>
              <a:t>3) </a:t>
            </a:r>
            <a:r>
              <a:rPr lang="tr-TR" sz="2800" dirty="0">
                <a:solidFill>
                  <a:prstClr val="black"/>
                </a:solidFill>
              </a:rPr>
              <a:t>Bilimsel yöntemin üçüncü aşamasını hipotez testi oluşturmaktadır. Hipotez testi aşamasından geçen iyi modeller kabul edilir ve iktisadi olayların açıklanmasında kullanılır. Hipotez testi aşamasından geçemeyen kötü modeller ise reddedilirler.</a:t>
            </a:r>
          </a:p>
        </p:txBody>
      </p:sp>
    </p:spTree>
    <p:extLst>
      <p:ext uri="{BB962C8B-B14F-4D97-AF65-F5344CB8AC3E}">
        <p14:creationId xmlns:p14="http://schemas.microsoft.com/office/powerpoint/2010/main" val="897417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598504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KAYNAKÇA: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err="1" smtClean="0"/>
              <a:t>Ankuzem</a:t>
            </a:r>
            <a:r>
              <a:rPr lang="tr-TR" dirty="0" smtClean="0"/>
              <a:t> modül.</a:t>
            </a:r>
            <a:endParaRPr lang="tr-T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652</TotalTime>
  <Words>308</Words>
  <Application>Microsoft Office PowerPoint</Application>
  <PresentationFormat>Ekran Gösterisi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Zengin</vt:lpstr>
      <vt:lpstr>Ekonomi Biliminin Temel Kavramları  </vt:lpstr>
      <vt:lpstr>İktisadi Analiz</vt:lpstr>
      <vt:lpstr>İktisadi Analiz</vt:lpstr>
      <vt:lpstr>İktisadi Analiz</vt:lpstr>
      <vt:lpstr>Ekonomi Biliminin Temel Kavramları  </vt:lpstr>
      <vt:lpstr>PowerPoint Sunusu</vt:lpstr>
      <vt:lpstr>Ekonomi Biliminin Temel Kavramları  </vt:lpstr>
      <vt:lpstr>Ekonomi Biliminin Temel Kavramları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TURİZM EKONOMİSİ</dc:title>
  <dc:creator>asus</dc:creator>
  <cp:lastModifiedBy>kumsaal</cp:lastModifiedBy>
  <cp:revision>59</cp:revision>
  <dcterms:created xsi:type="dcterms:W3CDTF">2014-10-03T13:39:49Z</dcterms:created>
  <dcterms:modified xsi:type="dcterms:W3CDTF">2019-11-20T18:14:17Z</dcterms:modified>
</cp:coreProperties>
</file>