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3" r:id="rId2"/>
    <p:sldId id="437" r:id="rId3"/>
    <p:sldId id="438" r:id="rId4"/>
    <p:sldId id="439" r:id="rId5"/>
    <p:sldId id="440" r:id="rId6"/>
    <p:sldId id="441" r:id="rId7"/>
    <p:sldId id="442" r:id="rId8"/>
    <p:sldId id="443" r:id="rId9"/>
    <p:sldId id="444" r:id="rId10"/>
    <p:sldId id="445" r:id="rId11"/>
    <p:sldId id="446" r:id="rId12"/>
    <p:sldId id="447" r:id="rId13"/>
    <p:sldId id="448" r:id="rId14"/>
    <p:sldId id="449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60"/>
  </p:normalViewPr>
  <p:slideViewPr>
    <p:cSldViewPr>
      <p:cViewPr varScale="1">
        <p:scale>
          <a:sx n="83" d="100"/>
          <a:sy n="83" d="100"/>
        </p:scale>
        <p:origin x="160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9645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6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34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78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8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7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04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89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6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B4FA2-8726-4D26-89D2-19EF43D893F1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7669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5696" y="2492896"/>
            <a:ext cx="56024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4000" b="1" dirty="0" err="1" smtClean="0">
                <a:solidFill>
                  <a:srgbClr val="FF0000"/>
                </a:solidFill>
              </a:rPr>
              <a:t>Developing</a:t>
            </a:r>
            <a:r>
              <a:rPr lang="tr-TR" sz="4000" b="1" dirty="0" smtClean="0">
                <a:solidFill>
                  <a:srgbClr val="FF0000"/>
                </a:solidFill>
              </a:rPr>
              <a:t> Reading </a:t>
            </a:r>
            <a:r>
              <a:rPr lang="tr-TR" sz="4000" b="1" dirty="0" err="1" smtClean="0">
                <a:solidFill>
                  <a:srgbClr val="FF0000"/>
                </a:solidFill>
              </a:rPr>
              <a:t>Skills</a:t>
            </a:r>
            <a:endParaRPr lang="tr-TR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31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/>
          <p:nvPr/>
        </p:nvSpPr>
        <p:spPr>
          <a:xfrm>
            <a:off x="899592" y="1249356"/>
            <a:ext cx="33251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dirty="0" err="1" smtClean="0"/>
              <a:t>Function</a:t>
            </a:r>
            <a:r>
              <a:rPr lang="tr-TR" sz="2000" dirty="0" smtClean="0"/>
              <a:t>: </a:t>
            </a:r>
            <a:r>
              <a:rPr lang="tr-TR" sz="2000" dirty="0" err="1" smtClean="0"/>
              <a:t>Examples</a:t>
            </a:r>
            <a:r>
              <a:rPr lang="tr-TR" sz="2000" dirty="0" smtClean="0"/>
              <a:t> </a:t>
            </a:r>
            <a:r>
              <a:rPr lang="tr-TR" sz="2000" dirty="0" err="1" smtClean="0"/>
              <a:t>will</a:t>
            </a:r>
            <a:r>
              <a:rPr lang="tr-TR" sz="2000" dirty="0" smtClean="0"/>
              <a:t> </a:t>
            </a:r>
            <a:r>
              <a:rPr lang="tr-TR" sz="2000" dirty="0" err="1" smtClean="0"/>
              <a:t>follow</a:t>
            </a:r>
            <a:endParaRPr lang="tr-TR" sz="2000" dirty="0"/>
          </a:p>
        </p:txBody>
      </p:sp>
      <p:sp>
        <p:nvSpPr>
          <p:cNvPr id="3" name="Dikdörtgen 2"/>
          <p:cNvSpPr/>
          <p:nvPr/>
        </p:nvSpPr>
        <p:spPr>
          <a:xfrm>
            <a:off x="1043608" y="1835055"/>
            <a:ext cx="180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examples</a:t>
            </a:r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1047610" y="2280491"/>
            <a:ext cx="20122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/>
              <a:t>f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example</a:t>
            </a:r>
            <a:endParaRPr lang="en-US" dirty="0"/>
          </a:p>
        </p:txBody>
      </p:sp>
      <p:sp>
        <p:nvSpPr>
          <p:cNvPr id="11" name="Dikdörtgen 10"/>
          <p:cNvSpPr/>
          <p:nvPr/>
        </p:nvSpPr>
        <p:spPr>
          <a:xfrm>
            <a:off x="1019207" y="2744658"/>
            <a:ext cx="7986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kinds</a:t>
            </a:r>
            <a:endParaRPr lang="en-US" dirty="0"/>
          </a:p>
        </p:txBody>
      </p:sp>
      <p:sp>
        <p:nvSpPr>
          <p:cNvPr id="12" name="Dikdörtgen 11"/>
          <p:cNvSpPr/>
          <p:nvPr/>
        </p:nvSpPr>
        <p:spPr>
          <a:xfrm>
            <a:off x="1019207" y="3208825"/>
            <a:ext cx="8162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types</a:t>
            </a:r>
            <a:endParaRPr lang="en-US" dirty="0"/>
          </a:p>
        </p:txBody>
      </p:sp>
      <p:sp>
        <p:nvSpPr>
          <p:cNvPr id="13" name="Rectangle 1"/>
          <p:cNvSpPr/>
          <p:nvPr/>
        </p:nvSpPr>
        <p:spPr>
          <a:xfrm>
            <a:off x="611560" y="588699"/>
            <a:ext cx="42817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800" b="1" dirty="0" smtClean="0">
                <a:solidFill>
                  <a:srgbClr val="FF0000"/>
                </a:solidFill>
              </a:rPr>
              <a:t>How </a:t>
            </a:r>
            <a:r>
              <a:rPr lang="tr-TR" sz="2800" b="1" dirty="0" err="1" smtClean="0">
                <a:solidFill>
                  <a:srgbClr val="FF0000"/>
                </a:solidFill>
              </a:rPr>
              <a:t>Thoughts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are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Related</a:t>
            </a:r>
            <a:r>
              <a:rPr lang="tr-TR" sz="2800" b="1" dirty="0" smtClean="0">
                <a:solidFill>
                  <a:srgbClr val="FF0000"/>
                </a:solidFill>
              </a:rPr>
              <a:t>?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1043608" y="3672992"/>
            <a:ext cx="7665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sorts</a:t>
            </a:r>
            <a:endParaRPr lang="en-US" dirty="0"/>
          </a:p>
        </p:txBody>
      </p:sp>
      <p:sp>
        <p:nvSpPr>
          <p:cNvPr id="15" name="Dikdörtgen 14"/>
          <p:cNvSpPr/>
          <p:nvPr/>
        </p:nvSpPr>
        <p:spPr>
          <a:xfrm>
            <a:off x="1043607" y="4154125"/>
            <a:ext cx="1851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/>
              <a:t>o</a:t>
            </a:r>
            <a:r>
              <a:rPr lang="tr-TR" dirty="0" err="1" smtClean="0"/>
              <a:t>rdinal</a:t>
            </a:r>
            <a:r>
              <a:rPr lang="tr-TR" dirty="0" smtClean="0"/>
              <a:t> </a:t>
            </a:r>
            <a:r>
              <a:rPr lang="tr-TR" dirty="0" err="1" smtClean="0"/>
              <a:t>numbers</a:t>
            </a:r>
            <a:endParaRPr lang="en-US" dirty="0"/>
          </a:p>
        </p:txBody>
      </p:sp>
      <p:sp>
        <p:nvSpPr>
          <p:cNvPr id="16" name="Dikdörtgen 15"/>
          <p:cNvSpPr/>
          <p:nvPr/>
        </p:nvSpPr>
        <p:spPr>
          <a:xfrm>
            <a:off x="3653002" y="1874601"/>
            <a:ext cx="9100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others</a:t>
            </a:r>
            <a:endParaRPr lang="en-US" dirty="0"/>
          </a:p>
        </p:txBody>
      </p:sp>
      <p:sp>
        <p:nvSpPr>
          <p:cNvPr id="17" name="Dikdörtgen 16"/>
          <p:cNvSpPr/>
          <p:nvPr/>
        </p:nvSpPr>
        <p:spPr>
          <a:xfrm>
            <a:off x="3653002" y="2350461"/>
            <a:ext cx="9684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several</a:t>
            </a:r>
            <a:endParaRPr lang="en-US" dirty="0"/>
          </a:p>
        </p:txBody>
      </p:sp>
      <p:sp>
        <p:nvSpPr>
          <p:cNvPr id="18" name="Dikdörtgen 17"/>
          <p:cNvSpPr/>
          <p:nvPr/>
        </p:nvSpPr>
        <p:spPr>
          <a:xfrm>
            <a:off x="3653002" y="2821949"/>
            <a:ext cx="8194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some</a:t>
            </a:r>
            <a:endParaRPr lang="en-US" dirty="0"/>
          </a:p>
        </p:txBody>
      </p:sp>
      <p:sp>
        <p:nvSpPr>
          <p:cNvPr id="19" name="Dikdörtgen 18"/>
          <p:cNvSpPr/>
          <p:nvPr/>
        </p:nvSpPr>
        <p:spPr>
          <a:xfrm>
            <a:off x="3640915" y="3240218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/>
              <a:t>s</a:t>
            </a:r>
            <a:r>
              <a:rPr lang="tr-TR" dirty="0" err="1" smtClean="0"/>
              <a:t>uch</a:t>
            </a:r>
            <a:r>
              <a:rPr lang="tr-TR" dirty="0" smtClean="0"/>
              <a:t> as</a:t>
            </a:r>
            <a:endParaRPr lang="en-US" dirty="0"/>
          </a:p>
        </p:txBody>
      </p:sp>
      <p:sp>
        <p:nvSpPr>
          <p:cNvPr id="20" name="Dikdörtgen 19"/>
          <p:cNvSpPr/>
          <p:nvPr/>
        </p:nvSpPr>
        <p:spPr>
          <a:xfrm>
            <a:off x="3653002" y="3658487"/>
            <a:ext cx="15382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/>
              <a:t>t</a:t>
            </a:r>
            <a:r>
              <a:rPr lang="tr-TR" dirty="0" err="1" smtClean="0"/>
              <a:t>he</a:t>
            </a:r>
            <a:r>
              <a:rPr lang="tr-TR" dirty="0" smtClean="0"/>
              <a:t> </a:t>
            </a:r>
            <a:r>
              <a:rPr lang="tr-TR" dirty="0" err="1" smtClean="0"/>
              <a:t>following</a:t>
            </a:r>
            <a:endParaRPr lang="en-US" dirty="0"/>
          </a:p>
        </p:txBody>
      </p:sp>
      <p:sp>
        <p:nvSpPr>
          <p:cNvPr id="21" name="Dikdörtgen 20"/>
          <p:cNvSpPr/>
          <p:nvPr/>
        </p:nvSpPr>
        <p:spPr>
          <a:xfrm>
            <a:off x="3653002" y="4120808"/>
            <a:ext cx="7688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ways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70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/>
          <p:nvPr/>
        </p:nvSpPr>
        <p:spPr>
          <a:xfrm>
            <a:off x="703412" y="1265283"/>
            <a:ext cx="40980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dirty="0" err="1" smtClean="0"/>
              <a:t>Function</a:t>
            </a:r>
            <a:r>
              <a:rPr lang="tr-TR" sz="2000" dirty="0" smtClean="0"/>
              <a:t>: An </a:t>
            </a:r>
            <a:r>
              <a:rPr lang="tr-TR" sz="2000" dirty="0" err="1" smtClean="0"/>
              <a:t>opposite</a:t>
            </a:r>
            <a:r>
              <a:rPr lang="tr-TR" sz="2000" dirty="0" smtClean="0"/>
              <a:t> idea </a:t>
            </a:r>
            <a:r>
              <a:rPr lang="tr-TR" sz="2000" dirty="0" err="1" smtClean="0"/>
              <a:t>will</a:t>
            </a:r>
            <a:r>
              <a:rPr lang="tr-TR" sz="2000" dirty="0" smtClean="0"/>
              <a:t> </a:t>
            </a:r>
            <a:r>
              <a:rPr lang="tr-TR" sz="2000" dirty="0" err="1" smtClean="0"/>
              <a:t>follow</a:t>
            </a:r>
            <a:endParaRPr lang="tr-TR" sz="2000" dirty="0"/>
          </a:p>
        </p:txBody>
      </p:sp>
      <p:sp>
        <p:nvSpPr>
          <p:cNvPr id="3" name="Dikdörtgen 2"/>
          <p:cNvSpPr/>
          <p:nvPr/>
        </p:nvSpPr>
        <p:spPr>
          <a:xfrm>
            <a:off x="1043608" y="1835055"/>
            <a:ext cx="180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/>
              <a:t>e</a:t>
            </a:r>
            <a:r>
              <a:rPr lang="tr-TR" dirty="0" err="1" smtClean="0"/>
              <a:t>ven</a:t>
            </a:r>
            <a:r>
              <a:rPr lang="tr-TR" dirty="0" smtClean="0"/>
              <a:t> </a:t>
            </a:r>
            <a:r>
              <a:rPr lang="tr-TR" dirty="0" err="1" smtClean="0"/>
              <a:t>if</a:t>
            </a:r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1047610" y="2280491"/>
            <a:ext cx="20122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however</a:t>
            </a:r>
            <a:endParaRPr lang="en-US" dirty="0"/>
          </a:p>
        </p:txBody>
      </p:sp>
      <p:sp>
        <p:nvSpPr>
          <p:cNvPr id="11" name="Dikdörtgen 10"/>
          <p:cNvSpPr/>
          <p:nvPr/>
        </p:nvSpPr>
        <p:spPr>
          <a:xfrm>
            <a:off x="1019207" y="2744658"/>
            <a:ext cx="18246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in </a:t>
            </a:r>
            <a:r>
              <a:rPr lang="tr-TR" dirty="0" err="1" smtClean="0"/>
              <a:t>spite</a:t>
            </a:r>
            <a:r>
              <a:rPr lang="tr-TR" dirty="0" smtClean="0"/>
              <a:t> of</a:t>
            </a:r>
            <a:endParaRPr lang="en-US" dirty="0"/>
          </a:p>
        </p:txBody>
      </p:sp>
      <p:sp>
        <p:nvSpPr>
          <p:cNvPr id="12" name="Dikdörtgen 11"/>
          <p:cNvSpPr/>
          <p:nvPr/>
        </p:nvSpPr>
        <p:spPr>
          <a:xfrm>
            <a:off x="1019207" y="3208825"/>
            <a:ext cx="12375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/>
              <a:t>i</a:t>
            </a:r>
            <a:r>
              <a:rPr lang="tr-TR" dirty="0" err="1" smtClean="0"/>
              <a:t>nstead</a:t>
            </a:r>
            <a:r>
              <a:rPr lang="tr-TR" dirty="0" smtClean="0"/>
              <a:t> of</a:t>
            </a:r>
            <a:endParaRPr lang="en-US" dirty="0"/>
          </a:p>
        </p:txBody>
      </p:sp>
      <p:sp>
        <p:nvSpPr>
          <p:cNvPr id="13" name="Rectangle 1"/>
          <p:cNvSpPr/>
          <p:nvPr/>
        </p:nvSpPr>
        <p:spPr>
          <a:xfrm>
            <a:off x="611560" y="588699"/>
            <a:ext cx="42817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800" b="1" dirty="0" smtClean="0">
                <a:solidFill>
                  <a:srgbClr val="FF0000"/>
                </a:solidFill>
              </a:rPr>
              <a:t>How </a:t>
            </a:r>
            <a:r>
              <a:rPr lang="tr-TR" sz="2800" b="1" dirty="0" err="1" smtClean="0">
                <a:solidFill>
                  <a:srgbClr val="FF0000"/>
                </a:solidFill>
              </a:rPr>
              <a:t>Thoughts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are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Related</a:t>
            </a:r>
            <a:r>
              <a:rPr lang="tr-TR" sz="2800" b="1" dirty="0" smtClean="0">
                <a:solidFill>
                  <a:srgbClr val="FF0000"/>
                </a:solidFill>
              </a:rPr>
              <a:t>?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1043608" y="3672992"/>
            <a:ext cx="15037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nevertheless</a:t>
            </a:r>
            <a:endParaRPr lang="en-US" dirty="0"/>
          </a:p>
        </p:txBody>
      </p:sp>
      <p:sp>
        <p:nvSpPr>
          <p:cNvPr id="15" name="Dikdörtgen 14"/>
          <p:cNvSpPr/>
          <p:nvPr/>
        </p:nvSpPr>
        <p:spPr>
          <a:xfrm>
            <a:off x="1043607" y="4154125"/>
            <a:ext cx="20168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-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hand</a:t>
            </a:r>
            <a:endParaRPr lang="en-US" dirty="0"/>
          </a:p>
        </p:txBody>
      </p:sp>
      <p:sp>
        <p:nvSpPr>
          <p:cNvPr id="16" name="Dikdörtgen 15"/>
          <p:cNvSpPr/>
          <p:nvPr/>
        </p:nvSpPr>
        <p:spPr>
          <a:xfrm>
            <a:off x="3653002" y="1874601"/>
            <a:ext cx="886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rather</a:t>
            </a:r>
            <a:endParaRPr lang="en-US" dirty="0"/>
          </a:p>
        </p:txBody>
      </p:sp>
      <p:sp>
        <p:nvSpPr>
          <p:cNvPr id="17" name="Dikdörtgen 16"/>
          <p:cNvSpPr/>
          <p:nvPr/>
        </p:nvSpPr>
        <p:spPr>
          <a:xfrm>
            <a:off x="3653002" y="2350461"/>
            <a:ext cx="6309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still</a:t>
            </a:r>
            <a:endParaRPr lang="en-US" dirty="0"/>
          </a:p>
        </p:txBody>
      </p:sp>
      <p:sp>
        <p:nvSpPr>
          <p:cNvPr id="18" name="Dikdörtgen 17"/>
          <p:cNvSpPr/>
          <p:nvPr/>
        </p:nvSpPr>
        <p:spPr>
          <a:xfrm>
            <a:off x="3653002" y="2821949"/>
            <a:ext cx="600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- yet</a:t>
            </a:r>
            <a:endParaRPr lang="en-US" dirty="0"/>
          </a:p>
        </p:txBody>
      </p:sp>
      <p:sp>
        <p:nvSpPr>
          <p:cNvPr id="19" name="Dikdörtgen 18"/>
          <p:cNvSpPr/>
          <p:nvPr/>
        </p:nvSpPr>
        <p:spPr>
          <a:xfrm>
            <a:off x="3640915" y="3240218"/>
            <a:ext cx="9996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despite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69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/>
          <p:nvPr/>
        </p:nvSpPr>
        <p:spPr>
          <a:xfrm>
            <a:off x="1022891" y="1265283"/>
            <a:ext cx="34590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dirty="0" err="1" smtClean="0"/>
              <a:t>Function</a:t>
            </a:r>
            <a:r>
              <a:rPr lang="tr-TR" sz="2000" dirty="0" smtClean="0"/>
              <a:t>: </a:t>
            </a:r>
            <a:r>
              <a:rPr lang="tr-TR" sz="2000" dirty="0" err="1" smtClean="0"/>
              <a:t>Exceptions</a:t>
            </a:r>
            <a:r>
              <a:rPr lang="tr-TR" sz="2000" dirty="0" smtClean="0"/>
              <a:t> </a:t>
            </a:r>
            <a:r>
              <a:rPr lang="tr-TR" sz="2000" dirty="0" err="1" smtClean="0"/>
              <a:t>will</a:t>
            </a:r>
            <a:r>
              <a:rPr lang="tr-TR" sz="2000" dirty="0" smtClean="0"/>
              <a:t> </a:t>
            </a:r>
            <a:r>
              <a:rPr lang="tr-TR" sz="2000" dirty="0" err="1" smtClean="0"/>
              <a:t>follow</a:t>
            </a:r>
            <a:endParaRPr lang="tr-TR" sz="2000" dirty="0"/>
          </a:p>
        </p:txBody>
      </p:sp>
      <p:sp>
        <p:nvSpPr>
          <p:cNvPr id="3" name="Dikdörtgen 2"/>
          <p:cNvSpPr/>
          <p:nvPr/>
        </p:nvSpPr>
        <p:spPr>
          <a:xfrm>
            <a:off x="1043608" y="1835055"/>
            <a:ext cx="180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/>
              <a:t>a</a:t>
            </a:r>
            <a:r>
              <a:rPr lang="tr-TR" dirty="0" err="1" smtClean="0"/>
              <a:t>ll</a:t>
            </a:r>
            <a:r>
              <a:rPr lang="tr-TR" dirty="0" smtClean="0"/>
              <a:t> but</a:t>
            </a:r>
            <a:endParaRPr lang="en-US" dirty="0"/>
          </a:p>
        </p:txBody>
      </p:sp>
      <p:sp>
        <p:nvSpPr>
          <p:cNvPr id="12" name="Dikdörtgen 11"/>
          <p:cNvSpPr/>
          <p:nvPr/>
        </p:nvSpPr>
        <p:spPr>
          <a:xfrm>
            <a:off x="1019207" y="3208825"/>
            <a:ext cx="15041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- as a </a:t>
            </a:r>
            <a:r>
              <a:rPr lang="tr-TR" dirty="0" err="1" smtClean="0"/>
              <a:t>result</a:t>
            </a:r>
            <a:r>
              <a:rPr lang="tr-TR" dirty="0" smtClean="0"/>
              <a:t> of</a:t>
            </a:r>
            <a:endParaRPr lang="en-US" dirty="0"/>
          </a:p>
        </p:txBody>
      </p:sp>
      <p:sp>
        <p:nvSpPr>
          <p:cNvPr id="13" name="Rectangle 1"/>
          <p:cNvSpPr/>
          <p:nvPr/>
        </p:nvSpPr>
        <p:spPr>
          <a:xfrm>
            <a:off x="611560" y="588699"/>
            <a:ext cx="42817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800" b="1" dirty="0" smtClean="0">
                <a:solidFill>
                  <a:srgbClr val="FF0000"/>
                </a:solidFill>
              </a:rPr>
              <a:t>How </a:t>
            </a:r>
            <a:r>
              <a:rPr lang="tr-TR" sz="2800" b="1" dirty="0" err="1" smtClean="0">
                <a:solidFill>
                  <a:srgbClr val="FF0000"/>
                </a:solidFill>
              </a:rPr>
              <a:t>Thoughts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are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Related</a:t>
            </a:r>
            <a:r>
              <a:rPr lang="tr-TR" sz="2800" b="1" dirty="0" smtClean="0">
                <a:solidFill>
                  <a:srgbClr val="FF0000"/>
                </a:solidFill>
              </a:rPr>
              <a:t>?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1043608" y="3672992"/>
            <a:ext cx="10788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because</a:t>
            </a:r>
            <a:endParaRPr lang="en-US" dirty="0"/>
          </a:p>
        </p:txBody>
      </p:sp>
      <p:sp>
        <p:nvSpPr>
          <p:cNvPr id="15" name="Dikdörtgen 14"/>
          <p:cNvSpPr/>
          <p:nvPr/>
        </p:nvSpPr>
        <p:spPr>
          <a:xfrm>
            <a:off x="1043607" y="4154125"/>
            <a:ext cx="9165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/>
              <a:t>d</a:t>
            </a:r>
            <a:r>
              <a:rPr lang="tr-TR" dirty="0" err="1" smtClean="0"/>
              <a:t>ue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endParaRPr lang="en-US" dirty="0"/>
          </a:p>
        </p:txBody>
      </p:sp>
      <p:sp>
        <p:nvSpPr>
          <p:cNvPr id="16" name="Dikdörtgen 15"/>
          <p:cNvSpPr/>
          <p:nvPr/>
        </p:nvSpPr>
        <p:spPr>
          <a:xfrm>
            <a:off x="3653002" y="1874601"/>
            <a:ext cx="925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except</a:t>
            </a:r>
            <a:endParaRPr lang="en-US" dirty="0"/>
          </a:p>
        </p:txBody>
      </p:sp>
      <p:sp>
        <p:nvSpPr>
          <p:cNvPr id="20" name="Rectangle 1"/>
          <p:cNvSpPr/>
          <p:nvPr/>
        </p:nvSpPr>
        <p:spPr>
          <a:xfrm>
            <a:off x="1043607" y="2538579"/>
            <a:ext cx="18176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dirty="0" err="1" smtClean="0"/>
              <a:t>Function</a:t>
            </a:r>
            <a:r>
              <a:rPr lang="tr-TR" sz="2000" dirty="0" smtClean="0"/>
              <a:t>: </a:t>
            </a:r>
            <a:r>
              <a:rPr lang="tr-TR" sz="2000" dirty="0" err="1" smtClean="0"/>
              <a:t>cause</a:t>
            </a:r>
            <a:endParaRPr lang="tr-TR" sz="2000" dirty="0"/>
          </a:p>
        </p:txBody>
      </p:sp>
      <p:sp>
        <p:nvSpPr>
          <p:cNvPr id="21" name="Dikdörtgen 20"/>
          <p:cNvSpPr/>
          <p:nvPr/>
        </p:nvSpPr>
        <p:spPr>
          <a:xfrm>
            <a:off x="3540088" y="3208825"/>
            <a:ext cx="24720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in </a:t>
            </a:r>
            <a:r>
              <a:rPr lang="tr-TR" dirty="0" err="1" smtClean="0"/>
              <a:t>order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endParaRPr lang="en-US" dirty="0"/>
          </a:p>
        </p:txBody>
      </p:sp>
      <p:sp>
        <p:nvSpPr>
          <p:cNvPr id="22" name="Dikdörtgen 21"/>
          <p:cNvSpPr/>
          <p:nvPr/>
        </p:nvSpPr>
        <p:spPr>
          <a:xfrm>
            <a:off x="3540088" y="3729367"/>
            <a:ext cx="24720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on </a:t>
            </a:r>
            <a:r>
              <a:rPr lang="tr-TR" dirty="0" err="1" smtClean="0"/>
              <a:t>account</a:t>
            </a:r>
            <a:r>
              <a:rPr lang="tr-TR" dirty="0" smtClean="0"/>
              <a:t> of</a:t>
            </a:r>
            <a:endParaRPr lang="en-US" dirty="0"/>
          </a:p>
        </p:txBody>
      </p:sp>
      <p:sp>
        <p:nvSpPr>
          <p:cNvPr id="23" name="Dikdörtgen 22"/>
          <p:cNvSpPr/>
          <p:nvPr/>
        </p:nvSpPr>
        <p:spPr>
          <a:xfrm>
            <a:off x="3540088" y="4199613"/>
            <a:ext cx="24720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since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18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/>
          <p:nvPr/>
        </p:nvSpPr>
        <p:spPr>
          <a:xfrm>
            <a:off x="1025269" y="1302458"/>
            <a:ext cx="18124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dirty="0" err="1" smtClean="0"/>
              <a:t>Function</a:t>
            </a:r>
            <a:r>
              <a:rPr lang="tr-TR" sz="2000" dirty="0" smtClean="0"/>
              <a:t>: </a:t>
            </a:r>
            <a:r>
              <a:rPr lang="tr-TR" sz="2000" dirty="0" err="1" smtClean="0"/>
              <a:t>Effect</a:t>
            </a:r>
            <a:endParaRPr lang="tr-TR" sz="2000" dirty="0"/>
          </a:p>
        </p:txBody>
      </p:sp>
      <p:sp>
        <p:nvSpPr>
          <p:cNvPr id="3" name="Dikdörtgen 2"/>
          <p:cNvSpPr/>
          <p:nvPr/>
        </p:nvSpPr>
        <p:spPr>
          <a:xfrm>
            <a:off x="1043608" y="1835055"/>
            <a:ext cx="2448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As a </a:t>
            </a:r>
            <a:r>
              <a:rPr lang="tr-TR" dirty="0" err="1" smtClean="0"/>
              <a:t>consequence</a:t>
            </a:r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1047610" y="2280491"/>
            <a:ext cx="20122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As a </a:t>
            </a:r>
            <a:r>
              <a:rPr lang="tr-TR" dirty="0" err="1" smtClean="0"/>
              <a:t>result</a:t>
            </a:r>
            <a:endParaRPr lang="en-US" dirty="0"/>
          </a:p>
        </p:txBody>
      </p:sp>
      <p:sp>
        <p:nvSpPr>
          <p:cNvPr id="11" name="Dikdörtgen 10"/>
          <p:cNvSpPr/>
          <p:nvPr/>
        </p:nvSpPr>
        <p:spPr>
          <a:xfrm>
            <a:off x="1019207" y="2744658"/>
            <a:ext cx="18246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Consequently</a:t>
            </a:r>
            <a:endParaRPr lang="en-US" dirty="0"/>
          </a:p>
        </p:txBody>
      </p:sp>
      <p:sp>
        <p:nvSpPr>
          <p:cNvPr id="12" name="Dikdörtgen 11"/>
          <p:cNvSpPr/>
          <p:nvPr/>
        </p:nvSpPr>
        <p:spPr>
          <a:xfrm>
            <a:off x="1019207" y="3208825"/>
            <a:ext cx="53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So</a:t>
            </a:r>
            <a:endParaRPr lang="en-US" dirty="0"/>
          </a:p>
        </p:txBody>
      </p:sp>
      <p:sp>
        <p:nvSpPr>
          <p:cNvPr id="13" name="Rectangle 1"/>
          <p:cNvSpPr/>
          <p:nvPr/>
        </p:nvSpPr>
        <p:spPr>
          <a:xfrm>
            <a:off x="611560" y="588699"/>
            <a:ext cx="42817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800" b="1" dirty="0" smtClean="0">
                <a:solidFill>
                  <a:srgbClr val="FF0000"/>
                </a:solidFill>
              </a:rPr>
              <a:t>How </a:t>
            </a:r>
            <a:r>
              <a:rPr lang="tr-TR" sz="2800" b="1" dirty="0" err="1" smtClean="0">
                <a:solidFill>
                  <a:srgbClr val="FF0000"/>
                </a:solidFill>
              </a:rPr>
              <a:t>Thoughts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are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Related</a:t>
            </a:r>
            <a:r>
              <a:rPr lang="tr-TR" sz="2800" b="1" dirty="0" smtClean="0">
                <a:solidFill>
                  <a:srgbClr val="FF0000"/>
                </a:solidFill>
              </a:rPr>
              <a:t>?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3640915" y="1830036"/>
            <a:ext cx="1651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/>
              <a:t>s</a:t>
            </a:r>
            <a:r>
              <a:rPr lang="tr-TR" dirty="0" err="1" smtClean="0"/>
              <a:t>o</a:t>
            </a:r>
            <a:r>
              <a:rPr lang="tr-TR" dirty="0" smtClean="0"/>
              <a:t> as </a:t>
            </a:r>
            <a:r>
              <a:rPr lang="tr-TR" dirty="0" err="1" smtClean="0"/>
              <a:t>to</a:t>
            </a:r>
            <a:endParaRPr lang="en-US" dirty="0"/>
          </a:p>
        </p:txBody>
      </p:sp>
      <p:sp>
        <p:nvSpPr>
          <p:cNvPr id="17" name="Dikdörtgen 16"/>
          <p:cNvSpPr/>
          <p:nvPr/>
        </p:nvSpPr>
        <p:spPr>
          <a:xfrm>
            <a:off x="3653002" y="2280491"/>
            <a:ext cx="9568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/>
              <a:t>s</a:t>
            </a:r>
            <a:r>
              <a:rPr lang="tr-TR" dirty="0" err="1" smtClean="0"/>
              <a:t>o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endParaRPr lang="en-US" dirty="0"/>
          </a:p>
        </p:txBody>
      </p:sp>
      <p:sp>
        <p:nvSpPr>
          <p:cNvPr id="18" name="Dikdörtgen 17"/>
          <p:cNvSpPr/>
          <p:nvPr/>
        </p:nvSpPr>
        <p:spPr>
          <a:xfrm>
            <a:off x="3653002" y="2730946"/>
            <a:ext cx="11928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therefore</a:t>
            </a:r>
            <a:endParaRPr lang="en-US" dirty="0"/>
          </a:p>
        </p:txBody>
      </p:sp>
      <p:sp>
        <p:nvSpPr>
          <p:cNvPr id="20" name="Rectangle 1"/>
          <p:cNvSpPr/>
          <p:nvPr/>
        </p:nvSpPr>
        <p:spPr>
          <a:xfrm>
            <a:off x="1014919" y="3966663"/>
            <a:ext cx="24769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dirty="0" err="1" smtClean="0"/>
              <a:t>Function</a:t>
            </a:r>
            <a:r>
              <a:rPr lang="tr-TR" sz="2000" dirty="0" smtClean="0"/>
              <a:t>: </a:t>
            </a:r>
            <a:r>
              <a:rPr lang="tr-TR" sz="2000" dirty="0" err="1" smtClean="0"/>
              <a:t>Comparison</a:t>
            </a:r>
            <a:endParaRPr lang="tr-TR" sz="2000" dirty="0"/>
          </a:p>
        </p:txBody>
      </p:sp>
      <p:sp>
        <p:nvSpPr>
          <p:cNvPr id="21" name="Dikdörtgen 20"/>
          <p:cNvSpPr/>
          <p:nvPr/>
        </p:nvSpPr>
        <p:spPr>
          <a:xfrm>
            <a:off x="1043608" y="4413594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as</a:t>
            </a:r>
            <a:endParaRPr lang="en-US" dirty="0"/>
          </a:p>
        </p:txBody>
      </p:sp>
      <p:sp>
        <p:nvSpPr>
          <p:cNvPr id="22" name="Dikdörtgen 21"/>
          <p:cNvSpPr/>
          <p:nvPr/>
        </p:nvSpPr>
        <p:spPr>
          <a:xfrm>
            <a:off x="1043608" y="4808466"/>
            <a:ext cx="17940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/>
              <a:t>b</a:t>
            </a:r>
            <a:r>
              <a:rPr lang="tr-TR" dirty="0" err="1" smtClean="0"/>
              <a:t>efore</a:t>
            </a:r>
            <a:r>
              <a:rPr lang="tr-TR" dirty="0" smtClean="0"/>
              <a:t>… </a:t>
            </a:r>
            <a:r>
              <a:rPr lang="tr-TR" dirty="0" err="1" smtClean="0"/>
              <a:t>after</a:t>
            </a:r>
            <a:endParaRPr lang="en-US" dirty="0"/>
          </a:p>
        </p:txBody>
      </p:sp>
      <p:sp>
        <p:nvSpPr>
          <p:cNvPr id="23" name="Dikdörtgen 22"/>
          <p:cNvSpPr/>
          <p:nvPr/>
        </p:nvSpPr>
        <p:spPr>
          <a:xfrm>
            <a:off x="3522299" y="4782926"/>
            <a:ext cx="17940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/>
              <a:t>l</a:t>
            </a:r>
            <a:r>
              <a:rPr lang="tr-TR" dirty="0" err="1" smtClean="0"/>
              <a:t>ike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endParaRPr lang="en-US" dirty="0"/>
          </a:p>
        </p:txBody>
      </p:sp>
      <p:sp>
        <p:nvSpPr>
          <p:cNvPr id="24" name="Dikdörtgen 23"/>
          <p:cNvSpPr/>
          <p:nvPr/>
        </p:nvSpPr>
        <p:spPr>
          <a:xfrm>
            <a:off x="3569456" y="4413594"/>
            <a:ext cx="17940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once</a:t>
            </a:r>
            <a:r>
              <a:rPr lang="tr-TR" dirty="0" smtClean="0"/>
              <a:t>…</a:t>
            </a:r>
            <a:r>
              <a:rPr lang="tr-TR" dirty="0" err="1" smtClean="0"/>
              <a:t>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44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/>
          <p:nvPr/>
        </p:nvSpPr>
        <p:spPr>
          <a:xfrm>
            <a:off x="718929" y="1320322"/>
            <a:ext cx="34124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dirty="0" err="1" smtClean="0"/>
              <a:t>Function</a:t>
            </a:r>
            <a:r>
              <a:rPr lang="tr-TR" sz="2000" dirty="0" smtClean="0"/>
              <a:t>: </a:t>
            </a:r>
            <a:r>
              <a:rPr lang="tr-TR" sz="2000" dirty="0" err="1" smtClean="0"/>
              <a:t>Conditions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be met</a:t>
            </a:r>
            <a:endParaRPr lang="tr-TR" sz="2000" dirty="0"/>
          </a:p>
        </p:txBody>
      </p:sp>
      <p:sp>
        <p:nvSpPr>
          <p:cNvPr id="3" name="Dikdörtgen 2"/>
          <p:cNvSpPr/>
          <p:nvPr/>
        </p:nvSpPr>
        <p:spPr>
          <a:xfrm>
            <a:off x="1043608" y="1835055"/>
            <a:ext cx="2448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after</a:t>
            </a:r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1047610" y="2280491"/>
            <a:ext cx="20122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as </a:t>
            </a:r>
            <a:r>
              <a:rPr lang="tr-TR" dirty="0" err="1" smtClean="0"/>
              <a:t>soon</a:t>
            </a:r>
            <a:r>
              <a:rPr lang="tr-TR" dirty="0" smtClean="0"/>
              <a:t> as</a:t>
            </a:r>
            <a:endParaRPr lang="en-US" dirty="0"/>
          </a:p>
        </p:txBody>
      </p:sp>
      <p:sp>
        <p:nvSpPr>
          <p:cNvPr id="11" name="Dikdörtgen 10"/>
          <p:cNvSpPr/>
          <p:nvPr/>
        </p:nvSpPr>
        <p:spPr>
          <a:xfrm>
            <a:off x="1019207" y="2744658"/>
            <a:ext cx="18246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before</a:t>
            </a:r>
            <a:endParaRPr lang="en-US" dirty="0"/>
          </a:p>
        </p:txBody>
      </p:sp>
      <p:sp>
        <p:nvSpPr>
          <p:cNvPr id="12" name="Dikdörtgen 11"/>
          <p:cNvSpPr/>
          <p:nvPr/>
        </p:nvSpPr>
        <p:spPr>
          <a:xfrm>
            <a:off x="1019207" y="3208825"/>
            <a:ext cx="431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if</a:t>
            </a:r>
            <a:endParaRPr lang="en-US" dirty="0"/>
          </a:p>
        </p:txBody>
      </p:sp>
      <p:sp>
        <p:nvSpPr>
          <p:cNvPr id="13" name="Rectangle 1"/>
          <p:cNvSpPr/>
          <p:nvPr/>
        </p:nvSpPr>
        <p:spPr>
          <a:xfrm>
            <a:off x="611560" y="588699"/>
            <a:ext cx="42817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800" b="1" dirty="0" smtClean="0">
                <a:solidFill>
                  <a:srgbClr val="FF0000"/>
                </a:solidFill>
              </a:rPr>
              <a:t>How </a:t>
            </a:r>
            <a:r>
              <a:rPr lang="tr-TR" sz="2800" b="1" dirty="0" err="1" smtClean="0">
                <a:solidFill>
                  <a:srgbClr val="FF0000"/>
                </a:solidFill>
              </a:rPr>
              <a:t>Thoughts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are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Related</a:t>
            </a:r>
            <a:r>
              <a:rPr lang="tr-TR" sz="2800" b="1" dirty="0" smtClean="0">
                <a:solidFill>
                  <a:srgbClr val="FF0000"/>
                </a:solidFill>
              </a:rPr>
              <a:t>?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3640915" y="1830036"/>
            <a:ext cx="1651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/>
              <a:t>p</a:t>
            </a:r>
            <a:r>
              <a:rPr lang="tr-TR" dirty="0" err="1" smtClean="0"/>
              <a:t>rovided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endParaRPr lang="en-US" dirty="0"/>
          </a:p>
        </p:txBody>
      </p:sp>
      <p:sp>
        <p:nvSpPr>
          <p:cNvPr id="17" name="Dikdörtgen 16"/>
          <p:cNvSpPr/>
          <p:nvPr/>
        </p:nvSpPr>
        <p:spPr>
          <a:xfrm>
            <a:off x="3653002" y="2280491"/>
            <a:ext cx="8162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while</a:t>
            </a:r>
            <a:endParaRPr lang="en-US" dirty="0"/>
          </a:p>
        </p:txBody>
      </p:sp>
      <p:sp>
        <p:nvSpPr>
          <p:cNvPr id="18" name="Dikdörtgen 17"/>
          <p:cNvSpPr/>
          <p:nvPr/>
        </p:nvSpPr>
        <p:spPr>
          <a:xfrm>
            <a:off x="3653002" y="2730946"/>
            <a:ext cx="1045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without</a:t>
            </a:r>
            <a:endParaRPr lang="en-US" dirty="0"/>
          </a:p>
        </p:txBody>
      </p:sp>
      <p:sp>
        <p:nvSpPr>
          <p:cNvPr id="21" name="Dikdörtgen 20"/>
          <p:cNvSpPr/>
          <p:nvPr/>
        </p:nvSpPr>
        <p:spPr>
          <a:xfrm>
            <a:off x="1019206" y="3654261"/>
            <a:ext cx="15365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until</a:t>
            </a:r>
            <a:endParaRPr lang="en-US" dirty="0"/>
          </a:p>
        </p:txBody>
      </p:sp>
      <p:sp>
        <p:nvSpPr>
          <p:cNvPr id="19" name="Dikdörtgen 18"/>
          <p:cNvSpPr/>
          <p:nvPr/>
        </p:nvSpPr>
        <p:spPr>
          <a:xfrm>
            <a:off x="3662874" y="3143352"/>
            <a:ext cx="18452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unless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9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745540"/>
            <a:ext cx="77019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800" b="1" dirty="0" err="1" smtClean="0">
                <a:solidFill>
                  <a:srgbClr val="FF0000"/>
                </a:solidFill>
              </a:rPr>
              <a:t>Exercise</a:t>
            </a:r>
            <a:r>
              <a:rPr lang="tr-TR" sz="2800" b="1" dirty="0" smtClean="0">
                <a:solidFill>
                  <a:srgbClr val="FF0000"/>
                </a:solidFill>
              </a:rPr>
              <a:t>: </a:t>
            </a:r>
            <a:r>
              <a:rPr lang="tr-TR" sz="2800" b="1" dirty="0" err="1" smtClean="0">
                <a:solidFill>
                  <a:srgbClr val="FF0000"/>
                </a:solidFill>
              </a:rPr>
              <a:t>Finding</a:t>
            </a:r>
            <a:r>
              <a:rPr lang="tr-TR" sz="2800" b="1" dirty="0" smtClean="0">
                <a:solidFill>
                  <a:srgbClr val="FF0000"/>
                </a:solidFill>
              </a:rPr>
              <a:t> Main </a:t>
            </a:r>
            <a:r>
              <a:rPr lang="tr-TR" sz="2800" b="1" dirty="0" err="1" smtClean="0">
                <a:solidFill>
                  <a:srgbClr val="FF0000"/>
                </a:solidFill>
              </a:rPr>
              <a:t>Ideas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and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Supporting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Ideas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5" name="Rectangle 1"/>
          <p:cNvSpPr/>
          <p:nvPr/>
        </p:nvSpPr>
        <p:spPr>
          <a:xfrm>
            <a:off x="971600" y="1628800"/>
            <a:ext cx="56180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dirty="0" smtClean="0"/>
              <a:t>Source: </a:t>
            </a:r>
            <a:r>
              <a:rPr lang="tr-TR" sz="2000" dirty="0" err="1" smtClean="0"/>
              <a:t>Peterson’s</a:t>
            </a:r>
            <a:r>
              <a:rPr lang="tr-TR" sz="2000" dirty="0" smtClean="0"/>
              <a:t> Master </a:t>
            </a:r>
            <a:r>
              <a:rPr lang="tr-TR" sz="2000" dirty="0" err="1" smtClean="0"/>
              <a:t>Toefl</a:t>
            </a:r>
            <a:r>
              <a:rPr lang="tr-TR" sz="2000" dirty="0" smtClean="0"/>
              <a:t> Reading </a:t>
            </a:r>
            <a:r>
              <a:rPr lang="tr-TR" sz="2000" dirty="0" err="1" smtClean="0"/>
              <a:t>Skills</a:t>
            </a:r>
            <a:r>
              <a:rPr lang="tr-TR" sz="2000" dirty="0" smtClean="0"/>
              <a:t>,  2007</a:t>
            </a:r>
            <a:endParaRPr lang="tr-TR" sz="2000" dirty="0"/>
          </a:p>
        </p:txBody>
      </p:sp>
      <p:sp>
        <p:nvSpPr>
          <p:cNvPr id="6" name="Rectangle 1"/>
          <p:cNvSpPr/>
          <p:nvPr/>
        </p:nvSpPr>
        <p:spPr>
          <a:xfrm>
            <a:off x="971600" y="2188895"/>
            <a:ext cx="56721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dirty="0" err="1" smtClean="0"/>
              <a:t>Chapter</a:t>
            </a:r>
            <a:r>
              <a:rPr lang="tr-TR" sz="2000" dirty="0"/>
              <a:t> </a:t>
            </a:r>
            <a:r>
              <a:rPr lang="tr-TR" sz="2000" dirty="0" smtClean="0"/>
              <a:t>3: </a:t>
            </a:r>
            <a:r>
              <a:rPr lang="tr-TR" sz="2000" dirty="0" err="1" smtClean="0"/>
              <a:t>Developing</a:t>
            </a:r>
            <a:r>
              <a:rPr lang="tr-TR" sz="2000" dirty="0" smtClean="0"/>
              <a:t> Reading </a:t>
            </a:r>
            <a:r>
              <a:rPr lang="tr-TR" sz="2000" dirty="0" err="1" smtClean="0"/>
              <a:t>Comprehension</a:t>
            </a:r>
            <a:r>
              <a:rPr lang="tr-TR" sz="2000" dirty="0" smtClean="0"/>
              <a:t> </a:t>
            </a:r>
            <a:r>
              <a:rPr lang="tr-TR" sz="2000" dirty="0" err="1" smtClean="0"/>
              <a:t>Skills</a:t>
            </a:r>
            <a:endParaRPr lang="tr-TR" sz="2000" dirty="0"/>
          </a:p>
        </p:txBody>
      </p:sp>
      <p:sp>
        <p:nvSpPr>
          <p:cNvPr id="7" name="Rectangle 1"/>
          <p:cNvSpPr/>
          <p:nvPr/>
        </p:nvSpPr>
        <p:spPr>
          <a:xfrm>
            <a:off x="1323626" y="2773538"/>
            <a:ext cx="8418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b="1" dirty="0" err="1" smtClean="0"/>
              <a:t>Aims</a:t>
            </a:r>
            <a:r>
              <a:rPr lang="tr-TR" sz="2000" b="1" dirty="0" smtClean="0"/>
              <a:t>:</a:t>
            </a:r>
            <a:r>
              <a:rPr lang="tr-TR" sz="2000" b="1" dirty="0" smtClean="0"/>
              <a:t> </a:t>
            </a:r>
            <a:endParaRPr lang="tr-TR" sz="2000" b="1" dirty="0"/>
          </a:p>
        </p:txBody>
      </p:sp>
      <p:sp>
        <p:nvSpPr>
          <p:cNvPr id="8" name="Rectangle 1"/>
          <p:cNvSpPr/>
          <p:nvPr/>
        </p:nvSpPr>
        <p:spPr>
          <a:xfrm>
            <a:off x="971600" y="3325249"/>
            <a:ext cx="35321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dirty="0" smtClean="0"/>
              <a:t>- </a:t>
            </a:r>
            <a:r>
              <a:rPr lang="tr-TR" sz="2000" dirty="0" err="1" smtClean="0"/>
              <a:t>Finding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authors</a:t>
            </a:r>
            <a:r>
              <a:rPr lang="tr-TR" sz="2000" dirty="0" smtClean="0"/>
              <a:t> main </a:t>
            </a:r>
            <a:r>
              <a:rPr lang="tr-TR" sz="2000" dirty="0" err="1" smtClean="0"/>
              <a:t>ideas</a:t>
            </a:r>
            <a:endParaRPr lang="tr-TR" sz="2000" dirty="0"/>
          </a:p>
        </p:txBody>
      </p:sp>
      <p:sp>
        <p:nvSpPr>
          <p:cNvPr id="9" name="Rectangle 1"/>
          <p:cNvSpPr/>
          <p:nvPr/>
        </p:nvSpPr>
        <p:spPr>
          <a:xfrm>
            <a:off x="952670" y="3849321"/>
            <a:ext cx="43978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dirty="0" smtClean="0"/>
              <a:t>- </a:t>
            </a:r>
            <a:r>
              <a:rPr lang="tr-TR" sz="2000" dirty="0" err="1" smtClean="0"/>
              <a:t>Finding</a:t>
            </a:r>
            <a:r>
              <a:rPr lang="tr-TR" sz="2000" dirty="0" smtClean="0"/>
              <a:t> </a:t>
            </a:r>
            <a:r>
              <a:rPr lang="tr-TR" sz="2000" dirty="0" err="1" smtClean="0"/>
              <a:t>where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main idea </a:t>
            </a:r>
            <a:r>
              <a:rPr lang="tr-TR" sz="2000" dirty="0" err="1" smtClean="0"/>
              <a:t>expressed</a:t>
            </a:r>
            <a:endParaRPr lang="tr-TR" sz="2000" dirty="0"/>
          </a:p>
        </p:txBody>
      </p:sp>
      <p:sp>
        <p:nvSpPr>
          <p:cNvPr id="10" name="Rectangle 1"/>
          <p:cNvSpPr/>
          <p:nvPr/>
        </p:nvSpPr>
        <p:spPr>
          <a:xfrm>
            <a:off x="952670" y="4373393"/>
            <a:ext cx="42156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dirty="0" smtClean="0"/>
              <a:t>- </a:t>
            </a:r>
            <a:r>
              <a:rPr lang="tr-TR" sz="2000" dirty="0" err="1" smtClean="0"/>
              <a:t>Finding</a:t>
            </a:r>
            <a:r>
              <a:rPr lang="tr-TR" sz="2000" dirty="0" smtClean="0"/>
              <a:t> how </a:t>
            </a:r>
            <a:r>
              <a:rPr lang="tr-TR" sz="2000" dirty="0" err="1" smtClean="0"/>
              <a:t>the</a:t>
            </a:r>
            <a:r>
              <a:rPr lang="tr-TR" sz="2000" dirty="0" smtClean="0"/>
              <a:t> main idea </a:t>
            </a:r>
            <a:r>
              <a:rPr lang="tr-TR" sz="2000" dirty="0" err="1" smtClean="0"/>
              <a:t>supported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87993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1253" y="666969"/>
            <a:ext cx="44770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800" b="1" dirty="0" err="1" smtClean="0">
                <a:solidFill>
                  <a:srgbClr val="FF0000"/>
                </a:solidFill>
              </a:rPr>
              <a:t>Vocabulary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for</a:t>
            </a:r>
            <a:r>
              <a:rPr lang="tr-TR" sz="2800" b="1" dirty="0" smtClean="0">
                <a:solidFill>
                  <a:srgbClr val="FF0000"/>
                </a:solidFill>
              </a:rPr>
              <a:t> Reading </a:t>
            </a:r>
            <a:r>
              <a:rPr lang="tr-TR" sz="2800" b="1" dirty="0" err="1" smtClean="0">
                <a:solidFill>
                  <a:srgbClr val="FF0000"/>
                </a:solidFill>
              </a:rPr>
              <a:t>Texts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5" name="Rectangle 1"/>
          <p:cNvSpPr/>
          <p:nvPr/>
        </p:nvSpPr>
        <p:spPr>
          <a:xfrm>
            <a:off x="827584" y="1401520"/>
            <a:ext cx="13776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dirty="0" smtClean="0"/>
              <a:t>- </a:t>
            </a:r>
            <a:r>
              <a:rPr lang="tr-TR" sz="2000" dirty="0" err="1" smtClean="0"/>
              <a:t>Employer</a:t>
            </a:r>
            <a:r>
              <a:rPr lang="tr-TR" sz="2000" dirty="0" smtClean="0"/>
              <a:t>:</a:t>
            </a:r>
            <a:endParaRPr lang="tr-TR" sz="2000" dirty="0"/>
          </a:p>
        </p:txBody>
      </p:sp>
      <p:sp>
        <p:nvSpPr>
          <p:cNvPr id="6" name="Rectangle 1"/>
          <p:cNvSpPr/>
          <p:nvPr/>
        </p:nvSpPr>
        <p:spPr>
          <a:xfrm>
            <a:off x="827584" y="2678917"/>
            <a:ext cx="18993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dirty="0" smtClean="0"/>
              <a:t>- </a:t>
            </a:r>
            <a:r>
              <a:rPr lang="tr-TR" sz="2000" dirty="0" err="1" smtClean="0"/>
              <a:t>Breaking</a:t>
            </a:r>
            <a:r>
              <a:rPr lang="tr-TR" sz="2000" dirty="0" smtClean="0"/>
              <a:t> news:</a:t>
            </a:r>
            <a:endParaRPr lang="tr-TR" sz="2000" dirty="0"/>
          </a:p>
        </p:txBody>
      </p:sp>
      <p:sp>
        <p:nvSpPr>
          <p:cNvPr id="8" name="Rectangle 1"/>
          <p:cNvSpPr/>
          <p:nvPr/>
        </p:nvSpPr>
        <p:spPr>
          <a:xfrm>
            <a:off x="827584" y="3763107"/>
            <a:ext cx="15856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dirty="0" smtClean="0"/>
              <a:t>- </a:t>
            </a:r>
            <a:r>
              <a:rPr lang="tr-TR" sz="2000" dirty="0" err="1" smtClean="0"/>
              <a:t>Symphatize</a:t>
            </a:r>
            <a:r>
              <a:rPr lang="tr-TR" sz="2000" dirty="0" smtClean="0"/>
              <a:t>:</a:t>
            </a:r>
            <a:endParaRPr lang="tr-TR" sz="2000" dirty="0"/>
          </a:p>
        </p:txBody>
      </p:sp>
      <p:sp>
        <p:nvSpPr>
          <p:cNvPr id="9" name="Rectangle 1"/>
          <p:cNvSpPr/>
          <p:nvPr/>
        </p:nvSpPr>
        <p:spPr>
          <a:xfrm>
            <a:off x="827584" y="4537304"/>
            <a:ext cx="12225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dirty="0" smtClean="0"/>
              <a:t>- </a:t>
            </a:r>
            <a:r>
              <a:rPr lang="tr-TR" sz="2000" dirty="0" err="1" smtClean="0"/>
              <a:t>Indicate</a:t>
            </a:r>
            <a:r>
              <a:rPr lang="tr-TR" sz="2000" dirty="0" smtClean="0"/>
              <a:t>:</a:t>
            </a:r>
            <a:endParaRPr lang="tr-TR" sz="2000" dirty="0"/>
          </a:p>
        </p:txBody>
      </p:sp>
      <p:sp>
        <p:nvSpPr>
          <p:cNvPr id="3" name="Dikdörtgen 2"/>
          <p:cNvSpPr/>
          <p:nvPr/>
        </p:nvSpPr>
        <p:spPr>
          <a:xfrm>
            <a:off x="1043608" y="1917108"/>
            <a:ext cx="70244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A</a:t>
            </a:r>
            <a:r>
              <a:rPr lang="en-US" dirty="0" smtClean="0"/>
              <a:t> </a:t>
            </a:r>
            <a:r>
              <a:rPr lang="en-US" dirty="0"/>
              <a:t>person or company that provides a job paying wages or a salary to one or more people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043608" y="3082518"/>
            <a:ext cx="76812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Information </a:t>
            </a:r>
            <a:r>
              <a:rPr lang="en-US" dirty="0" smtClean="0"/>
              <a:t>that </a:t>
            </a:r>
            <a:r>
              <a:rPr lang="en-US" dirty="0"/>
              <a:t>is </a:t>
            </a:r>
            <a:r>
              <a:rPr lang="en-US" dirty="0" smtClean="0"/>
              <a:t>being</a:t>
            </a:r>
            <a:r>
              <a:rPr lang="tr-TR" dirty="0" smtClean="0"/>
              <a:t> </a:t>
            </a:r>
            <a:r>
              <a:rPr lang="tr-TR" dirty="0" err="1" smtClean="0"/>
              <a:t>received</a:t>
            </a:r>
            <a:r>
              <a:rPr lang="tr-TR" dirty="0" smtClean="0"/>
              <a:t>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broadcast</a:t>
            </a:r>
            <a:r>
              <a:rPr lang="tr-TR" dirty="0" smtClean="0"/>
              <a:t> </a:t>
            </a:r>
            <a:r>
              <a:rPr lang="en-US" dirty="0" smtClean="0"/>
              <a:t>about a</a:t>
            </a:r>
            <a:r>
              <a:rPr lang="tr-TR" dirty="0" smtClean="0"/>
              <a:t>n </a:t>
            </a:r>
            <a:r>
              <a:rPr lang="tr-TR" dirty="0" err="1" smtClean="0"/>
              <a:t>event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has </a:t>
            </a:r>
            <a:r>
              <a:rPr lang="en-US" dirty="0" smtClean="0"/>
              <a:t>just</a:t>
            </a:r>
            <a:r>
              <a:rPr lang="tr-TR" dirty="0" smtClean="0"/>
              <a:t> </a:t>
            </a:r>
            <a:r>
              <a:rPr lang="tr-TR" dirty="0" err="1" smtClean="0"/>
              <a:t>happened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just</a:t>
            </a:r>
            <a:r>
              <a:rPr lang="tr-TR" dirty="0" smtClean="0"/>
              <a:t> </a:t>
            </a:r>
            <a:r>
              <a:rPr lang="tr-TR" dirty="0" err="1" smtClean="0"/>
              <a:t>begun</a:t>
            </a:r>
            <a:r>
              <a:rPr lang="tr-TR" dirty="0" smtClean="0"/>
              <a:t>.</a:t>
            </a:r>
            <a:r>
              <a:rPr lang="en-US" dirty="0"/>
              <a:t> 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1110920" y="4163217"/>
            <a:ext cx="32429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T</a:t>
            </a:r>
            <a:r>
              <a:rPr lang="en-US" dirty="0" smtClean="0"/>
              <a:t>o </a:t>
            </a:r>
            <a:r>
              <a:rPr lang="en-US" dirty="0"/>
              <a:t>react or respond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sympathy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2" name="Dikdörtgen 11"/>
          <p:cNvSpPr/>
          <p:nvPr/>
        </p:nvSpPr>
        <p:spPr>
          <a:xfrm>
            <a:off x="1110920" y="5002143"/>
            <a:ext cx="2425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T</a:t>
            </a:r>
            <a:r>
              <a:rPr lang="en-US" dirty="0" smtClean="0"/>
              <a:t>o </a:t>
            </a:r>
            <a:r>
              <a:rPr lang="en-US" dirty="0"/>
              <a:t>point out or point </a:t>
            </a:r>
            <a:r>
              <a:rPr lang="en-US" dirty="0" smtClean="0"/>
              <a:t>to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90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1253" y="666969"/>
            <a:ext cx="44770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800" b="1" dirty="0" err="1" smtClean="0">
                <a:solidFill>
                  <a:srgbClr val="FF0000"/>
                </a:solidFill>
              </a:rPr>
              <a:t>Vocabulary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for</a:t>
            </a:r>
            <a:r>
              <a:rPr lang="tr-TR" sz="2800" b="1" dirty="0" smtClean="0">
                <a:solidFill>
                  <a:srgbClr val="FF0000"/>
                </a:solidFill>
              </a:rPr>
              <a:t> Reading </a:t>
            </a:r>
            <a:r>
              <a:rPr lang="tr-TR" sz="2800" b="1" dirty="0" err="1" smtClean="0">
                <a:solidFill>
                  <a:srgbClr val="FF0000"/>
                </a:solidFill>
              </a:rPr>
              <a:t>Texts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5" name="Rectangle 1"/>
          <p:cNvSpPr/>
          <p:nvPr/>
        </p:nvSpPr>
        <p:spPr>
          <a:xfrm>
            <a:off x="866057" y="1401520"/>
            <a:ext cx="13006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dirty="0" smtClean="0"/>
              <a:t>- </a:t>
            </a:r>
            <a:r>
              <a:rPr lang="tr-TR" sz="2000" dirty="0" err="1" smtClean="0"/>
              <a:t>Reaction</a:t>
            </a:r>
            <a:r>
              <a:rPr lang="tr-TR" sz="2000" dirty="0" smtClean="0"/>
              <a:t>:</a:t>
            </a:r>
            <a:endParaRPr lang="tr-TR" sz="2000" dirty="0"/>
          </a:p>
        </p:txBody>
      </p:sp>
      <p:sp>
        <p:nvSpPr>
          <p:cNvPr id="6" name="Rectangle 1"/>
          <p:cNvSpPr/>
          <p:nvPr/>
        </p:nvSpPr>
        <p:spPr>
          <a:xfrm>
            <a:off x="903499" y="2397653"/>
            <a:ext cx="16138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dirty="0" smtClean="0"/>
              <a:t>- </a:t>
            </a:r>
            <a:r>
              <a:rPr lang="tr-TR" sz="2000" dirty="0" err="1" smtClean="0"/>
              <a:t>Undoubtely</a:t>
            </a:r>
            <a:r>
              <a:rPr lang="tr-TR" sz="2000" dirty="0" smtClean="0"/>
              <a:t>:</a:t>
            </a:r>
            <a:endParaRPr lang="tr-TR" sz="2000" dirty="0"/>
          </a:p>
        </p:txBody>
      </p:sp>
      <p:sp>
        <p:nvSpPr>
          <p:cNvPr id="8" name="Rectangle 1"/>
          <p:cNvSpPr/>
          <p:nvPr/>
        </p:nvSpPr>
        <p:spPr>
          <a:xfrm>
            <a:off x="903499" y="3309130"/>
            <a:ext cx="10367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dirty="0" smtClean="0"/>
              <a:t>- </a:t>
            </a:r>
            <a:r>
              <a:rPr lang="tr-TR" sz="2000" dirty="0" err="1" smtClean="0"/>
              <a:t>Wrath</a:t>
            </a:r>
            <a:r>
              <a:rPr lang="tr-TR" sz="2000" dirty="0" smtClean="0"/>
              <a:t>:</a:t>
            </a:r>
            <a:endParaRPr lang="tr-TR" sz="2000" dirty="0"/>
          </a:p>
        </p:txBody>
      </p:sp>
      <p:sp>
        <p:nvSpPr>
          <p:cNvPr id="9" name="Rectangle 1"/>
          <p:cNvSpPr/>
          <p:nvPr/>
        </p:nvSpPr>
        <p:spPr>
          <a:xfrm>
            <a:off x="902986" y="4247905"/>
            <a:ext cx="10372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dirty="0" smtClean="0"/>
              <a:t>- Digest:</a:t>
            </a:r>
            <a:endParaRPr lang="tr-TR" sz="2000" dirty="0"/>
          </a:p>
        </p:txBody>
      </p:sp>
      <p:sp>
        <p:nvSpPr>
          <p:cNvPr id="3" name="Dikdörtgen 2"/>
          <p:cNvSpPr/>
          <p:nvPr/>
        </p:nvSpPr>
        <p:spPr>
          <a:xfrm>
            <a:off x="1043608" y="1917108"/>
            <a:ext cx="70244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R</a:t>
            </a:r>
            <a:r>
              <a:rPr lang="en-US" dirty="0" err="1" smtClean="0"/>
              <a:t>esistance</a:t>
            </a:r>
            <a:r>
              <a:rPr lang="en-US" dirty="0" smtClean="0"/>
              <a:t> </a:t>
            </a:r>
            <a:r>
              <a:rPr lang="en-US" dirty="0"/>
              <a:t>or opposition to a force, influence, or </a:t>
            </a:r>
            <a:r>
              <a:rPr lang="en-US" dirty="0" smtClean="0"/>
              <a:t>movement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1110920" y="2893587"/>
            <a:ext cx="76812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/>
              <a:t>W</a:t>
            </a:r>
            <a:r>
              <a:rPr lang="tr-TR" dirty="0" err="1" smtClean="0"/>
              <a:t>ithout</a:t>
            </a:r>
            <a:r>
              <a:rPr lang="tr-TR" dirty="0" smtClean="0"/>
              <a:t> </a:t>
            </a:r>
            <a:r>
              <a:rPr lang="tr-TR" dirty="0" err="1" smtClean="0"/>
              <a:t>hesitation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1" name="Dikdörtgen 10"/>
          <p:cNvSpPr/>
          <p:nvPr/>
        </p:nvSpPr>
        <p:spPr>
          <a:xfrm>
            <a:off x="1059740" y="3801584"/>
            <a:ext cx="37229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S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/>
              <a:t>vengeful anger </a:t>
            </a:r>
            <a:r>
              <a:rPr lang="en-US" dirty="0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indignation</a:t>
            </a:r>
            <a:r>
              <a:rPr lang="tr-TR" dirty="0" smtClean="0"/>
              <a:t>.</a:t>
            </a:r>
            <a:r>
              <a:rPr lang="en-US" dirty="0"/>
              <a:t> </a:t>
            </a:r>
            <a:endParaRPr lang="en-US" dirty="0"/>
          </a:p>
        </p:txBody>
      </p:sp>
      <p:sp>
        <p:nvSpPr>
          <p:cNvPr id="12" name="Dikdörtgen 11"/>
          <p:cNvSpPr/>
          <p:nvPr/>
        </p:nvSpPr>
        <p:spPr>
          <a:xfrm>
            <a:off x="1084842" y="4732715"/>
            <a:ext cx="5405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A</a:t>
            </a:r>
            <a:r>
              <a:rPr lang="en-US" dirty="0" smtClean="0"/>
              <a:t> </a:t>
            </a:r>
            <a:r>
              <a:rPr lang="en-US" dirty="0"/>
              <a:t>summation or condensation of a body of </a:t>
            </a:r>
            <a:r>
              <a:rPr lang="en-US" dirty="0" smtClean="0"/>
              <a:t>information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95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1253" y="666969"/>
            <a:ext cx="44770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800" b="1" dirty="0" err="1" smtClean="0">
                <a:solidFill>
                  <a:srgbClr val="FF0000"/>
                </a:solidFill>
              </a:rPr>
              <a:t>Vocabulary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for</a:t>
            </a:r>
            <a:r>
              <a:rPr lang="tr-TR" sz="2800" b="1" dirty="0" smtClean="0">
                <a:solidFill>
                  <a:srgbClr val="FF0000"/>
                </a:solidFill>
              </a:rPr>
              <a:t> Reading </a:t>
            </a:r>
            <a:r>
              <a:rPr lang="tr-TR" sz="2800" b="1" dirty="0" err="1" smtClean="0">
                <a:solidFill>
                  <a:srgbClr val="FF0000"/>
                </a:solidFill>
              </a:rPr>
              <a:t>Texts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5" name="Rectangle 1"/>
          <p:cNvSpPr/>
          <p:nvPr/>
        </p:nvSpPr>
        <p:spPr>
          <a:xfrm>
            <a:off x="799586" y="1293838"/>
            <a:ext cx="15231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dirty="0" smtClean="0"/>
              <a:t>- </a:t>
            </a:r>
            <a:r>
              <a:rPr lang="tr-TR" sz="2000" dirty="0" err="1" smtClean="0"/>
              <a:t>Nutritional</a:t>
            </a:r>
            <a:r>
              <a:rPr lang="tr-TR" sz="2000" dirty="0" smtClean="0"/>
              <a:t>:</a:t>
            </a:r>
            <a:endParaRPr lang="tr-TR" sz="2000" dirty="0"/>
          </a:p>
        </p:txBody>
      </p:sp>
      <p:sp>
        <p:nvSpPr>
          <p:cNvPr id="6" name="Rectangle 1"/>
          <p:cNvSpPr/>
          <p:nvPr/>
        </p:nvSpPr>
        <p:spPr>
          <a:xfrm>
            <a:off x="835755" y="2466903"/>
            <a:ext cx="11920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dirty="0" smtClean="0"/>
              <a:t>- </a:t>
            </a:r>
            <a:r>
              <a:rPr lang="tr-TR" sz="2000" dirty="0" err="1" smtClean="0"/>
              <a:t>Prolong</a:t>
            </a:r>
            <a:r>
              <a:rPr lang="tr-TR" sz="2000" dirty="0" smtClean="0"/>
              <a:t>:</a:t>
            </a:r>
            <a:endParaRPr lang="tr-TR" sz="2000" dirty="0"/>
          </a:p>
        </p:txBody>
      </p:sp>
      <p:sp>
        <p:nvSpPr>
          <p:cNvPr id="8" name="Rectangle 1"/>
          <p:cNvSpPr/>
          <p:nvPr/>
        </p:nvSpPr>
        <p:spPr>
          <a:xfrm>
            <a:off x="835755" y="3279962"/>
            <a:ext cx="9312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dirty="0" smtClean="0"/>
              <a:t>- </a:t>
            </a:r>
            <a:r>
              <a:rPr lang="tr-TR" sz="2000" dirty="0" err="1" smtClean="0"/>
              <a:t>Rural</a:t>
            </a:r>
            <a:r>
              <a:rPr lang="tr-TR" sz="2000" dirty="0" smtClean="0"/>
              <a:t>:</a:t>
            </a:r>
            <a:endParaRPr lang="tr-TR" sz="2000" dirty="0"/>
          </a:p>
        </p:txBody>
      </p:sp>
      <p:sp>
        <p:nvSpPr>
          <p:cNvPr id="9" name="Rectangle 1"/>
          <p:cNvSpPr/>
          <p:nvPr/>
        </p:nvSpPr>
        <p:spPr>
          <a:xfrm>
            <a:off x="835755" y="4156920"/>
            <a:ext cx="13883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dirty="0" smtClean="0"/>
              <a:t>- </a:t>
            </a:r>
            <a:r>
              <a:rPr lang="tr-TR" sz="2000" dirty="0" err="1" smtClean="0"/>
              <a:t>Longevity</a:t>
            </a:r>
            <a:r>
              <a:rPr lang="tr-TR" sz="2000" dirty="0" smtClean="0"/>
              <a:t>:</a:t>
            </a:r>
            <a:endParaRPr lang="tr-TR" sz="2000" dirty="0"/>
          </a:p>
        </p:txBody>
      </p:sp>
      <p:sp>
        <p:nvSpPr>
          <p:cNvPr id="3" name="Dikdörtgen 2"/>
          <p:cNvSpPr/>
          <p:nvPr/>
        </p:nvSpPr>
        <p:spPr>
          <a:xfrm>
            <a:off x="1059740" y="1793998"/>
            <a:ext cx="70244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T</a:t>
            </a:r>
            <a:r>
              <a:rPr lang="en-US" dirty="0" smtClean="0"/>
              <a:t>he </a:t>
            </a:r>
            <a:r>
              <a:rPr lang="en-US" dirty="0"/>
              <a:t>sum of the processes by which an animal or plant takes in and utilizes food </a:t>
            </a:r>
            <a:r>
              <a:rPr lang="en-US" dirty="0" smtClean="0"/>
              <a:t>substances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1110920" y="2893587"/>
            <a:ext cx="76812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T</a:t>
            </a:r>
            <a:r>
              <a:rPr lang="en-US" dirty="0" smtClean="0"/>
              <a:t>o </a:t>
            </a:r>
            <a:r>
              <a:rPr lang="en-US" dirty="0"/>
              <a:t>lengthen in extent, scope, or </a:t>
            </a:r>
            <a:r>
              <a:rPr lang="en-US" dirty="0" smtClean="0"/>
              <a:t>range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1" name="Dikdörtgen 10"/>
          <p:cNvSpPr/>
          <p:nvPr/>
        </p:nvSpPr>
        <p:spPr>
          <a:xfrm>
            <a:off x="1066593" y="3739767"/>
            <a:ext cx="58855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R</a:t>
            </a:r>
            <a:r>
              <a:rPr lang="en-US" dirty="0" smtClean="0"/>
              <a:t>elating </a:t>
            </a:r>
            <a:r>
              <a:rPr lang="en-US" dirty="0"/>
              <a:t>to the country, country people or life, or </a:t>
            </a:r>
            <a:r>
              <a:rPr lang="en-US" dirty="0" smtClean="0"/>
              <a:t>agriculture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2" name="Dikdörtgen 11"/>
          <p:cNvSpPr/>
          <p:nvPr/>
        </p:nvSpPr>
        <p:spPr>
          <a:xfrm>
            <a:off x="1059740" y="4609188"/>
            <a:ext cx="3238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A</a:t>
            </a:r>
            <a:r>
              <a:rPr lang="en-US" dirty="0" smtClean="0"/>
              <a:t> </a:t>
            </a:r>
            <a:r>
              <a:rPr lang="en-US" dirty="0"/>
              <a:t>long duration of individual </a:t>
            </a:r>
            <a:r>
              <a:rPr lang="en-US" dirty="0" smtClean="0"/>
              <a:t>life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45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1253" y="666969"/>
            <a:ext cx="44770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800" b="1" dirty="0" err="1" smtClean="0">
                <a:solidFill>
                  <a:srgbClr val="FF0000"/>
                </a:solidFill>
              </a:rPr>
              <a:t>Vocabulary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for</a:t>
            </a:r>
            <a:r>
              <a:rPr lang="tr-TR" sz="2800" b="1" dirty="0" smtClean="0">
                <a:solidFill>
                  <a:srgbClr val="FF0000"/>
                </a:solidFill>
              </a:rPr>
              <a:t> Reading </a:t>
            </a:r>
            <a:r>
              <a:rPr lang="tr-TR" sz="2800" b="1" dirty="0" err="1" smtClean="0">
                <a:solidFill>
                  <a:srgbClr val="FF0000"/>
                </a:solidFill>
              </a:rPr>
              <a:t>Texts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5" name="Rectangle 1"/>
          <p:cNvSpPr/>
          <p:nvPr/>
        </p:nvSpPr>
        <p:spPr>
          <a:xfrm>
            <a:off x="961843" y="1293838"/>
            <a:ext cx="11986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dirty="0" smtClean="0"/>
              <a:t>- </a:t>
            </a:r>
            <a:r>
              <a:rPr lang="tr-TR" sz="2000" dirty="0" err="1" smtClean="0"/>
              <a:t>Pamper</a:t>
            </a:r>
            <a:r>
              <a:rPr lang="tr-TR" sz="2000" dirty="0" smtClean="0"/>
              <a:t>:</a:t>
            </a:r>
            <a:endParaRPr lang="tr-TR" sz="2000" dirty="0"/>
          </a:p>
        </p:txBody>
      </p:sp>
      <p:sp>
        <p:nvSpPr>
          <p:cNvPr id="6" name="Rectangle 1"/>
          <p:cNvSpPr/>
          <p:nvPr/>
        </p:nvSpPr>
        <p:spPr>
          <a:xfrm>
            <a:off x="996448" y="2225770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dirty="0" smtClean="0"/>
              <a:t>- Insidiously:</a:t>
            </a:r>
            <a:endParaRPr lang="tr-TR" sz="2000" dirty="0"/>
          </a:p>
        </p:txBody>
      </p:sp>
      <p:sp>
        <p:nvSpPr>
          <p:cNvPr id="8" name="Rectangle 1"/>
          <p:cNvSpPr/>
          <p:nvPr/>
        </p:nvSpPr>
        <p:spPr>
          <a:xfrm>
            <a:off x="996448" y="3090854"/>
            <a:ext cx="13492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dirty="0" smtClean="0"/>
              <a:t>- </a:t>
            </a:r>
            <a:r>
              <a:rPr lang="tr-TR" sz="2000" dirty="0" err="1" smtClean="0"/>
              <a:t>Bountiful</a:t>
            </a:r>
            <a:r>
              <a:rPr lang="tr-TR" sz="2000" dirty="0" smtClean="0"/>
              <a:t>:</a:t>
            </a:r>
            <a:endParaRPr lang="tr-TR" sz="2000" dirty="0"/>
          </a:p>
        </p:txBody>
      </p:sp>
      <p:sp>
        <p:nvSpPr>
          <p:cNvPr id="9" name="Rectangle 1"/>
          <p:cNvSpPr/>
          <p:nvPr/>
        </p:nvSpPr>
        <p:spPr>
          <a:xfrm>
            <a:off x="996169" y="4034537"/>
            <a:ext cx="16093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dirty="0" smtClean="0"/>
              <a:t>- </a:t>
            </a:r>
            <a:r>
              <a:rPr lang="tr-TR" sz="2000" dirty="0" err="1" smtClean="0"/>
              <a:t>Extravagant</a:t>
            </a:r>
            <a:r>
              <a:rPr lang="tr-TR" sz="2000" dirty="0" smtClean="0"/>
              <a:t>:</a:t>
            </a:r>
            <a:endParaRPr lang="tr-TR" sz="2000" dirty="0"/>
          </a:p>
        </p:txBody>
      </p:sp>
      <p:sp>
        <p:nvSpPr>
          <p:cNvPr id="3" name="Dikdörtgen 2"/>
          <p:cNvSpPr/>
          <p:nvPr/>
        </p:nvSpPr>
        <p:spPr>
          <a:xfrm>
            <a:off x="1111257" y="1736587"/>
            <a:ext cx="70244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T</a:t>
            </a:r>
            <a:r>
              <a:rPr lang="en-US" dirty="0" smtClean="0"/>
              <a:t>o </a:t>
            </a:r>
            <a:r>
              <a:rPr lang="en-US" dirty="0"/>
              <a:t>treat with extreme or excessive care and </a:t>
            </a:r>
            <a:r>
              <a:rPr lang="en-US" dirty="0" smtClean="0"/>
              <a:t>attention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1111257" y="2673701"/>
            <a:ext cx="76812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H</a:t>
            </a:r>
            <a:r>
              <a:rPr lang="en-US" dirty="0" err="1" smtClean="0"/>
              <a:t>aving</a:t>
            </a:r>
            <a:r>
              <a:rPr lang="en-US" dirty="0" smtClean="0"/>
              <a:t> </a:t>
            </a:r>
            <a:r>
              <a:rPr lang="en-US" dirty="0"/>
              <a:t>a gradual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cumulative</a:t>
            </a:r>
            <a:r>
              <a:rPr lang="tr-TR" dirty="0"/>
              <a:t> </a:t>
            </a:r>
            <a:r>
              <a:rPr lang="en-US" dirty="0" smtClean="0"/>
              <a:t>effect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1" name="Dikdörtgen 10"/>
          <p:cNvSpPr/>
          <p:nvPr/>
        </p:nvSpPr>
        <p:spPr>
          <a:xfrm>
            <a:off x="1187624" y="3586606"/>
            <a:ext cx="4618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L</a:t>
            </a:r>
            <a:r>
              <a:rPr lang="en-US" dirty="0" err="1" smtClean="0"/>
              <a:t>iberal</a:t>
            </a:r>
            <a:r>
              <a:rPr lang="en-US" dirty="0" smtClean="0"/>
              <a:t> </a:t>
            </a:r>
            <a:r>
              <a:rPr lang="en-US" dirty="0"/>
              <a:t>or generous in bestowing gifts or </a:t>
            </a:r>
            <a:r>
              <a:rPr lang="en-US" dirty="0" smtClean="0"/>
              <a:t>favors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2" name="Dikdörtgen 11"/>
          <p:cNvSpPr/>
          <p:nvPr/>
        </p:nvSpPr>
        <p:spPr>
          <a:xfrm>
            <a:off x="1187624" y="4530289"/>
            <a:ext cx="42040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E</a:t>
            </a:r>
            <a:r>
              <a:rPr lang="en-US" dirty="0" err="1" smtClean="0"/>
              <a:t>xceeding</a:t>
            </a:r>
            <a:r>
              <a:rPr lang="en-US" dirty="0" smtClean="0"/>
              <a:t> </a:t>
            </a:r>
            <a:r>
              <a:rPr lang="en-US" dirty="0"/>
              <a:t>the limits of reason or </a:t>
            </a:r>
            <a:r>
              <a:rPr lang="en-US" dirty="0" smtClean="0"/>
              <a:t>necessity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19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1253" y="666969"/>
            <a:ext cx="44770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800" b="1" dirty="0" err="1" smtClean="0">
                <a:solidFill>
                  <a:srgbClr val="FF0000"/>
                </a:solidFill>
              </a:rPr>
              <a:t>Vocabulary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for</a:t>
            </a:r>
            <a:r>
              <a:rPr lang="tr-TR" sz="2800" b="1" dirty="0" smtClean="0">
                <a:solidFill>
                  <a:srgbClr val="FF0000"/>
                </a:solidFill>
              </a:rPr>
              <a:t> Reading </a:t>
            </a:r>
            <a:r>
              <a:rPr lang="tr-TR" sz="2800" b="1" dirty="0" err="1" smtClean="0">
                <a:solidFill>
                  <a:srgbClr val="FF0000"/>
                </a:solidFill>
              </a:rPr>
              <a:t>Texts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5" name="Rectangle 1"/>
          <p:cNvSpPr/>
          <p:nvPr/>
        </p:nvSpPr>
        <p:spPr>
          <a:xfrm>
            <a:off x="1042442" y="1293838"/>
            <a:ext cx="10374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dirty="0" smtClean="0"/>
              <a:t>- </a:t>
            </a:r>
            <a:r>
              <a:rPr lang="tr-TR" sz="2000" dirty="0" err="1" smtClean="0"/>
              <a:t>Abuse</a:t>
            </a:r>
            <a:r>
              <a:rPr lang="tr-TR" sz="2000" dirty="0" smtClean="0"/>
              <a:t>:</a:t>
            </a:r>
            <a:endParaRPr lang="tr-TR" sz="2000" dirty="0"/>
          </a:p>
        </p:txBody>
      </p:sp>
      <p:sp>
        <p:nvSpPr>
          <p:cNvPr id="6" name="Rectangle 1"/>
          <p:cNvSpPr/>
          <p:nvPr/>
        </p:nvSpPr>
        <p:spPr>
          <a:xfrm>
            <a:off x="1042442" y="2536856"/>
            <a:ext cx="14533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dirty="0" smtClean="0"/>
              <a:t>- </a:t>
            </a:r>
            <a:r>
              <a:rPr lang="tr-TR" sz="2000" dirty="0" err="1" smtClean="0"/>
              <a:t>Substance</a:t>
            </a:r>
            <a:r>
              <a:rPr lang="tr-TR" sz="2000" dirty="0" smtClean="0"/>
              <a:t>:</a:t>
            </a:r>
            <a:endParaRPr lang="tr-TR" sz="2000" dirty="0"/>
          </a:p>
        </p:txBody>
      </p:sp>
      <p:sp>
        <p:nvSpPr>
          <p:cNvPr id="8" name="Rectangle 1"/>
          <p:cNvSpPr/>
          <p:nvPr/>
        </p:nvSpPr>
        <p:spPr>
          <a:xfrm>
            <a:off x="1042442" y="3460186"/>
            <a:ext cx="12453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dirty="0" smtClean="0"/>
              <a:t>- </a:t>
            </a:r>
            <a:r>
              <a:rPr lang="tr-TR" sz="2000" dirty="0" err="1" smtClean="0"/>
              <a:t>Damage</a:t>
            </a:r>
            <a:r>
              <a:rPr lang="tr-TR" sz="2000" dirty="0" smtClean="0"/>
              <a:t>:</a:t>
            </a:r>
            <a:endParaRPr lang="tr-TR" sz="2000" dirty="0"/>
          </a:p>
        </p:txBody>
      </p:sp>
      <p:sp>
        <p:nvSpPr>
          <p:cNvPr id="9" name="Rectangle 1"/>
          <p:cNvSpPr/>
          <p:nvPr/>
        </p:nvSpPr>
        <p:spPr>
          <a:xfrm>
            <a:off x="1042442" y="4376907"/>
            <a:ext cx="17025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dirty="0" smtClean="0"/>
              <a:t>- </a:t>
            </a:r>
            <a:r>
              <a:rPr lang="tr-TR" sz="2000" dirty="0" err="1" smtClean="0"/>
              <a:t>Recommend</a:t>
            </a:r>
            <a:r>
              <a:rPr lang="tr-TR" sz="2000" dirty="0" smtClean="0"/>
              <a:t>:</a:t>
            </a:r>
            <a:endParaRPr lang="tr-TR" sz="2000" dirty="0"/>
          </a:p>
        </p:txBody>
      </p:sp>
      <p:sp>
        <p:nvSpPr>
          <p:cNvPr id="3" name="Dikdörtgen 2"/>
          <p:cNvSpPr/>
          <p:nvPr/>
        </p:nvSpPr>
        <p:spPr>
          <a:xfrm>
            <a:off x="1170119" y="1704177"/>
            <a:ext cx="70244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A</a:t>
            </a:r>
            <a:r>
              <a:rPr lang="en-US" dirty="0" smtClean="0"/>
              <a:t> </a:t>
            </a:r>
            <a:r>
              <a:rPr lang="en-US" dirty="0"/>
              <a:t>corrupt practice or </a:t>
            </a:r>
            <a:r>
              <a:rPr lang="en-US" dirty="0" smtClean="0"/>
              <a:t>custom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1170119" y="3040542"/>
            <a:ext cx="76812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A</a:t>
            </a:r>
            <a:r>
              <a:rPr lang="en-US" dirty="0" smtClean="0"/>
              <a:t> </a:t>
            </a:r>
            <a:r>
              <a:rPr lang="en-US" dirty="0"/>
              <a:t>fundamental or characteristic part or </a:t>
            </a:r>
            <a:r>
              <a:rPr lang="en-US" dirty="0" smtClean="0"/>
              <a:t>quality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1" name="Dikdörtgen 10"/>
          <p:cNvSpPr/>
          <p:nvPr/>
        </p:nvSpPr>
        <p:spPr>
          <a:xfrm>
            <a:off x="1170119" y="3896112"/>
            <a:ext cx="66320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L</a:t>
            </a:r>
            <a:r>
              <a:rPr lang="en-US" dirty="0" err="1" smtClean="0"/>
              <a:t>oss</a:t>
            </a:r>
            <a:r>
              <a:rPr lang="en-US" dirty="0" smtClean="0"/>
              <a:t> </a:t>
            </a:r>
            <a:r>
              <a:rPr lang="en-US" dirty="0"/>
              <a:t>or harm resulting from injury to person, property, or </a:t>
            </a:r>
            <a:r>
              <a:rPr lang="en-US" dirty="0" smtClean="0"/>
              <a:t>reputation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2" name="Dikdörtgen 11"/>
          <p:cNvSpPr/>
          <p:nvPr/>
        </p:nvSpPr>
        <p:spPr>
          <a:xfrm>
            <a:off x="1170119" y="4825017"/>
            <a:ext cx="42364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T</a:t>
            </a:r>
            <a:r>
              <a:rPr lang="en-US" dirty="0" smtClean="0"/>
              <a:t>o </a:t>
            </a:r>
            <a:r>
              <a:rPr lang="en-US" dirty="0"/>
              <a:t>present as worthy of acceptance or </a:t>
            </a:r>
            <a:r>
              <a:rPr lang="en-US" dirty="0" smtClean="0"/>
              <a:t>trial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7" name="Dikdörtgen 6"/>
          <p:cNvSpPr/>
          <p:nvPr/>
        </p:nvSpPr>
        <p:spPr>
          <a:xfrm>
            <a:off x="1170119" y="2077805"/>
            <a:ext cx="39378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I</a:t>
            </a:r>
            <a:r>
              <a:rPr lang="en-US" dirty="0" err="1" smtClean="0"/>
              <a:t>mproper</a:t>
            </a:r>
            <a:r>
              <a:rPr lang="en-US" dirty="0" smtClean="0"/>
              <a:t> </a:t>
            </a:r>
            <a:r>
              <a:rPr lang="en-US" dirty="0"/>
              <a:t>or excessive use or </a:t>
            </a:r>
            <a:r>
              <a:rPr lang="en-US" dirty="0" smtClean="0"/>
              <a:t>treatment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46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1253" y="666969"/>
            <a:ext cx="44770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800" b="1" dirty="0" err="1" smtClean="0">
                <a:solidFill>
                  <a:srgbClr val="FF0000"/>
                </a:solidFill>
              </a:rPr>
              <a:t>Vocabulary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for</a:t>
            </a:r>
            <a:r>
              <a:rPr lang="tr-TR" sz="2800" b="1" dirty="0" smtClean="0">
                <a:solidFill>
                  <a:srgbClr val="FF0000"/>
                </a:solidFill>
              </a:rPr>
              <a:t> Reading </a:t>
            </a:r>
            <a:r>
              <a:rPr lang="tr-TR" sz="2800" b="1" dirty="0" err="1" smtClean="0">
                <a:solidFill>
                  <a:srgbClr val="FF0000"/>
                </a:solidFill>
              </a:rPr>
              <a:t>Texts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5" name="Rectangle 1"/>
          <p:cNvSpPr/>
          <p:nvPr/>
        </p:nvSpPr>
        <p:spPr>
          <a:xfrm>
            <a:off x="1073061" y="1293838"/>
            <a:ext cx="9762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dirty="0" smtClean="0"/>
              <a:t>- </a:t>
            </a:r>
            <a:r>
              <a:rPr lang="tr-TR" sz="2000" dirty="0" err="1" smtClean="0"/>
              <a:t>Relief</a:t>
            </a:r>
            <a:r>
              <a:rPr lang="tr-TR" sz="2000" dirty="0" smtClean="0"/>
              <a:t>:</a:t>
            </a:r>
            <a:endParaRPr lang="tr-TR" sz="2000" dirty="0"/>
          </a:p>
        </p:txBody>
      </p:sp>
      <p:sp>
        <p:nvSpPr>
          <p:cNvPr id="6" name="Rectangle 1"/>
          <p:cNvSpPr/>
          <p:nvPr/>
        </p:nvSpPr>
        <p:spPr>
          <a:xfrm>
            <a:off x="1101137" y="2214367"/>
            <a:ext cx="9220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dirty="0" smtClean="0"/>
              <a:t>- </a:t>
            </a:r>
            <a:r>
              <a:rPr lang="tr-TR" sz="2000" dirty="0" err="1" smtClean="0"/>
              <a:t>Incur</a:t>
            </a:r>
            <a:r>
              <a:rPr lang="tr-TR" sz="2000" dirty="0" smtClean="0"/>
              <a:t>:</a:t>
            </a:r>
            <a:endParaRPr lang="tr-TR" sz="2000" dirty="0"/>
          </a:p>
        </p:txBody>
      </p:sp>
      <p:sp>
        <p:nvSpPr>
          <p:cNvPr id="8" name="Rectangle 1"/>
          <p:cNvSpPr/>
          <p:nvPr/>
        </p:nvSpPr>
        <p:spPr>
          <a:xfrm>
            <a:off x="1101137" y="3155089"/>
            <a:ext cx="11911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dirty="0" smtClean="0"/>
              <a:t>- </a:t>
            </a:r>
            <a:r>
              <a:rPr lang="tr-TR" sz="2000" dirty="0" err="1" smtClean="0"/>
              <a:t>Acquire</a:t>
            </a:r>
            <a:r>
              <a:rPr lang="tr-TR" sz="2000" dirty="0" smtClean="0"/>
              <a:t>:</a:t>
            </a:r>
            <a:endParaRPr lang="tr-TR" sz="2000" dirty="0"/>
          </a:p>
        </p:txBody>
      </p:sp>
      <p:sp>
        <p:nvSpPr>
          <p:cNvPr id="9" name="Rectangle 1"/>
          <p:cNvSpPr/>
          <p:nvPr/>
        </p:nvSpPr>
        <p:spPr>
          <a:xfrm>
            <a:off x="1073061" y="4116679"/>
            <a:ext cx="17902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dirty="0" smtClean="0"/>
              <a:t>- Prohibitionist:</a:t>
            </a:r>
            <a:endParaRPr lang="tr-TR" sz="2000" dirty="0"/>
          </a:p>
        </p:txBody>
      </p:sp>
      <p:sp>
        <p:nvSpPr>
          <p:cNvPr id="3" name="Dikdörtgen 2"/>
          <p:cNvSpPr/>
          <p:nvPr/>
        </p:nvSpPr>
        <p:spPr>
          <a:xfrm>
            <a:off x="1170119" y="1704177"/>
            <a:ext cx="70244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R</a:t>
            </a:r>
            <a:r>
              <a:rPr lang="en-US" dirty="0" err="1" smtClean="0"/>
              <a:t>emoval</a:t>
            </a:r>
            <a:r>
              <a:rPr lang="en-US" dirty="0" smtClean="0"/>
              <a:t> </a:t>
            </a:r>
            <a:r>
              <a:rPr lang="en-US" dirty="0"/>
              <a:t>or lightening of something oppressive, painful, or </a:t>
            </a:r>
            <a:r>
              <a:rPr lang="en-US" dirty="0" smtClean="0"/>
              <a:t>distressing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1197371" y="2715947"/>
            <a:ext cx="76812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T</a:t>
            </a:r>
            <a:r>
              <a:rPr lang="en-US" dirty="0" smtClean="0"/>
              <a:t>o become</a:t>
            </a:r>
            <a:r>
              <a:rPr lang="tr-TR" dirty="0" smtClean="0"/>
              <a:t> </a:t>
            </a:r>
            <a:r>
              <a:rPr lang="tr-TR" dirty="0" err="1" smtClean="0"/>
              <a:t>liable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subject</a:t>
            </a:r>
            <a:r>
              <a:rPr lang="tr-TR" dirty="0" smtClean="0"/>
              <a:t>; </a:t>
            </a:r>
            <a:r>
              <a:rPr lang="en-US" dirty="0"/>
              <a:t> </a:t>
            </a:r>
            <a:r>
              <a:rPr lang="en-US" b="1" dirty="0"/>
              <a:t> </a:t>
            </a:r>
            <a:r>
              <a:rPr lang="en-US" dirty="0"/>
              <a:t>bring down upon </a:t>
            </a:r>
            <a:r>
              <a:rPr lang="en-US" dirty="0" smtClean="0"/>
              <a:t>oneself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1" name="Dikdörtgen 10"/>
          <p:cNvSpPr/>
          <p:nvPr/>
        </p:nvSpPr>
        <p:spPr>
          <a:xfrm>
            <a:off x="1225959" y="3651273"/>
            <a:ext cx="6378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T</a:t>
            </a:r>
            <a:r>
              <a:rPr lang="en-US" dirty="0" smtClean="0"/>
              <a:t>o </a:t>
            </a:r>
            <a:r>
              <a:rPr lang="en-US" dirty="0"/>
              <a:t>come into possession or control of often by unspecified </a:t>
            </a:r>
            <a:r>
              <a:rPr lang="en-US" dirty="0" smtClean="0"/>
              <a:t>means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2" name="Dikdörtgen 11"/>
          <p:cNvSpPr/>
          <p:nvPr/>
        </p:nvSpPr>
        <p:spPr>
          <a:xfrm>
            <a:off x="1242091" y="4612863"/>
            <a:ext cx="2805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err="1"/>
              <a:t>O</a:t>
            </a:r>
            <a:r>
              <a:rPr lang="tr-TR" dirty="0" err="1" smtClean="0"/>
              <a:t>ne</a:t>
            </a:r>
            <a:r>
              <a:rPr lang="tr-TR" dirty="0" smtClean="0"/>
              <a:t> </a:t>
            </a:r>
            <a:r>
              <a:rPr lang="tr-TR" dirty="0" err="1"/>
              <a:t>who</a:t>
            </a:r>
            <a:r>
              <a:rPr lang="tr-TR" dirty="0"/>
              <a:t> </a:t>
            </a:r>
            <a:r>
              <a:rPr lang="tr-TR" dirty="0" err="1" smtClean="0"/>
              <a:t>favors</a:t>
            </a:r>
            <a:r>
              <a:rPr lang="tr-TR" dirty="0" smtClean="0"/>
              <a:t> </a:t>
            </a:r>
            <a:r>
              <a:rPr lang="tr-TR" dirty="0" err="1" smtClean="0"/>
              <a:t>prohibition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51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/>
          <p:nvPr/>
        </p:nvSpPr>
        <p:spPr>
          <a:xfrm>
            <a:off x="695041" y="1248263"/>
            <a:ext cx="43366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dirty="0" err="1" smtClean="0"/>
              <a:t>Function</a:t>
            </a:r>
            <a:r>
              <a:rPr lang="tr-TR" sz="2000" dirty="0" smtClean="0"/>
              <a:t>: </a:t>
            </a:r>
            <a:r>
              <a:rPr lang="tr-TR" sz="2000" dirty="0" err="1" smtClean="0"/>
              <a:t>More</a:t>
            </a:r>
            <a:r>
              <a:rPr lang="tr-TR" sz="2000" dirty="0" smtClean="0"/>
              <a:t> </a:t>
            </a:r>
            <a:r>
              <a:rPr lang="tr-TR" sz="2000" dirty="0" err="1" smtClean="0"/>
              <a:t>information</a:t>
            </a:r>
            <a:r>
              <a:rPr lang="tr-TR" sz="2000" dirty="0" smtClean="0"/>
              <a:t> </a:t>
            </a:r>
            <a:r>
              <a:rPr lang="tr-TR" sz="2000" dirty="0" err="1" smtClean="0"/>
              <a:t>will</a:t>
            </a:r>
            <a:r>
              <a:rPr lang="tr-TR" sz="2000" dirty="0" smtClean="0"/>
              <a:t> </a:t>
            </a:r>
            <a:r>
              <a:rPr lang="tr-TR" sz="2000" dirty="0" err="1" smtClean="0"/>
              <a:t>follow</a:t>
            </a:r>
            <a:endParaRPr lang="tr-TR" sz="2000" dirty="0"/>
          </a:p>
        </p:txBody>
      </p:sp>
      <p:sp>
        <p:nvSpPr>
          <p:cNvPr id="3" name="Dikdörtgen 2"/>
          <p:cNvSpPr/>
          <p:nvPr/>
        </p:nvSpPr>
        <p:spPr>
          <a:xfrm>
            <a:off x="1043608" y="1835055"/>
            <a:ext cx="7375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and</a:t>
            </a:r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1047611" y="2280491"/>
            <a:ext cx="7335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also</a:t>
            </a:r>
            <a:endParaRPr lang="en-US" dirty="0"/>
          </a:p>
        </p:txBody>
      </p:sp>
      <p:sp>
        <p:nvSpPr>
          <p:cNvPr id="11" name="Dikdörtgen 10"/>
          <p:cNvSpPr/>
          <p:nvPr/>
        </p:nvSpPr>
        <p:spPr>
          <a:xfrm>
            <a:off x="1019207" y="2744658"/>
            <a:ext cx="11989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- as </a:t>
            </a:r>
            <a:r>
              <a:rPr lang="tr-TR" dirty="0" err="1" smtClean="0"/>
              <a:t>well</a:t>
            </a:r>
            <a:r>
              <a:rPr lang="tr-TR" dirty="0" smtClean="0"/>
              <a:t> as</a:t>
            </a:r>
            <a:endParaRPr lang="en-US" dirty="0"/>
          </a:p>
        </p:txBody>
      </p:sp>
      <p:sp>
        <p:nvSpPr>
          <p:cNvPr id="12" name="Dikdörtgen 11"/>
          <p:cNvSpPr/>
          <p:nvPr/>
        </p:nvSpPr>
        <p:spPr>
          <a:xfrm>
            <a:off x="1019207" y="3208825"/>
            <a:ext cx="1015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besides</a:t>
            </a:r>
            <a:endParaRPr lang="en-US" dirty="0"/>
          </a:p>
        </p:txBody>
      </p:sp>
      <p:sp>
        <p:nvSpPr>
          <p:cNvPr id="13" name="Rectangle 1"/>
          <p:cNvSpPr/>
          <p:nvPr/>
        </p:nvSpPr>
        <p:spPr>
          <a:xfrm>
            <a:off x="611560" y="588699"/>
            <a:ext cx="42817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800" b="1" dirty="0" smtClean="0">
                <a:solidFill>
                  <a:srgbClr val="FF0000"/>
                </a:solidFill>
              </a:rPr>
              <a:t>How </a:t>
            </a:r>
            <a:r>
              <a:rPr lang="tr-TR" sz="2800" b="1" dirty="0" err="1" smtClean="0">
                <a:solidFill>
                  <a:srgbClr val="FF0000"/>
                </a:solidFill>
              </a:rPr>
              <a:t>Thoughts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are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Related</a:t>
            </a:r>
            <a:r>
              <a:rPr lang="tr-TR" sz="2800" b="1" dirty="0" smtClean="0">
                <a:solidFill>
                  <a:srgbClr val="FF0000"/>
                </a:solidFill>
              </a:rPr>
              <a:t>?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1043608" y="3672992"/>
            <a:ext cx="14736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furthermore</a:t>
            </a:r>
            <a:endParaRPr lang="en-US" dirty="0"/>
          </a:p>
        </p:txBody>
      </p:sp>
      <p:sp>
        <p:nvSpPr>
          <p:cNvPr id="15" name="Dikdörtgen 14"/>
          <p:cNvSpPr/>
          <p:nvPr/>
        </p:nvSpPr>
        <p:spPr>
          <a:xfrm>
            <a:off x="1043607" y="4154125"/>
            <a:ext cx="1225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moreover</a:t>
            </a:r>
            <a:endParaRPr lang="en-US" dirty="0"/>
          </a:p>
        </p:txBody>
      </p:sp>
      <p:sp>
        <p:nvSpPr>
          <p:cNvPr id="16" name="Dikdörtgen 15"/>
          <p:cNvSpPr/>
          <p:nvPr/>
        </p:nvSpPr>
        <p:spPr>
          <a:xfrm>
            <a:off x="3653002" y="1874601"/>
            <a:ext cx="1565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- in </a:t>
            </a:r>
            <a:r>
              <a:rPr lang="tr-TR" dirty="0" err="1" smtClean="0"/>
              <a:t>addition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endParaRPr lang="en-US" dirty="0"/>
          </a:p>
        </p:txBody>
      </p:sp>
      <p:sp>
        <p:nvSpPr>
          <p:cNvPr id="17" name="Dikdörtgen 16"/>
          <p:cNvSpPr/>
          <p:nvPr/>
        </p:nvSpPr>
        <p:spPr>
          <a:xfrm>
            <a:off x="3653002" y="2350461"/>
            <a:ext cx="15340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- in </a:t>
            </a:r>
            <a:r>
              <a:rPr lang="tr-TR" dirty="0" err="1" smtClean="0"/>
              <a:t>conclusion</a:t>
            </a:r>
            <a:endParaRPr lang="en-US" dirty="0"/>
          </a:p>
        </p:txBody>
      </p:sp>
      <p:sp>
        <p:nvSpPr>
          <p:cNvPr id="18" name="Dikdörtgen 17"/>
          <p:cNvSpPr/>
          <p:nvPr/>
        </p:nvSpPr>
        <p:spPr>
          <a:xfrm>
            <a:off x="3688685" y="2826321"/>
            <a:ext cx="1409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additionally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83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3164</TotalTime>
  <Words>639</Words>
  <Application>Microsoft Office PowerPoint</Application>
  <PresentationFormat>Ekran Gösterisi (4:3)</PresentationFormat>
  <Paragraphs>136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7" baseType="lpstr">
      <vt:lpstr>Arial</vt:lpstr>
      <vt:lpstr>Calibri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SINIF</dc:creator>
  <cp:lastModifiedBy>ilaum</cp:lastModifiedBy>
  <cp:revision>163</cp:revision>
  <dcterms:created xsi:type="dcterms:W3CDTF">2020-02-06T11:34:11Z</dcterms:created>
  <dcterms:modified xsi:type="dcterms:W3CDTF">2020-05-07T13:57:15Z</dcterms:modified>
</cp:coreProperties>
</file>