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3" r:id="rId2"/>
    <p:sldId id="437" r:id="rId3"/>
    <p:sldId id="438" r:id="rId4"/>
    <p:sldId id="439" r:id="rId5"/>
    <p:sldId id="440" r:id="rId6"/>
    <p:sldId id="441" r:id="rId7"/>
    <p:sldId id="442" r:id="rId8"/>
    <p:sldId id="443" r:id="rId9"/>
    <p:sldId id="444" r:id="rId10"/>
    <p:sldId id="445" r:id="rId11"/>
    <p:sldId id="446" r:id="rId12"/>
    <p:sldId id="447" r:id="rId13"/>
    <p:sldId id="448" r:id="rId14"/>
    <p:sldId id="449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2492896"/>
            <a:ext cx="56024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 err="1" smtClean="0">
                <a:solidFill>
                  <a:srgbClr val="FF0000"/>
                </a:solidFill>
              </a:rPr>
              <a:t>Developing</a:t>
            </a:r>
            <a:r>
              <a:rPr lang="tr-TR" sz="4000" b="1" dirty="0" smtClean="0">
                <a:solidFill>
                  <a:srgbClr val="FF0000"/>
                </a:solidFill>
              </a:rPr>
              <a:t> Reading </a:t>
            </a:r>
            <a:r>
              <a:rPr lang="tr-TR" sz="4000" b="1" dirty="0" err="1" smtClean="0">
                <a:solidFill>
                  <a:srgbClr val="FF0000"/>
                </a:solidFill>
              </a:rPr>
              <a:t>Skills</a:t>
            </a:r>
            <a:endParaRPr lang="tr-TR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31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899592" y="1249356"/>
            <a:ext cx="33251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Examples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follow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835055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examples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047610" y="2280491"/>
            <a:ext cx="2012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f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19207" y="2744658"/>
            <a:ext cx="7986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kinds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19207" y="3208825"/>
            <a:ext cx="8162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types</a:t>
            </a:r>
            <a:endParaRPr lang="en-US" dirty="0"/>
          </a:p>
        </p:txBody>
      </p:sp>
      <p:sp>
        <p:nvSpPr>
          <p:cNvPr id="13" name="Rectangle 1"/>
          <p:cNvSpPr/>
          <p:nvPr/>
        </p:nvSpPr>
        <p:spPr>
          <a:xfrm>
            <a:off x="611560" y="588699"/>
            <a:ext cx="4281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How </a:t>
            </a:r>
            <a:r>
              <a:rPr lang="tr-TR" sz="2800" b="1" dirty="0" err="1" smtClean="0">
                <a:solidFill>
                  <a:srgbClr val="FF0000"/>
                </a:solidFill>
              </a:rPr>
              <a:t>Thoughts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are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Related</a:t>
            </a:r>
            <a:r>
              <a:rPr lang="tr-TR" sz="2800" b="1" dirty="0" smtClean="0">
                <a:solidFill>
                  <a:srgbClr val="FF0000"/>
                </a:solidFill>
              </a:rPr>
              <a:t>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43608" y="3672992"/>
            <a:ext cx="766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sorts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043607" y="4154125"/>
            <a:ext cx="18510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o</a:t>
            </a:r>
            <a:r>
              <a:rPr lang="tr-TR" dirty="0" err="1" smtClean="0"/>
              <a:t>rdinal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3653002" y="1874601"/>
            <a:ext cx="910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others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3653002" y="2350461"/>
            <a:ext cx="9684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several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3653002" y="2821949"/>
            <a:ext cx="8194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some</a:t>
            </a:r>
            <a:endParaRPr lang="en-US" dirty="0"/>
          </a:p>
        </p:txBody>
      </p:sp>
      <p:sp>
        <p:nvSpPr>
          <p:cNvPr id="19" name="Dikdörtgen 18"/>
          <p:cNvSpPr/>
          <p:nvPr/>
        </p:nvSpPr>
        <p:spPr>
          <a:xfrm>
            <a:off x="3640915" y="3240218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s</a:t>
            </a:r>
            <a:r>
              <a:rPr lang="tr-TR" dirty="0" err="1" smtClean="0"/>
              <a:t>uch</a:t>
            </a:r>
            <a:r>
              <a:rPr lang="tr-TR" dirty="0" smtClean="0"/>
              <a:t> as</a:t>
            </a:r>
            <a:endParaRPr lang="en-US" dirty="0"/>
          </a:p>
        </p:txBody>
      </p:sp>
      <p:sp>
        <p:nvSpPr>
          <p:cNvPr id="20" name="Dikdörtgen 19"/>
          <p:cNvSpPr/>
          <p:nvPr/>
        </p:nvSpPr>
        <p:spPr>
          <a:xfrm>
            <a:off x="3653002" y="3658487"/>
            <a:ext cx="1538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endParaRPr lang="en-US" dirty="0"/>
          </a:p>
        </p:txBody>
      </p:sp>
      <p:sp>
        <p:nvSpPr>
          <p:cNvPr id="21" name="Dikdörtgen 20"/>
          <p:cNvSpPr/>
          <p:nvPr/>
        </p:nvSpPr>
        <p:spPr>
          <a:xfrm>
            <a:off x="3653002" y="4120808"/>
            <a:ext cx="768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70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703412" y="1265283"/>
            <a:ext cx="40980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An </a:t>
            </a:r>
            <a:r>
              <a:rPr lang="tr-TR" sz="2000" dirty="0" err="1" smtClean="0"/>
              <a:t>opposite</a:t>
            </a:r>
            <a:r>
              <a:rPr lang="tr-TR" sz="2000" dirty="0" smtClean="0"/>
              <a:t> idea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follow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835055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e</a:t>
            </a:r>
            <a:r>
              <a:rPr lang="tr-TR" dirty="0" err="1" smtClean="0"/>
              <a:t>ven</a:t>
            </a:r>
            <a:r>
              <a:rPr lang="tr-TR" dirty="0" smtClean="0"/>
              <a:t> </a:t>
            </a:r>
            <a:r>
              <a:rPr lang="tr-TR" dirty="0" err="1" smtClean="0"/>
              <a:t>if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047610" y="2280491"/>
            <a:ext cx="2012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however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19207" y="2744658"/>
            <a:ext cx="1824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in </a:t>
            </a:r>
            <a:r>
              <a:rPr lang="tr-TR" dirty="0" err="1" smtClean="0"/>
              <a:t>spite</a:t>
            </a:r>
            <a:r>
              <a:rPr lang="tr-TR" dirty="0" smtClean="0"/>
              <a:t> of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19207" y="3208825"/>
            <a:ext cx="12375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i</a:t>
            </a:r>
            <a:r>
              <a:rPr lang="tr-TR" dirty="0" err="1" smtClean="0"/>
              <a:t>nstead</a:t>
            </a:r>
            <a:r>
              <a:rPr lang="tr-TR" dirty="0" smtClean="0"/>
              <a:t> of</a:t>
            </a:r>
            <a:endParaRPr lang="en-US" dirty="0"/>
          </a:p>
        </p:txBody>
      </p:sp>
      <p:sp>
        <p:nvSpPr>
          <p:cNvPr id="13" name="Rectangle 1"/>
          <p:cNvSpPr/>
          <p:nvPr/>
        </p:nvSpPr>
        <p:spPr>
          <a:xfrm>
            <a:off x="611560" y="588699"/>
            <a:ext cx="4281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How </a:t>
            </a:r>
            <a:r>
              <a:rPr lang="tr-TR" sz="2800" b="1" dirty="0" err="1" smtClean="0">
                <a:solidFill>
                  <a:srgbClr val="FF0000"/>
                </a:solidFill>
              </a:rPr>
              <a:t>Thoughts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are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Related</a:t>
            </a:r>
            <a:r>
              <a:rPr lang="tr-TR" sz="2800" b="1" dirty="0" smtClean="0">
                <a:solidFill>
                  <a:srgbClr val="FF0000"/>
                </a:solidFill>
              </a:rPr>
              <a:t>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43608" y="3672992"/>
            <a:ext cx="1503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nevertheless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043607" y="4154125"/>
            <a:ext cx="20168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hand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3653002" y="1874601"/>
            <a:ext cx="886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rather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3653002" y="2350461"/>
            <a:ext cx="630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still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3653002" y="2821949"/>
            <a:ext cx="600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yet</a:t>
            </a:r>
            <a:endParaRPr lang="en-US" dirty="0"/>
          </a:p>
        </p:txBody>
      </p:sp>
      <p:sp>
        <p:nvSpPr>
          <p:cNvPr id="19" name="Dikdörtgen 18"/>
          <p:cNvSpPr/>
          <p:nvPr/>
        </p:nvSpPr>
        <p:spPr>
          <a:xfrm>
            <a:off x="3640915" y="3240218"/>
            <a:ext cx="9996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despite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69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1022891" y="1265283"/>
            <a:ext cx="34590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Exceptions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follow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835055"/>
            <a:ext cx="1800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a</a:t>
            </a:r>
            <a:r>
              <a:rPr lang="tr-TR" dirty="0" err="1" smtClean="0"/>
              <a:t>ll</a:t>
            </a:r>
            <a:r>
              <a:rPr lang="tr-TR" dirty="0" smtClean="0"/>
              <a:t> but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19207" y="3208825"/>
            <a:ext cx="1504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as a </a:t>
            </a:r>
            <a:r>
              <a:rPr lang="tr-TR" dirty="0" err="1" smtClean="0"/>
              <a:t>result</a:t>
            </a:r>
            <a:r>
              <a:rPr lang="tr-TR" dirty="0" smtClean="0"/>
              <a:t> of</a:t>
            </a:r>
            <a:endParaRPr lang="en-US" dirty="0"/>
          </a:p>
        </p:txBody>
      </p:sp>
      <p:sp>
        <p:nvSpPr>
          <p:cNvPr id="13" name="Rectangle 1"/>
          <p:cNvSpPr/>
          <p:nvPr/>
        </p:nvSpPr>
        <p:spPr>
          <a:xfrm>
            <a:off x="611560" y="588699"/>
            <a:ext cx="4281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How </a:t>
            </a:r>
            <a:r>
              <a:rPr lang="tr-TR" sz="2800" b="1" dirty="0" err="1" smtClean="0">
                <a:solidFill>
                  <a:srgbClr val="FF0000"/>
                </a:solidFill>
              </a:rPr>
              <a:t>Thoughts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are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Related</a:t>
            </a:r>
            <a:r>
              <a:rPr lang="tr-TR" sz="2800" b="1" dirty="0" smtClean="0">
                <a:solidFill>
                  <a:srgbClr val="FF0000"/>
                </a:solidFill>
              </a:rPr>
              <a:t>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43608" y="3672992"/>
            <a:ext cx="1078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because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043607" y="4154125"/>
            <a:ext cx="9165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d</a:t>
            </a:r>
            <a:r>
              <a:rPr lang="tr-TR" dirty="0" err="1" smtClean="0"/>
              <a:t>ue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3653002" y="1874601"/>
            <a:ext cx="925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except</a:t>
            </a:r>
            <a:endParaRPr lang="en-US" dirty="0"/>
          </a:p>
        </p:txBody>
      </p:sp>
      <p:sp>
        <p:nvSpPr>
          <p:cNvPr id="20" name="Rectangle 1"/>
          <p:cNvSpPr/>
          <p:nvPr/>
        </p:nvSpPr>
        <p:spPr>
          <a:xfrm>
            <a:off x="1043607" y="2538579"/>
            <a:ext cx="1817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cause</a:t>
            </a:r>
            <a:endParaRPr lang="tr-TR" sz="2000" dirty="0"/>
          </a:p>
        </p:txBody>
      </p:sp>
      <p:sp>
        <p:nvSpPr>
          <p:cNvPr id="21" name="Dikdörtgen 20"/>
          <p:cNvSpPr/>
          <p:nvPr/>
        </p:nvSpPr>
        <p:spPr>
          <a:xfrm>
            <a:off x="3540088" y="3208825"/>
            <a:ext cx="2472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endParaRPr lang="en-US" dirty="0"/>
          </a:p>
        </p:txBody>
      </p:sp>
      <p:sp>
        <p:nvSpPr>
          <p:cNvPr id="22" name="Dikdörtgen 21"/>
          <p:cNvSpPr/>
          <p:nvPr/>
        </p:nvSpPr>
        <p:spPr>
          <a:xfrm>
            <a:off x="3540088" y="3729367"/>
            <a:ext cx="2472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on </a:t>
            </a:r>
            <a:r>
              <a:rPr lang="tr-TR" dirty="0" err="1" smtClean="0"/>
              <a:t>account</a:t>
            </a:r>
            <a:r>
              <a:rPr lang="tr-TR" dirty="0" smtClean="0"/>
              <a:t> of</a:t>
            </a:r>
            <a:endParaRPr lang="en-US" dirty="0"/>
          </a:p>
        </p:txBody>
      </p:sp>
      <p:sp>
        <p:nvSpPr>
          <p:cNvPr id="23" name="Dikdörtgen 22"/>
          <p:cNvSpPr/>
          <p:nvPr/>
        </p:nvSpPr>
        <p:spPr>
          <a:xfrm>
            <a:off x="3540088" y="4199613"/>
            <a:ext cx="24720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since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18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1025269" y="1302458"/>
            <a:ext cx="18124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Effect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835055"/>
            <a:ext cx="2448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As a </a:t>
            </a:r>
            <a:r>
              <a:rPr lang="tr-TR" dirty="0" err="1" smtClean="0"/>
              <a:t>consequence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047610" y="2280491"/>
            <a:ext cx="2012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As a </a:t>
            </a:r>
            <a:r>
              <a:rPr lang="tr-TR" dirty="0" err="1" smtClean="0"/>
              <a:t>result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19207" y="2744658"/>
            <a:ext cx="1824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Consequently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19207" y="3208825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So</a:t>
            </a:r>
            <a:endParaRPr lang="en-US" dirty="0"/>
          </a:p>
        </p:txBody>
      </p:sp>
      <p:sp>
        <p:nvSpPr>
          <p:cNvPr id="13" name="Rectangle 1"/>
          <p:cNvSpPr/>
          <p:nvPr/>
        </p:nvSpPr>
        <p:spPr>
          <a:xfrm>
            <a:off x="611560" y="588699"/>
            <a:ext cx="4281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How </a:t>
            </a:r>
            <a:r>
              <a:rPr lang="tr-TR" sz="2800" b="1" dirty="0" err="1" smtClean="0">
                <a:solidFill>
                  <a:srgbClr val="FF0000"/>
                </a:solidFill>
              </a:rPr>
              <a:t>Thoughts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are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Related</a:t>
            </a:r>
            <a:r>
              <a:rPr lang="tr-TR" sz="2800" b="1" dirty="0" smtClean="0">
                <a:solidFill>
                  <a:srgbClr val="FF0000"/>
                </a:solidFill>
              </a:rPr>
              <a:t>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640915" y="1830036"/>
            <a:ext cx="1651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s</a:t>
            </a:r>
            <a:r>
              <a:rPr lang="tr-TR" dirty="0" err="1" smtClean="0"/>
              <a:t>o</a:t>
            </a:r>
            <a:r>
              <a:rPr lang="tr-TR" dirty="0" smtClean="0"/>
              <a:t> as </a:t>
            </a:r>
            <a:r>
              <a:rPr lang="tr-TR" dirty="0" err="1" smtClean="0"/>
              <a:t>to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3653002" y="2280491"/>
            <a:ext cx="95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s</a:t>
            </a:r>
            <a:r>
              <a:rPr lang="tr-TR" dirty="0" err="1" smtClean="0"/>
              <a:t>o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3653002" y="2730946"/>
            <a:ext cx="1192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therefore</a:t>
            </a:r>
            <a:endParaRPr lang="en-US" dirty="0"/>
          </a:p>
        </p:txBody>
      </p:sp>
      <p:sp>
        <p:nvSpPr>
          <p:cNvPr id="20" name="Rectangle 1"/>
          <p:cNvSpPr/>
          <p:nvPr/>
        </p:nvSpPr>
        <p:spPr>
          <a:xfrm>
            <a:off x="1014919" y="3966663"/>
            <a:ext cx="247696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Comparison</a:t>
            </a:r>
            <a:endParaRPr lang="tr-TR" sz="2000" dirty="0"/>
          </a:p>
        </p:txBody>
      </p:sp>
      <p:sp>
        <p:nvSpPr>
          <p:cNvPr id="21" name="Dikdörtgen 20"/>
          <p:cNvSpPr/>
          <p:nvPr/>
        </p:nvSpPr>
        <p:spPr>
          <a:xfrm>
            <a:off x="1043608" y="4413594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as</a:t>
            </a:r>
            <a:endParaRPr lang="en-US" dirty="0"/>
          </a:p>
        </p:txBody>
      </p:sp>
      <p:sp>
        <p:nvSpPr>
          <p:cNvPr id="22" name="Dikdörtgen 21"/>
          <p:cNvSpPr/>
          <p:nvPr/>
        </p:nvSpPr>
        <p:spPr>
          <a:xfrm>
            <a:off x="1043608" y="4808466"/>
            <a:ext cx="1794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b</a:t>
            </a:r>
            <a:r>
              <a:rPr lang="tr-TR" dirty="0" err="1" smtClean="0"/>
              <a:t>efore</a:t>
            </a:r>
            <a:r>
              <a:rPr lang="tr-TR" dirty="0" smtClean="0"/>
              <a:t>… </a:t>
            </a:r>
            <a:r>
              <a:rPr lang="tr-TR" dirty="0" err="1" smtClean="0"/>
              <a:t>after</a:t>
            </a:r>
            <a:endParaRPr lang="en-US" dirty="0"/>
          </a:p>
        </p:txBody>
      </p:sp>
      <p:sp>
        <p:nvSpPr>
          <p:cNvPr id="23" name="Dikdörtgen 22"/>
          <p:cNvSpPr/>
          <p:nvPr/>
        </p:nvSpPr>
        <p:spPr>
          <a:xfrm>
            <a:off x="3522299" y="4782926"/>
            <a:ext cx="1794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l</a:t>
            </a:r>
            <a:r>
              <a:rPr lang="tr-TR" dirty="0" err="1" smtClean="0"/>
              <a:t>ike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endParaRPr lang="en-US" dirty="0"/>
          </a:p>
        </p:txBody>
      </p:sp>
      <p:sp>
        <p:nvSpPr>
          <p:cNvPr id="24" name="Dikdörtgen 23"/>
          <p:cNvSpPr/>
          <p:nvPr/>
        </p:nvSpPr>
        <p:spPr>
          <a:xfrm>
            <a:off x="3569456" y="4413594"/>
            <a:ext cx="17940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once</a:t>
            </a:r>
            <a:r>
              <a:rPr lang="tr-TR" dirty="0" smtClean="0"/>
              <a:t>…</a:t>
            </a:r>
            <a:r>
              <a:rPr lang="tr-TR" dirty="0" err="1" smtClean="0"/>
              <a:t>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4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718929" y="1320322"/>
            <a:ext cx="34124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Conditions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be met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835055"/>
            <a:ext cx="24482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after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047610" y="2280491"/>
            <a:ext cx="2012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as </a:t>
            </a:r>
            <a:r>
              <a:rPr lang="tr-TR" dirty="0" err="1" smtClean="0"/>
              <a:t>soon</a:t>
            </a:r>
            <a:r>
              <a:rPr lang="tr-TR" dirty="0" smtClean="0"/>
              <a:t> as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19207" y="2744658"/>
            <a:ext cx="18246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before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19207" y="3208825"/>
            <a:ext cx="4315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if</a:t>
            </a:r>
            <a:endParaRPr lang="en-US" dirty="0"/>
          </a:p>
        </p:txBody>
      </p:sp>
      <p:sp>
        <p:nvSpPr>
          <p:cNvPr id="13" name="Rectangle 1"/>
          <p:cNvSpPr/>
          <p:nvPr/>
        </p:nvSpPr>
        <p:spPr>
          <a:xfrm>
            <a:off x="611560" y="588699"/>
            <a:ext cx="4281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How </a:t>
            </a:r>
            <a:r>
              <a:rPr lang="tr-TR" sz="2800" b="1" dirty="0" err="1" smtClean="0">
                <a:solidFill>
                  <a:srgbClr val="FF0000"/>
                </a:solidFill>
              </a:rPr>
              <a:t>Thoughts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are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Related</a:t>
            </a:r>
            <a:r>
              <a:rPr lang="tr-TR" sz="2800" b="1" dirty="0" smtClean="0">
                <a:solidFill>
                  <a:srgbClr val="FF0000"/>
                </a:solidFill>
              </a:rPr>
              <a:t>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3640915" y="1830036"/>
            <a:ext cx="1651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/>
              <a:t>p</a:t>
            </a:r>
            <a:r>
              <a:rPr lang="tr-TR" dirty="0" err="1" smtClean="0"/>
              <a:t>rovided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3653002" y="2280491"/>
            <a:ext cx="8162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while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3653002" y="2730946"/>
            <a:ext cx="1045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without</a:t>
            </a:r>
            <a:endParaRPr lang="en-US" dirty="0"/>
          </a:p>
        </p:txBody>
      </p:sp>
      <p:sp>
        <p:nvSpPr>
          <p:cNvPr id="21" name="Dikdörtgen 20"/>
          <p:cNvSpPr/>
          <p:nvPr/>
        </p:nvSpPr>
        <p:spPr>
          <a:xfrm>
            <a:off x="1019206" y="3654261"/>
            <a:ext cx="15365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until</a:t>
            </a:r>
            <a:endParaRPr lang="en-US" dirty="0"/>
          </a:p>
        </p:txBody>
      </p:sp>
      <p:sp>
        <p:nvSpPr>
          <p:cNvPr id="19" name="Dikdörtgen 18"/>
          <p:cNvSpPr/>
          <p:nvPr/>
        </p:nvSpPr>
        <p:spPr>
          <a:xfrm>
            <a:off x="3662874" y="3143352"/>
            <a:ext cx="18452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unless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745540"/>
            <a:ext cx="77019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Exercise</a:t>
            </a:r>
            <a:r>
              <a:rPr lang="tr-TR" sz="2800" b="1" dirty="0" smtClean="0">
                <a:solidFill>
                  <a:srgbClr val="FF0000"/>
                </a:solidFill>
              </a:rPr>
              <a:t>: </a:t>
            </a:r>
            <a:r>
              <a:rPr lang="tr-TR" sz="2800" b="1" dirty="0" err="1" smtClean="0">
                <a:solidFill>
                  <a:srgbClr val="FF0000"/>
                </a:solidFill>
              </a:rPr>
              <a:t>Finding</a:t>
            </a:r>
            <a:r>
              <a:rPr lang="tr-TR" sz="2800" b="1" dirty="0" smtClean="0">
                <a:solidFill>
                  <a:srgbClr val="FF0000"/>
                </a:solidFill>
              </a:rPr>
              <a:t> Main </a:t>
            </a:r>
            <a:r>
              <a:rPr lang="tr-TR" sz="2800" b="1" dirty="0" err="1" smtClean="0">
                <a:solidFill>
                  <a:srgbClr val="FF0000"/>
                </a:solidFill>
              </a:rPr>
              <a:t>Ideas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and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Supporting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Ideas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971600" y="1628800"/>
            <a:ext cx="56180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Source: </a:t>
            </a:r>
            <a:r>
              <a:rPr lang="tr-TR" sz="2000" dirty="0" err="1" smtClean="0"/>
              <a:t>Peterson’s</a:t>
            </a:r>
            <a:r>
              <a:rPr lang="tr-TR" sz="2000" dirty="0" smtClean="0"/>
              <a:t> Master </a:t>
            </a:r>
            <a:r>
              <a:rPr lang="tr-TR" sz="2000" dirty="0" err="1" smtClean="0"/>
              <a:t>Toefl</a:t>
            </a:r>
            <a:r>
              <a:rPr lang="tr-TR" sz="2000" dirty="0" smtClean="0"/>
              <a:t> Reading </a:t>
            </a:r>
            <a:r>
              <a:rPr lang="tr-TR" sz="2000" dirty="0" err="1" smtClean="0"/>
              <a:t>Skills</a:t>
            </a:r>
            <a:r>
              <a:rPr lang="tr-TR" sz="2000" dirty="0" smtClean="0"/>
              <a:t>,  2007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971600" y="2188895"/>
            <a:ext cx="5672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Chapter</a:t>
            </a:r>
            <a:r>
              <a:rPr lang="tr-TR" sz="2000" dirty="0"/>
              <a:t> </a:t>
            </a:r>
            <a:r>
              <a:rPr lang="tr-TR" sz="2000" dirty="0" smtClean="0"/>
              <a:t>3: </a:t>
            </a:r>
            <a:r>
              <a:rPr lang="tr-TR" sz="2000" dirty="0" err="1" smtClean="0"/>
              <a:t>Developing</a:t>
            </a:r>
            <a:r>
              <a:rPr lang="tr-TR" sz="2000" dirty="0" smtClean="0"/>
              <a:t> Reading </a:t>
            </a:r>
            <a:r>
              <a:rPr lang="tr-TR" sz="2000" dirty="0" err="1" smtClean="0"/>
              <a:t>Comprehension</a:t>
            </a:r>
            <a:r>
              <a:rPr lang="tr-TR" sz="2000" dirty="0" smtClean="0"/>
              <a:t> </a:t>
            </a:r>
            <a:r>
              <a:rPr lang="tr-TR" sz="2000" dirty="0" err="1" smtClean="0"/>
              <a:t>Skills</a:t>
            </a:r>
            <a:endParaRPr lang="tr-TR" sz="2000" dirty="0"/>
          </a:p>
        </p:txBody>
      </p:sp>
      <p:sp>
        <p:nvSpPr>
          <p:cNvPr id="7" name="Rectangle 1"/>
          <p:cNvSpPr/>
          <p:nvPr/>
        </p:nvSpPr>
        <p:spPr>
          <a:xfrm>
            <a:off x="1323626" y="2773538"/>
            <a:ext cx="8418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b="1" dirty="0" err="1" smtClean="0"/>
              <a:t>Aims</a:t>
            </a:r>
            <a:r>
              <a:rPr lang="tr-TR" sz="2000" b="1" dirty="0" smtClean="0"/>
              <a:t>:</a:t>
            </a:r>
            <a:r>
              <a:rPr lang="tr-TR" sz="2000" b="1" dirty="0" smtClean="0"/>
              <a:t> </a:t>
            </a:r>
            <a:endParaRPr lang="tr-TR" sz="2000" b="1" dirty="0"/>
          </a:p>
        </p:txBody>
      </p:sp>
      <p:sp>
        <p:nvSpPr>
          <p:cNvPr id="8" name="Rectangle 1"/>
          <p:cNvSpPr/>
          <p:nvPr/>
        </p:nvSpPr>
        <p:spPr>
          <a:xfrm>
            <a:off x="971600" y="3325249"/>
            <a:ext cx="35321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Finding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authors</a:t>
            </a:r>
            <a:r>
              <a:rPr lang="tr-TR" sz="2000" dirty="0" smtClean="0"/>
              <a:t> main </a:t>
            </a:r>
            <a:r>
              <a:rPr lang="tr-TR" sz="2000" dirty="0" err="1" smtClean="0"/>
              <a:t>ideas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952670" y="3849321"/>
            <a:ext cx="43978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Finding</a:t>
            </a:r>
            <a:r>
              <a:rPr lang="tr-TR" sz="2000" dirty="0" smtClean="0"/>
              <a:t> </a:t>
            </a:r>
            <a:r>
              <a:rPr lang="tr-TR" sz="2000" dirty="0" err="1" smtClean="0"/>
              <a:t>where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main idea </a:t>
            </a:r>
            <a:r>
              <a:rPr lang="tr-TR" sz="2000" dirty="0" err="1" smtClean="0"/>
              <a:t>expressed</a:t>
            </a:r>
            <a:endParaRPr lang="tr-TR" sz="2000" dirty="0"/>
          </a:p>
        </p:txBody>
      </p:sp>
      <p:sp>
        <p:nvSpPr>
          <p:cNvPr id="10" name="Rectangle 1"/>
          <p:cNvSpPr/>
          <p:nvPr/>
        </p:nvSpPr>
        <p:spPr>
          <a:xfrm>
            <a:off x="952670" y="4373393"/>
            <a:ext cx="42156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Finding</a:t>
            </a:r>
            <a:r>
              <a:rPr lang="tr-TR" sz="2000" dirty="0" smtClean="0"/>
              <a:t> how </a:t>
            </a:r>
            <a:r>
              <a:rPr lang="tr-TR" sz="2000" dirty="0" err="1" smtClean="0"/>
              <a:t>the</a:t>
            </a:r>
            <a:r>
              <a:rPr lang="tr-TR" sz="2000" dirty="0" smtClean="0"/>
              <a:t> main idea </a:t>
            </a:r>
            <a:r>
              <a:rPr lang="tr-TR" sz="2000" dirty="0" err="1" smtClean="0"/>
              <a:t>supported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87993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253" y="666969"/>
            <a:ext cx="4477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Reading </a:t>
            </a:r>
            <a:r>
              <a:rPr lang="tr-TR" sz="2800" b="1" dirty="0" err="1" smtClean="0">
                <a:solidFill>
                  <a:srgbClr val="FF0000"/>
                </a:solidFill>
              </a:rPr>
              <a:t>Texts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827584" y="1401520"/>
            <a:ext cx="13776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Employer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827584" y="2678917"/>
            <a:ext cx="18993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Breaking</a:t>
            </a:r>
            <a:r>
              <a:rPr lang="tr-TR" sz="2000" dirty="0" smtClean="0"/>
              <a:t> news:</a:t>
            </a:r>
            <a:endParaRPr lang="tr-TR" sz="2000" dirty="0"/>
          </a:p>
        </p:txBody>
      </p:sp>
      <p:sp>
        <p:nvSpPr>
          <p:cNvPr id="8" name="Rectangle 1"/>
          <p:cNvSpPr/>
          <p:nvPr/>
        </p:nvSpPr>
        <p:spPr>
          <a:xfrm>
            <a:off x="827584" y="3763107"/>
            <a:ext cx="15856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Symphatize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827584" y="4537304"/>
            <a:ext cx="12225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Indicate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917108"/>
            <a:ext cx="7024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person or company that provides a job paying wages or a salary to one or more people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043608" y="3082518"/>
            <a:ext cx="76812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Information </a:t>
            </a:r>
            <a:r>
              <a:rPr lang="en-US" dirty="0" smtClean="0"/>
              <a:t>that </a:t>
            </a:r>
            <a:r>
              <a:rPr lang="en-US" dirty="0"/>
              <a:t>is </a:t>
            </a:r>
            <a:r>
              <a:rPr lang="en-US" dirty="0" smtClean="0"/>
              <a:t>being</a:t>
            </a:r>
            <a:r>
              <a:rPr lang="tr-TR" dirty="0" smtClean="0"/>
              <a:t> </a:t>
            </a:r>
            <a:r>
              <a:rPr lang="tr-TR" dirty="0" err="1" smtClean="0"/>
              <a:t>received</a:t>
            </a:r>
            <a:r>
              <a:rPr lang="tr-TR" dirty="0" smtClean="0"/>
              <a:t>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broadcast</a:t>
            </a:r>
            <a:r>
              <a:rPr lang="tr-TR" dirty="0" smtClean="0"/>
              <a:t> </a:t>
            </a:r>
            <a:r>
              <a:rPr lang="en-US" dirty="0" smtClean="0"/>
              <a:t>about a</a:t>
            </a:r>
            <a:r>
              <a:rPr lang="tr-TR" dirty="0" smtClean="0"/>
              <a:t>n </a:t>
            </a:r>
            <a:r>
              <a:rPr lang="tr-TR" dirty="0" err="1" smtClean="0"/>
              <a:t>event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has </a:t>
            </a:r>
            <a:r>
              <a:rPr lang="en-US" dirty="0" smtClean="0"/>
              <a:t>just</a:t>
            </a:r>
            <a:r>
              <a:rPr lang="tr-TR" dirty="0" smtClean="0"/>
              <a:t> </a:t>
            </a:r>
            <a:r>
              <a:rPr lang="tr-TR" dirty="0" err="1" smtClean="0"/>
              <a:t>happened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just</a:t>
            </a:r>
            <a:r>
              <a:rPr lang="tr-TR" dirty="0" smtClean="0"/>
              <a:t> </a:t>
            </a:r>
            <a:r>
              <a:rPr lang="tr-TR" dirty="0" err="1" smtClean="0"/>
              <a:t>begun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1110920" y="4163217"/>
            <a:ext cx="32429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react or respond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sympathy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110920" y="5002143"/>
            <a:ext cx="2425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point out or point </a:t>
            </a:r>
            <a:r>
              <a:rPr lang="en-US" dirty="0" smtClean="0"/>
              <a:t>to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0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253" y="666969"/>
            <a:ext cx="4477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Reading </a:t>
            </a:r>
            <a:r>
              <a:rPr lang="tr-TR" sz="2800" b="1" dirty="0" err="1" smtClean="0">
                <a:solidFill>
                  <a:srgbClr val="FF0000"/>
                </a:solidFill>
              </a:rPr>
              <a:t>Texts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866057" y="1401520"/>
            <a:ext cx="13006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Reaction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903499" y="2397653"/>
            <a:ext cx="16138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Undoubtely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8" name="Rectangle 1"/>
          <p:cNvSpPr/>
          <p:nvPr/>
        </p:nvSpPr>
        <p:spPr>
          <a:xfrm>
            <a:off x="903499" y="3309130"/>
            <a:ext cx="10367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Wrath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902986" y="4247905"/>
            <a:ext cx="10372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Digest: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917108"/>
            <a:ext cx="7024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</a:t>
            </a:r>
            <a:r>
              <a:rPr lang="en-US" dirty="0" err="1" smtClean="0"/>
              <a:t>esistance</a:t>
            </a:r>
            <a:r>
              <a:rPr lang="en-US" dirty="0" smtClean="0"/>
              <a:t> </a:t>
            </a:r>
            <a:r>
              <a:rPr lang="en-US" dirty="0"/>
              <a:t>or opposition to a force, influence, or </a:t>
            </a:r>
            <a:r>
              <a:rPr lang="en-US" dirty="0" smtClean="0"/>
              <a:t>movement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110920" y="2893587"/>
            <a:ext cx="7681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W</a:t>
            </a:r>
            <a:r>
              <a:rPr lang="tr-TR" dirty="0" err="1" smtClean="0"/>
              <a:t>ithout</a:t>
            </a:r>
            <a:r>
              <a:rPr lang="tr-TR" dirty="0" smtClean="0"/>
              <a:t> </a:t>
            </a:r>
            <a:r>
              <a:rPr lang="tr-TR" dirty="0" err="1" smtClean="0"/>
              <a:t>hesitation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59740" y="3801584"/>
            <a:ext cx="37229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S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/>
              <a:t>vengeful anger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indignation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84842" y="4732715"/>
            <a:ext cx="5405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summation or condensation of a body of </a:t>
            </a:r>
            <a:r>
              <a:rPr lang="en-US" dirty="0" smtClean="0"/>
              <a:t>information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5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253" y="666969"/>
            <a:ext cx="4477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Reading </a:t>
            </a:r>
            <a:r>
              <a:rPr lang="tr-TR" sz="2800" b="1" dirty="0" err="1" smtClean="0">
                <a:solidFill>
                  <a:srgbClr val="FF0000"/>
                </a:solidFill>
              </a:rPr>
              <a:t>Texts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799586" y="1293838"/>
            <a:ext cx="15231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Nutritional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835755" y="2466903"/>
            <a:ext cx="11920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Prolong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8" name="Rectangle 1"/>
          <p:cNvSpPr/>
          <p:nvPr/>
        </p:nvSpPr>
        <p:spPr>
          <a:xfrm>
            <a:off x="835755" y="3279962"/>
            <a:ext cx="9312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Rural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835755" y="4156920"/>
            <a:ext cx="13883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Longevity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59740" y="1793998"/>
            <a:ext cx="70244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sum of the processes by which an animal or plant takes in and utilizes food </a:t>
            </a:r>
            <a:r>
              <a:rPr lang="en-US" dirty="0" smtClean="0"/>
              <a:t>substances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110920" y="2893587"/>
            <a:ext cx="7681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lengthen in extent, scope, or </a:t>
            </a:r>
            <a:r>
              <a:rPr lang="en-US" dirty="0" smtClean="0"/>
              <a:t>range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66593" y="3739767"/>
            <a:ext cx="58855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R</a:t>
            </a:r>
            <a:r>
              <a:rPr lang="en-US" dirty="0" smtClean="0"/>
              <a:t>elating </a:t>
            </a:r>
            <a:r>
              <a:rPr lang="en-US" dirty="0"/>
              <a:t>to the country, country people or life, or </a:t>
            </a:r>
            <a:r>
              <a:rPr lang="en-US" dirty="0" smtClean="0"/>
              <a:t>agriculture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59740" y="4609188"/>
            <a:ext cx="3238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long duration of individual </a:t>
            </a:r>
            <a:r>
              <a:rPr lang="en-US" dirty="0" smtClean="0"/>
              <a:t>life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4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253" y="666969"/>
            <a:ext cx="4477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Reading </a:t>
            </a:r>
            <a:r>
              <a:rPr lang="tr-TR" sz="2800" b="1" dirty="0" err="1" smtClean="0">
                <a:solidFill>
                  <a:srgbClr val="FF0000"/>
                </a:solidFill>
              </a:rPr>
              <a:t>Texts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961843" y="1293838"/>
            <a:ext cx="11986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Pamper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996448" y="2225770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Insidiously:</a:t>
            </a:r>
            <a:endParaRPr lang="tr-TR" sz="2000" dirty="0"/>
          </a:p>
        </p:txBody>
      </p:sp>
      <p:sp>
        <p:nvSpPr>
          <p:cNvPr id="8" name="Rectangle 1"/>
          <p:cNvSpPr/>
          <p:nvPr/>
        </p:nvSpPr>
        <p:spPr>
          <a:xfrm>
            <a:off x="996448" y="3090854"/>
            <a:ext cx="13492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Bountiful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996169" y="4034537"/>
            <a:ext cx="16093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Extravagant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111257" y="1736587"/>
            <a:ext cx="7024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treat with extreme or excessive care and </a:t>
            </a:r>
            <a:r>
              <a:rPr lang="en-US" dirty="0" smtClean="0"/>
              <a:t>attention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111257" y="2673701"/>
            <a:ext cx="7681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H</a:t>
            </a:r>
            <a:r>
              <a:rPr lang="en-US" dirty="0" err="1" smtClean="0"/>
              <a:t>aving</a:t>
            </a:r>
            <a:r>
              <a:rPr lang="en-US" dirty="0" smtClean="0"/>
              <a:t> </a:t>
            </a:r>
            <a:r>
              <a:rPr lang="en-US" dirty="0"/>
              <a:t>a gradual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cumulative</a:t>
            </a:r>
            <a:r>
              <a:rPr lang="tr-TR" dirty="0"/>
              <a:t> </a:t>
            </a:r>
            <a:r>
              <a:rPr lang="en-US" dirty="0" smtClean="0"/>
              <a:t>effect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187624" y="3586606"/>
            <a:ext cx="46185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L</a:t>
            </a:r>
            <a:r>
              <a:rPr lang="en-US" dirty="0" err="1" smtClean="0"/>
              <a:t>iberal</a:t>
            </a:r>
            <a:r>
              <a:rPr lang="en-US" dirty="0" smtClean="0"/>
              <a:t> </a:t>
            </a:r>
            <a:r>
              <a:rPr lang="en-US" dirty="0"/>
              <a:t>or generous in bestowing gifts or </a:t>
            </a:r>
            <a:r>
              <a:rPr lang="en-US" dirty="0" smtClean="0"/>
              <a:t>favors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187624" y="4530289"/>
            <a:ext cx="42040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E</a:t>
            </a:r>
            <a:r>
              <a:rPr lang="en-US" dirty="0" err="1" smtClean="0"/>
              <a:t>xceeding</a:t>
            </a:r>
            <a:r>
              <a:rPr lang="en-US" dirty="0" smtClean="0"/>
              <a:t> </a:t>
            </a:r>
            <a:r>
              <a:rPr lang="en-US" dirty="0"/>
              <a:t>the limits of reason or </a:t>
            </a:r>
            <a:r>
              <a:rPr lang="en-US" dirty="0" smtClean="0"/>
              <a:t>necessity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19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253" y="666969"/>
            <a:ext cx="4477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Reading </a:t>
            </a:r>
            <a:r>
              <a:rPr lang="tr-TR" sz="2800" b="1" dirty="0" err="1" smtClean="0">
                <a:solidFill>
                  <a:srgbClr val="FF0000"/>
                </a:solidFill>
              </a:rPr>
              <a:t>Texts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1042442" y="1293838"/>
            <a:ext cx="10374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Abuse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1042442" y="2536856"/>
            <a:ext cx="14533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Substance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8" name="Rectangle 1"/>
          <p:cNvSpPr/>
          <p:nvPr/>
        </p:nvSpPr>
        <p:spPr>
          <a:xfrm>
            <a:off x="1042442" y="3460186"/>
            <a:ext cx="12453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Damage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1042442" y="4376907"/>
            <a:ext cx="17025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Recommend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170119" y="1704177"/>
            <a:ext cx="7024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corrupt practice or </a:t>
            </a:r>
            <a:r>
              <a:rPr lang="en-US" dirty="0" smtClean="0"/>
              <a:t>custom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170119" y="3040542"/>
            <a:ext cx="7681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fundamental or characteristic part or </a:t>
            </a:r>
            <a:r>
              <a:rPr lang="en-US" dirty="0" smtClean="0"/>
              <a:t>quality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170119" y="3896112"/>
            <a:ext cx="6632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L</a:t>
            </a:r>
            <a:r>
              <a:rPr lang="en-US" dirty="0" err="1" smtClean="0"/>
              <a:t>oss</a:t>
            </a:r>
            <a:r>
              <a:rPr lang="en-US" dirty="0" smtClean="0"/>
              <a:t> </a:t>
            </a:r>
            <a:r>
              <a:rPr lang="en-US" dirty="0"/>
              <a:t>or harm resulting from injury to person, property, or </a:t>
            </a:r>
            <a:r>
              <a:rPr lang="en-US" dirty="0" smtClean="0"/>
              <a:t>reputation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170119" y="4825017"/>
            <a:ext cx="42364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present as worthy of acceptance or </a:t>
            </a:r>
            <a:r>
              <a:rPr lang="en-US" dirty="0" smtClean="0"/>
              <a:t>trial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1170119" y="2077805"/>
            <a:ext cx="39378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I</a:t>
            </a:r>
            <a:r>
              <a:rPr lang="en-US" dirty="0" err="1" smtClean="0"/>
              <a:t>mproper</a:t>
            </a:r>
            <a:r>
              <a:rPr lang="en-US" dirty="0" smtClean="0"/>
              <a:t> </a:t>
            </a:r>
            <a:r>
              <a:rPr lang="en-US" dirty="0"/>
              <a:t>or excessive use or </a:t>
            </a:r>
            <a:r>
              <a:rPr lang="en-US" dirty="0" smtClean="0"/>
              <a:t>treatment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46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1253" y="666969"/>
            <a:ext cx="4477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err="1" smtClean="0">
                <a:solidFill>
                  <a:srgbClr val="FF0000"/>
                </a:solidFill>
              </a:rPr>
              <a:t>Vocabulary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for</a:t>
            </a:r>
            <a:r>
              <a:rPr lang="tr-TR" sz="2800" b="1" dirty="0" smtClean="0">
                <a:solidFill>
                  <a:srgbClr val="FF0000"/>
                </a:solidFill>
              </a:rPr>
              <a:t> Reading </a:t>
            </a:r>
            <a:r>
              <a:rPr lang="tr-TR" sz="2800" b="1" dirty="0" err="1" smtClean="0">
                <a:solidFill>
                  <a:srgbClr val="FF0000"/>
                </a:solidFill>
              </a:rPr>
              <a:t>Texts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5" name="Rectangle 1"/>
          <p:cNvSpPr/>
          <p:nvPr/>
        </p:nvSpPr>
        <p:spPr>
          <a:xfrm>
            <a:off x="1073061" y="1293838"/>
            <a:ext cx="9762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Relief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6" name="Rectangle 1"/>
          <p:cNvSpPr/>
          <p:nvPr/>
        </p:nvSpPr>
        <p:spPr>
          <a:xfrm>
            <a:off x="1101137" y="2214367"/>
            <a:ext cx="9220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Incur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8" name="Rectangle 1"/>
          <p:cNvSpPr/>
          <p:nvPr/>
        </p:nvSpPr>
        <p:spPr>
          <a:xfrm>
            <a:off x="1101137" y="3155089"/>
            <a:ext cx="11911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</a:t>
            </a:r>
            <a:r>
              <a:rPr lang="tr-TR" sz="2000" dirty="0" err="1" smtClean="0"/>
              <a:t>Acquire</a:t>
            </a:r>
            <a:r>
              <a:rPr lang="tr-TR" sz="2000" dirty="0" smtClean="0"/>
              <a:t>:</a:t>
            </a:r>
            <a:endParaRPr lang="tr-TR" sz="2000" dirty="0"/>
          </a:p>
        </p:txBody>
      </p:sp>
      <p:sp>
        <p:nvSpPr>
          <p:cNvPr id="9" name="Rectangle 1"/>
          <p:cNvSpPr/>
          <p:nvPr/>
        </p:nvSpPr>
        <p:spPr>
          <a:xfrm>
            <a:off x="1073061" y="4116679"/>
            <a:ext cx="17902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smtClean="0"/>
              <a:t>- Prohibitionist: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170119" y="1704177"/>
            <a:ext cx="7024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R</a:t>
            </a:r>
            <a:r>
              <a:rPr lang="en-US" dirty="0" err="1" smtClean="0"/>
              <a:t>emoval</a:t>
            </a:r>
            <a:r>
              <a:rPr lang="en-US" dirty="0" smtClean="0"/>
              <a:t> </a:t>
            </a:r>
            <a:r>
              <a:rPr lang="en-US" dirty="0"/>
              <a:t>or lightening of something oppressive, painful, or </a:t>
            </a:r>
            <a:r>
              <a:rPr lang="en-US" dirty="0" smtClean="0"/>
              <a:t>distressing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197371" y="2715947"/>
            <a:ext cx="76812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become</a:t>
            </a:r>
            <a:r>
              <a:rPr lang="tr-TR" dirty="0" smtClean="0"/>
              <a:t> </a:t>
            </a:r>
            <a:r>
              <a:rPr lang="tr-TR" dirty="0" err="1" smtClean="0"/>
              <a:t>liable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subject</a:t>
            </a:r>
            <a:r>
              <a:rPr lang="tr-TR" dirty="0" smtClean="0"/>
              <a:t>; </a:t>
            </a:r>
            <a:r>
              <a:rPr lang="en-US" dirty="0"/>
              <a:t> </a:t>
            </a:r>
            <a:r>
              <a:rPr lang="en-US" b="1" dirty="0"/>
              <a:t> </a:t>
            </a:r>
            <a:r>
              <a:rPr lang="en-US" dirty="0"/>
              <a:t>bring down upon </a:t>
            </a:r>
            <a:r>
              <a:rPr lang="en-US" dirty="0" smtClean="0"/>
              <a:t>oneself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225959" y="3651273"/>
            <a:ext cx="6378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come into possession or control of often by unspecified </a:t>
            </a:r>
            <a:r>
              <a:rPr lang="en-US" dirty="0" smtClean="0"/>
              <a:t>means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242091" y="4612863"/>
            <a:ext cx="28050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/>
              <a:t>O</a:t>
            </a:r>
            <a:r>
              <a:rPr lang="tr-TR" dirty="0" err="1" smtClean="0"/>
              <a:t>ne</a:t>
            </a:r>
            <a:r>
              <a:rPr lang="tr-TR" dirty="0" smtClean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 smtClean="0"/>
              <a:t>favors</a:t>
            </a:r>
            <a:r>
              <a:rPr lang="tr-TR" dirty="0" smtClean="0"/>
              <a:t> </a:t>
            </a:r>
            <a:r>
              <a:rPr lang="tr-TR" dirty="0" err="1" smtClean="0"/>
              <a:t>prohibition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51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/>
          <p:nvPr/>
        </p:nvSpPr>
        <p:spPr>
          <a:xfrm>
            <a:off x="695041" y="1248263"/>
            <a:ext cx="43366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000" dirty="0" err="1" smtClean="0"/>
              <a:t>Function</a:t>
            </a:r>
            <a:r>
              <a:rPr lang="tr-TR" sz="2000" dirty="0" smtClean="0"/>
              <a:t>: </a:t>
            </a:r>
            <a:r>
              <a:rPr lang="tr-TR" sz="2000" dirty="0" err="1" smtClean="0"/>
              <a:t>More</a:t>
            </a:r>
            <a:r>
              <a:rPr lang="tr-TR" sz="2000" dirty="0" smtClean="0"/>
              <a:t> </a:t>
            </a:r>
            <a:r>
              <a:rPr lang="tr-TR" sz="2000" dirty="0" err="1" smtClean="0"/>
              <a:t>information</a:t>
            </a:r>
            <a:r>
              <a:rPr lang="tr-TR" sz="2000" dirty="0" smtClean="0"/>
              <a:t> </a:t>
            </a:r>
            <a:r>
              <a:rPr lang="tr-TR" sz="2000" dirty="0" err="1" smtClean="0"/>
              <a:t>will</a:t>
            </a:r>
            <a:r>
              <a:rPr lang="tr-TR" sz="2000" dirty="0" smtClean="0"/>
              <a:t> </a:t>
            </a:r>
            <a:r>
              <a:rPr lang="tr-TR" sz="2000" dirty="0" err="1" smtClean="0"/>
              <a:t>follow</a:t>
            </a:r>
            <a:endParaRPr lang="tr-TR" sz="2000" dirty="0"/>
          </a:p>
        </p:txBody>
      </p:sp>
      <p:sp>
        <p:nvSpPr>
          <p:cNvPr id="3" name="Dikdörtgen 2"/>
          <p:cNvSpPr/>
          <p:nvPr/>
        </p:nvSpPr>
        <p:spPr>
          <a:xfrm>
            <a:off x="1043608" y="1835055"/>
            <a:ext cx="737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and</a:t>
            </a:r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1047611" y="2280491"/>
            <a:ext cx="733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also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019207" y="2744658"/>
            <a:ext cx="1198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as </a:t>
            </a:r>
            <a:r>
              <a:rPr lang="tr-TR" dirty="0" err="1" smtClean="0"/>
              <a:t>well</a:t>
            </a:r>
            <a:r>
              <a:rPr lang="tr-TR" dirty="0" smtClean="0"/>
              <a:t> as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1019207" y="3208825"/>
            <a:ext cx="1015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besides</a:t>
            </a:r>
            <a:endParaRPr lang="en-US" dirty="0"/>
          </a:p>
        </p:txBody>
      </p:sp>
      <p:sp>
        <p:nvSpPr>
          <p:cNvPr id="13" name="Rectangle 1"/>
          <p:cNvSpPr/>
          <p:nvPr/>
        </p:nvSpPr>
        <p:spPr>
          <a:xfrm>
            <a:off x="611560" y="588699"/>
            <a:ext cx="42817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FF0000"/>
                </a:solidFill>
              </a:rPr>
              <a:t>How </a:t>
            </a:r>
            <a:r>
              <a:rPr lang="tr-TR" sz="2800" b="1" dirty="0" err="1" smtClean="0">
                <a:solidFill>
                  <a:srgbClr val="FF0000"/>
                </a:solidFill>
              </a:rPr>
              <a:t>Thoughts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are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Related</a:t>
            </a:r>
            <a:r>
              <a:rPr lang="tr-TR" sz="2800" b="1" dirty="0" smtClean="0">
                <a:solidFill>
                  <a:srgbClr val="FF0000"/>
                </a:solidFill>
              </a:rPr>
              <a:t>?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1043608" y="3672992"/>
            <a:ext cx="14736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furthermore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043607" y="4154125"/>
            <a:ext cx="1225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moreover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3653002" y="1874601"/>
            <a:ext cx="15658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in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3653002" y="2350461"/>
            <a:ext cx="15340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in </a:t>
            </a:r>
            <a:r>
              <a:rPr lang="tr-TR" dirty="0" err="1" smtClean="0"/>
              <a:t>conclusion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3688685" y="2826321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additionally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83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3164</TotalTime>
  <Words>639</Words>
  <Application>Microsoft Office PowerPoint</Application>
  <PresentationFormat>Ekran Gösterisi (4:3)</PresentationFormat>
  <Paragraphs>136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163</cp:revision>
  <dcterms:created xsi:type="dcterms:W3CDTF">2020-02-06T11:34:11Z</dcterms:created>
  <dcterms:modified xsi:type="dcterms:W3CDTF">2020-05-07T13:57:15Z</dcterms:modified>
</cp:coreProperties>
</file>