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BF74D4D-C6EA-46B0-B7AD-B6E60A1C1A8E}"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4136307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74D4D-C6EA-46B0-B7AD-B6E60A1C1A8E}"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2941148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74D4D-C6EA-46B0-B7AD-B6E60A1C1A8E}"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2987088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74D4D-C6EA-46B0-B7AD-B6E60A1C1A8E}"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1348590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BF74D4D-C6EA-46B0-B7AD-B6E60A1C1A8E}" type="datetimeFigureOut">
              <a:rPr lang="tr-TR" smtClean="0"/>
              <a:t>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61667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74D4D-C6EA-46B0-B7AD-B6E60A1C1A8E}"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20723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74D4D-C6EA-46B0-B7AD-B6E60A1C1A8E}" type="datetimeFigureOut">
              <a:rPr lang="tr-TR" smtClean="0"/>
              <a:t>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2683041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74D4D-C6EA-46B0-B7AD-B6E60A1C1A8E}" type="datetimeFigureOut">
              <a:rPr lang="tr-TR" smtClean="0"/>
              <a:t>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63481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74D4D-C6EA-46B0-B7AD-B6E60A1C1A8E}" type="datetimeFigureOut">
              <a:rPr lang="tr-TR" smtClean="0"/>
              <a:t>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210579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BF74D4D-C6EA-46B0-B7AD-B6E60A1C1A8E}"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3605326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BF74D4D-C6EA-46B0-B7AD-B6E60A1C1A8E}" type="datetimeFigureOut">
              <a:rPr lang="tr-TR" smtClean="0"/>
              <a:t>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13AF9F-074B-44B9-9674-7E721681E9EB}" type="slidenum">
              <a:rPr lang="tr-TR" smtClean="0"/>
              <a:t>‹#›</a:t>
            </a:fld>
            <a:endParaRPr lang="tr-TR"/>
          </a:p>
        </p:txBody>
      </p:sp>
    </p:spTree>
    <p:extLst>
      <p:ext uri="{BB962C8B-B14F-4D97-AF65-F5344CB8AC3E}">
        <p14:creationId xmlns:p14="http://schemas.microsoft.com/office/powerpoint/2010/main" val="164323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74D4D-C6EA-46B0-B7AD-B6E60A1C1A8E}" type="datetimeFigureOut">
              <a:rPr lang="tr-TR" smtClean="0"/>
              <a:t>8.05.2020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3AF9F-074B-44B9-9674-7E721681E9EB}" type="slidenum">
              <a:rPr lang="tr-TR" smtClean="0"/>
              <a:t>‹#›</a:t>
            </a:fld>
            <a:endParaRPr lang="tr-TR"/>
          </a:p>
        </p:txBody>
      </p:sp>
    </p:spTree>
    <p:extLst>
      <p:ext uri="{BB962C8B-B14F-4D97-AF65-F5344CB8AC3E}">
        <p14:creationId xmlns:p14="http://schemas.microsoft.com/office/powerpoint/2010/main" val="2848904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htcs.com/what-are-maquiladoras-and-why-are-they-so-common-along-the-us-mexican-border/"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1771" y="790414"/>
            <a:ext cx="10599313" cy="5362413"/>
          </a:xfrm>
        </p:spPr>
        <p:txBody>
          <a:bodyPr>
            <a:normAutofit fontScale="90000"/>
          </a:bodyPr>
          <a:lstStyle/>
          <a:p>
            <a:r>
              <a:rPr lang="tr-TR" sz="4000" b="1" dirty="0" smtClean="0">
                <a:solidFill>
                  <a:schemeClr val="tx1"/>
                </a:solidFill>
                <a:latin typeface="Arial" panose="020B0604020202020204" pitchFamily="34" charset="0"/>
                <a:cs typeface="Arial" panose="020B0604020202020204" pitchFamily="34" charset="0"/>
              </a:rPr>
              <a:t/>
            </a:r>
            <a:br>
              <a:rPr lang="tr-TR" sz="4000" b="1" dirty="0" smtClean="0">
                <a:solidFill>
                  <a:schemeClr val="tx1"/>
                </a:solidFill>
                <a:latin typeface="Arial" panose="020B0604020202020204" pitchFamily="34" charset="0"/>
                <a:cs typeface="Arial" panose="020B0604020202020204" pitchFamily="34" charset="0"/>
              </a:rPr>
            </a:br>
            <a:r>
              <a:rPr lang="tr-TR" sz="4000" b="1" dirty="0">
                <a:latin typeface="Arial" panose="020B0604020202020204" pitchFamily="34" charset="0"/>
                <a:cs typeface="Arial" panose="020B0604020202020204" pitchFamily="34" charset="0"/>
              </a:rPr>
              <a:t/>
            </a:r>
            <a:br>
              <a:rPr lang="tr-TR" sz="4000" b="1" dirty="0">
                <a:latin typeface="Arial" panose="020B0604020202020204" pitchFamily="34" charset="0"/>
                <a:cs typeface="Arial" panose="020B0604020202020204" pitchFamily="34" charset="0"/>
              </a:rPr>
            </a:br>
            <a:r>
              <a:rPr lang="tr-TR" sz="4000" b="1" dirty="0" smtClean="0">
                <a:latin typeface="Arial" panose="020B0604020202020204" pitchFamily="34" charset="0"/>
                <a:cs typeface="Arial" panose="020B0604020202020204" pitchFamily="34" charset="0"/>
              </a:rPr>
              <a:t/>
            </a:r>
            <a:br>
              <a:rPr lang="tr-TR" sz="4000" b="1" dirty="0" smtClean="0">
                <a:latin typeface="Arial" panose="020B0604020202020204" pitchFamily="34" charset="0"/>
                <a:cs typeface="Arial" panose="020B0604020202020204" pitchFamily="34" charset="0"/>
              </a:rPr>
            </a:br>
            <a:r>
              <a:rPr lang="tr-TR" sz="4000" b="1" dirty="0" smtClean="0">
                <a:latin typeface="Arial" panose="020B0604020202020204" pitchFamily="34" charset="0"/>
                <a:cs typeface="Arial" panose="020B0604020202020204" pitchFamily="34" charset="0"/>
              </a:rPr>
              <a:t/>
            </a:r>
            <a:br>
              <a:rPr lang="tr-TR" sz="4000" b="1" dirty="0" smtClean="0">
                <a:latin typeface="Arial" panose="020B0604020202020204" pitchFamily="34" charset="0"/>
                <a:cs typeface="Arial" panose="020B0604020202020204" pitchFamily="34" charset="0"/>
              </a:rPr>
            </a:br>
            <a:r>
              <a:rPr lang="tr-TR" sz="4000" b="1" dirty="0">
                <a:latin typeface="Arial" panose="020B0604020202020204" pitchFamily="34" charset="0"/>
                <a:cs typeface="Arial" panose="020B0604020202020204" pitchFamily="34" charset="0"/>
              </a:rPr>
              <a:t/>
            </a:r>
            <a:br>
              <a:rPr lang="tr-TR" sz="4000" b="1" dirty="0">
                <a:latin typeface="Arial" panose="020B0604020202020204" pitchFamily="34" charset="0"/>
                <a:cs typeface="Arial" panose="020B0604020202020204" pitchFamily="34" charset="0"/>
              </a:rPr>
            </a:br>
            <a:r>
              <a:rPr lang="tr-TR" sz="4000" b="1" dirty="0" smtClean="0">
                <a:latin typeface="Arial" panose="020B0604020202020204" pitchFamily="34" charset="0"/>
                <a:cs typeface="Arial" panose="020B0604020202020204" pitchFamily="34" charset="0"/>
              </a:rPr>
              <a:t/>
            </a:r>
            <a:br>
              <a:rPr lang="tr-TR" sz="4000" b="1" dirty="0" smtClean="0">
                <a:latin typeface="Arial" panose="020B0604020202020204" pitchFamily="34" charset="0"/>
                <a:cs typeface="Arial" panose="020B0604020202020204" pitchFamily="34" charset="0"/>
              </a:rPr>
            </a:br>
            <a:r>
              <a:rPr lang="tr-TR" sz="4000" b="1" dirty="0">
                <a:latin typeface="Arial" panose="020B0604020202020204" pitchFamily="34" charset="0"/>
                <a:cs typeface="Arial" panose="020B0604020202020204" pitchFamily="34" charset="0"/>
              </a:rPr>
              <a:t/>
            </a:r>
            <a:br>
              <a:rPr lang="tr-TR" sz="4000" b="1" dirty="0">
                <a:latin typeface="Arial" panose="020B0604020202020204" pitchFamily="34" charset="0"/>
                <a:cs typeface="Arial" panose="020B0604020202020204" pitchFamily="34" charset="0"/>
              </a:rPr>
            </a:br>
            <a:r>
              <a:rPr lang="tr-TR" sz="4000" b="1" dirty="0" smtClean="0">
                <a:solidFill>
                  <a:schemeClr val="tx1"/>
                </a:solidFill>
                <a:latin typeface="+mn-lt"/>
                <a:cs typeface="Arial" panose="020B0604020202020204" pitchFamily="34" charset="0"/>
              </a:rPr>
              <a:t>ULUSLARARASI EMEK GÖÇÜ</a:t>
            </a:r>
            <a:br>
              <a:rPr lang="tr-TR" sz="4000" b="1" dirty="0" smtClean="0">
                <a:solidFill>
                  <a:schemeClr val="tx1"/>
                </a:solidFill>
                <a:latin typeface="+mn-lt"/>
                <a:cs typeface="Arial" panose="020B0604020202020204" pitchFamily="34" charset="0"/>
              </a:rPr>
            </a:br>
            <a:r>
              <a:rPr lang="tr-TR" sz="4000" b="1" dirty="0" smtClean="0">
                <a:solidFill>
                  <a:schemeClr val="tx1"/>
                </a:solidFill>
                <a:latin typeface="+mn-lt"/>
                <a:cs typeface="Arial" panose="020B0604020202020204" pitchFamily="34" charset="0"/>
              </a:rPr>
              <a:t/>
            </a:r>
            <a:br>
              <a:rPr lang="tr-TR" sz="4000" b="1" dirty="0" smtClean="0">
                <a:solidFill>
                  <a:schemeClr val="tx1"/>
                </a:solidFill>
                <a:latin typeface="+mn-lt"/>
                <a:cs typeface="Arial" panose="020B0604020202020204" pitchFamily="34" charset="0"/>
              </a:rPr>
            </a:br>
            <a:r>
              <a:rPr lang="tr-TR" sz="3100" dirty="0" smtClean="0">
                <a:solidFill>
                  <a:schemeClr val="tx1"/>
                </a:solidFill>
                <a:latin typeface="+mn-lt"/>
                <a:cs typeface="Arial" panose="020B0604020202020204" pitchFamily="34" charset="0"/>
              </a:rPr>
              <a:t>6. Hafta: </a:t>
            </a:r>
            <a:r>
              <a:rPr lang="tr-TR" sz="3100" dirty="0" smtClean="0">
                <a:latin typeface="+mn-lt"/>
                <a:cs typeface="Arial" panose="020B0604020202020204" pitchFamily="34" charset="0"/>
              </a:rPr>
              <a:t>GÖÇÜN KONTROLÜ </a:t>
            </a:r>
            <a:r>
              <a:rPr lang="tr-TR" sz="3100" dirty="0" smtClean="0">
                <a:latin typeface="+mn-lt"/>
                <a:cs typeface="Arial" panose="020B0604020202020204" pitchFamily="34" charset="0"/>
              </a:rPr>
              <a:t/>
            </a:r>
            <a:br>
              <a:rPr lang="tr-TR" sz="3100" dirty="0" smtClean="0">
                <a:latin typeface="+mn-lt"/>
                <a:cs typeface="Arial" panose="020B0604020202020204" pitchFamily="34" charset="0"/>
              </a:rPr>
            </a:br>
            <a:r>
              <a:rPr lang="tr-TR" sz="3100" dirty="0" smtClean="0">
                <a:latin typeface="+mn-lt"/>
                <a:cs typeface="Arial" panose="020B0604020202020204" pitchFamily="34" charset="0"/>
              </a:rPr>
              <a:t/>
            </a:r>
            <a:br>
              <a:rPr lang="tr-TR" sz="3100" dirty="0" smtClean="0">
                <a:latin typeface="+mn-lt"/>
                <a:cs typeface="Arial" panose="020B0604020202020204" pitchFamily="34" charset="0"/>
              </a:rPr>
            </a:br>
            <a:r>
              <a:rPr lang="tr-TR" sz="2700" dirty="0" smtClean="0">
                <a:latin typeface="+mn-lt"/>
                <a:cs typeface="Arial" panose="020B0604020202020204" pitchFamily="34" charset="0"/>
              </a:rPr>
              <a:t>Düzensiz </a:t>
            </a:r>
            <a:r>
              <a:rPr lang="tr-TR" sz="2700" dirty="0">
                <a:latin typeface="+mn-lt"/>
                <a:cs typeface="Arial" panose="020B0604020202020204" pitchFamily="34" charset="0"/>
              </a:rPr>
              <a:t>Göç </a:t>
            </a:r>
            <a:br>
              <a:rPr lang="tr-TR" sz="2700" dirty="0">
                <a:latin typeface="+mn-lt"/>
                <a:cs typeface="Arial" panose="020B0604020202020204" pitchFamily="34" charset="0"/>
              </a:rPr>
            </a:br>
            <a:r>
              <a:rPr lang="tr-TR" sz="2700" dirty="0">
                <a:latin typeface="+mn-lt"/>
                <a:cs typeface="Arial" panose="020B0604020202020204" pitchFamily="34" charset="0"/>
              </a:rPr>
              <a:t>Göç </a:t>
            </a:r>
            <a:r>
              <a:rPr lang="tr-TR" sz="2700" dirty="0" smtClean="0">
                <a:latin typeface="+mn-lt"/>
                <a:cs typeface="Arial" panose="020B0604020202020204" pitchFamily="34" charset="0"/>
              </a:rPr>
              <a:t>Endüstrisi </a:t>
            </a:r>
            <a:r>
              <a:rPr lang="tr-TR" sz="2700" dirty="0">
                <a:latin typeface="+mn-lt"/>
                <a:cs typeface="Arial" panose="020B0604020202020204" pitchFamily="34" charset="0"/>
              </a:rPr>
              <a:t/>
            </a:r>
            <a:br>
              <a:rPr lang="tr-TR" sz="2700" dirty="0">
                <a:latin typeface="+mn-lt"/>
                <a:cs typeface="Arial" panose="020B0604020202020204" pitchFamily="34" charset="0"/>
              </a:rPr>
            </a:br>
            <a:r>
              <a:rPr lang="tr-TR" sz="2700" dirty="0">
                <a:latin typeface="+mn-lt"/>
                <a:cs typeface="Arial" panose="020B0604020202020204" pitchFamily="34" charset="0"/>
              </a:rPr>
              <a:t>Göçmen </a:t>
            </a:r>
            <a:r>
              <a:rPr lang="tr-TR" sz="2700" dirty="0" smtClean="0">
                <a:latin typeface="+mn-lt"/>
                <a:cs typeface="Arial" panose="020B0604020202020204" pitchFamily="34" charset="0"/>
              </a:rPr>
              <a:t>Kaçakçılığı</a:t>
            </a:r>
            <a:br>
              <a:rPr lang="tr-TR" sz="2700" dirty="0" smtClean="0">
                <a:latin typeface="+mn-lt"/>
                <a:cs typeface="Arial" panose="020B0604020202020204" pitchFamily="34" charset="0"/>
              </a:rPr>
            </a:br>
            <a:r>
              <a:rPr lang="tr-TR" sz="2700" dirty="0" smtClean="0">
                <a:latin typeface="+mn-lt"/>
                <a:cs typeface="Arial" panose="020B0604020202020204" pitchFamily="34" charset="0"/>
              </a:rPr>
              <a:t/>
            </a:r>
            <a:br>
              <a:rPr lang="tr-TR" sz="2700" dirty="0" smtClean="0">
                <a:latin typeface="+mn-lt"/>
                <a:cs typeface="Arial" panose="020B0604020202020204" pitchFamily="34" charset="0"/>
              </a:rPr>
            </a:br>
            <a:r>
              <a:rPr lang="tr-TR" sz="1800" dirty="0" err="1">
                <a:latin typeface="+mn-lt"/>
                <a:cs typeface="Arial" panose="020B0604020202020204" pitchFamily="34" charset="0"/>
              </a:rPr>
              <a:t>Castles</a:t>
            </a:r>
            <a:r>
              <a:rPr lang="tr-TR" sz="1800" dirty="0">
                <a:latin typeface="+mn-lt"/>
                <a:cs typeface="Arial" panose="020B0604020202020204" pitchFamily="34" charset="0"/>
              </a:rPr>
              <a:t> ve Miller (2008) Göçler Çağı: 5. Bölüm (129-171)</a:t>
            </a:r>
            <a:r>
              <a:rPr lang="tr-TR" sz="1800" dirty="0">
                <a:latin typeface="Arial" panose="020B0604020202020204" pitchFamily="34" charset="0"/>
                <a:cs typeface="Arial" panose="020B0604020202020204" pitchFamily="34" charset="0"/>
              </a:rPr>
              <a:t/>
            </a:r>
            <a:br>
              <a:rPr lang="tr-TR" sz="1800" dirty="0">
                <a:latin typeface="Arial" panose="020B0604020202020204" pitchFamily="34" charset="0"/>
                <a:cs typeface="Arial" panose="020B0604020202020204" pitchFamily="34" charset="0"/>
              </a:rPr>
            </a:br>
            <a:r>
              <a:rPr lang="tr-TR" sz="3600" b="1" dirty="0">
                <a:latin typeface="Arial" panose="020B0604020202020204" pitchFamily="34" charset="0"/>
                <a:cs typeface="Arial" panose="020B0604020202020204" pitchFamily="34" charset="0"/>
              </a:rPr>
              <a:t/>
            </a:r>
            <a:br>
              <a:rPr lang="tr-TR" sz="3600" b="1" dirty="0">
                <a:latin typeface="Arial" panose="020B0604020202020204" pitchFamily="34" charset="0"/>
                <a:cs typeface="Arial" panose="020B0604020202020204" pitchFamily="34" charset="0"/>
              </a:rPr>
            </a:br>
            <a:r>
              <a:rPr lang="tr-TR" sz="2000" dirty="0" smtClean="0">
                <a:latin typeface="Arial" panose="020B0604020202020204" pitchFamily="34" charset="0"/>
                <a:cs typeface="Arial" panose="020B0604020202020204" pitchFamily="34" charset="0"/>
              </a:rPr>
              <a:t/>
            </a:r>
            <a:br>
              <a:rPr lang="tr-TR" sz="2000" dirty="0" smtClean="0">
                <a:latin typeface="Arial" panose="020B0604020202020204" pitchFamily="34" charset="0"/>
                <a:cs typeface="Arial" panose="020B0604020202020204" pitchFamily="34" charset="0"/>
              </a:rPr>
            </a:br>
            <a:endParaRPr lang="tr-TR" sz="2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53093" y="286603"/>
            <a:ext cx="2328340" cy="2246847"/>
          </a:xfrm>
          <a:prstGeom prst="rect">
            <a:avLst/>
          </a:prstGeom>
        </p:spPr>
      </p:pic>
    </p:spTree>
    <p:extLst>
      <p:ext uri="{BB962C8B-B14F-4D97-AF65-F5344CB8AC3E}">
        <p14:creationId xmlns:p14="http://schemas.microsoft.com/office/powerpoint/2010/main" val="3981544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fontScale="92500"/>
          </a:bodyPr>
          <a:lstStyle/>
          <a:p>
            <a:r>
              <a:rPr lang="tr-TR" dirty="0"/>
              <a:t>Göçmen kaçakçılığı devlete karşı işlenmiş bir suç olarak tanımlanmaktadır. </a:t>
            </a:r>
            <a:endParaRPr lang="tr-TR" dirty="0" smtClean="0"/>
          </a:p>
          <a:p>
            <a:r>
              <a:rPr lang="tr-TR" dirty="0" smtClean="0"/>
              <a:t>Devlet </a:t>
            </a:r>
            <a:r>
              <a:rPr lang="tr-TR" dirty="0"/>
              <a:t>sınırlarının kayıtdışı geçilmesi sürecinde göçmenler ile kaçakçılar arasında </a:t>
            </a:r>
            <a:r>
              <a:rPr lang="tr-TR" b="1" dirty="0"/>
              <a:t>rızaya dayalı </a:t>
            </a:r>
            <a:r>
              <a:rPr lang="tr-TR" dirty="0"/>
              <a:t>bir anlaşma vardır. </a:t>
            </a:r>
            <a:endParaRPr lang="tr-TR" dirty="0" smtClean="0"/>
          </a:p>
          <a:p>
            <a:r>
              <a:rPr lang="tr-TR" dirty="0"/>
              <a:t>Yıllık 5-6 milyar dolarlık bir </a:t>
            </a:r>
            <a:r>
              <a:rPr lang="tr-TR" dirty="0" smtClean="0"/>
              <a:t>ticaret</a:t>
            </a:r>
          </a:p>
          <a:p>
            <a:r>
              <a:rPr lang="tr-TR" dirty="0"/>
              <a:t>Göçmen kaçakçılarının bir kısmı </a:t>
            </a:r>
            <a:r>
              <a:rPr lang="tr-TR" b="1" dirty="0"/>
              <a:t>insan ticareti </a:t>
            </a:r>
            <a:r>
              <a:rPr lang="tr-TR" dirty="0"/>
              <a:t>yapan şebekelerle işbirliği yapmaktadır. </a:t>
            </a:r>
            <a:endParaRPr lang="tr-TR" dirty="0" smtClean="0"/>
          </a:p>
          <a:p>
            <a:r>
              <a:rPr lang="tr-TR" dirty="0"/>
              <a:t>İnsan ticareti, menfaat sağlamak için, güç kullanarak ya da kullanma tehdidi ile kişilerin zorlanması, kaçırılması, aldatılması yoluyla istismar edilmesidir. </a:t>
            </a:r>
            <a:endParaRPr lang="tr-TR" dirty="0" smtClean="0"/>
          </a:p>
          <a:p>
            <a:r>
              <a:rPr lang="tr-TR" dirty="0" smtClean="0"/>
              <a:t>Özel </a:t>
            </a:r>
            <a:r>
              <a:rPr lang="tr-TR" dirty="0"/>
              <a:t>olarak “çocuk ticareti ise çocuğun istismar amaçlı temini, bir yerden bir yere taşınması, devredilmesi, barındırılması veya teslim alınması(dır)”</a:t>
            </a:r>
            <a:r>
              <a:rPr lang="tr-TR" sz="1900" dirty="0"/>
              <a:t>(Demir vd.,2015:5).</a:t>
            </a:r>
            <a:endParaRPr lang="tr-TR" sz="1900"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129562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a:bodyPr>
          <a:lstStyle/>
          <a:p>
            <a:r>
              <a:rPr lang="tr-TR" dirty="0" smtClean="0"/>
              <a:t>Tahmini olarak dünya genelinde 200 milyon kişi insan ticaretinden</a:t>
            </a:r>
          </a:p>
          <a:p>
            <a:pPr marL="0" indent="0">
              <a:buNone/>
            </a:pPr>
            <a:r>
              <a:rPr lang="tr-TR" dirty="0" smtClean="0"/>
              <a:t>   etkilenmiştir </a:t>
            </a:r>
            <a:r>
              <a:rPr lang="tr-TR" sz="1800" dirty="0" smtClean="0"/>
              <a:t>(Castles ve Miller, 2008: 164).</a:t>
            </a:r>
          </a:p>
          <a:p>
            <a:r>
              <a:rPr lang="tr-TR" dirty="0" smtClean="0"/>
              <a:t>En hızlı büyüyen suç piyasasıdır. </a:t>
            </a:r>
          </a:p>
          <a:p>
            <a:r>
              <a:rPr lang="tr-TR" dirty="0" smtClean="0"/>
              <a:t>Kadınlar ve çocuklar daha fazla maruz kalmaktadır insan ticaretine. </a:t>
            </a:r>
          </a:p>
          <a:p>
            <a:r>
              <a:rPr lang="tr-TR" dirty="0" smtClean="0"/>
              <a:t>Savaş, şiddet, yoksulluk, açlık </a:t>
            </a:r>
            <a:r>
              <a:rPr lang="tr-TR" dirty="0" smtClean="0">
                <a:sym typeface="Wingdings" panose="05000000000000000000" pitchFamily="2" charset="2"/>
              </a:rPr>
              <a:t> göçmen kaçakçılığı ve insan ticareti</a:t>
            </a:r>
          </a:p>
          <a:p>
            <a:r>
              <a:rPr lang="tr-TR" dirty="0" smtClean="0">
                <a:sym typeface="Wingdings" panose="05000000000000000000" pitchFamily="2" charset="2"/>
              </a:rPr>
              <a:t>ABD 2002 insan ticaretini önlemeye yönelik politikaların izlenme raporu: «dünya genelinde 700.000-4 milyon arası kişi insan ticaretinin kurbanıdır. Suudi Arabistan, Türkiye gibi müttefik ülkeler de dahil 19 ülke yeterli gayreti göstermemektedir.»</a:t>
            </a:r>
          </a:p>
          <a:p>
            <a:r>
              <a:rPr lang="tr-TR" dirty="0" smtClean="0">
                <a:sym typeface="Wingdings" panose="05000000000000000000" pitchFamily="2" charset="2"/>
              </a:rPr>
              <a:t>Kaçakçılıkla mücadelede uluslararası işbirliği önemlidir. </a:t>
            </a:r>
            <a:endParaRPr lang="tr-TR" dirty="0"/>
          </a:p>
          <a:p>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769737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691" y="365125"/>
            <a:ext cx="10975109" cy="1325563"/>
          </a:xfrm>
        </p:spPr>
        <p:txBody>
          <a:bodyPr>
            <a:normAutofit/>
          </a:bodyPr>
          <a:lstStyle/>
          <a:p>
            <a:r>
              <a:rPr lang="tr-TR" sz="2800" b="1" dirty="0" smtClean="0">
                <a:latin typeface="+mn-lt"/>
              </a:rPr>
              <a:t>Kaynak: </a:t>
            </a:r>
            <a:r>
              <a:rPr lang="tr-TR" sz="2800" dirty="0" err="1">
                <a:latin typeface="+mn-lt"/>
                <a:cs typeface="Arial" panose="020B0604020202020204" pitchFamily="34" charset="0"/>
              </a:rPr>
              <a:t>Castles</a:t>
            </a:r>
            <a:r>
              <a:rPr lang="tr-TR" sz="2800" dirty="0">
                <a:latin typeface="+mn-lt"/>
                <a:cs typeface="Arial" panose="020B0604020202020204" pitchFamily="34" charset="0"/>
              </a:rPr>
              <a:t> ve Miller (2008) Göçler Çağı: </a:t>
            </a:r>
            <a:r>
              <a:rPr lang="tr-TR" sz="2800" dirty="0" smtClean="0">
                <a:latin typeface="+mn-lt"/>
                <a:cs typeface="Arial" panose="020B0604020202020204" pitchFamily="34" charset="0"/>
              </a:rPr>
              <a:t>5</a:t>
            </a:r>
            <a:r>
              <a:rPr lang="tr-TR" sz="2800" dirty="0">
                <a:latin typeface="+mn-lt"/>
                <a:cs typeface="Arial" panose="020B0604020202020204" pitchFamily="34" charset="0"/>
              </a:rPr>
              <a:t>. Bölüm (129-171) </a:t>
            </a:r>
            <a:r>
              <a:rPr lang="tr-TR" sz="2800" dirty="0" smtClean="0">
                <a:latin typeface="+mn-lt"/>
                <a:cs typeface="Arial" panose="020B0604020202020204" pitchFamily="34" charset="0"/>
              </a:rPr>
              <a:t/>
            </a:r>
            <a:br>
              <a:rPr lang="tr-TR" sz="2800" dirty="0" smtClean="0">
                <a:latin typeface="+mn-lt"/>
                <a:cs typeface="Arial" panose="020B0604020202020204" pitchFamily="34" charset="0"/>
              </a:rPr>
            </a:br>
            <a:endParaRPr lang="tr-TR" sz="2800" dirty="0">
              <a:latin typeface="+mn-lt"/>
            </a:endParaRPr>
          </a:p>
        </p:txBody>
      </p:sp>
      <p:sp>
        <p:nvSpPr>
          <p:cNvPr id="3" name="Content Placeholder 2"/>
          <p:cNvSpPr>
            <a:spLocks noGrp="1"/>
          </p:cNvSpPr>
          <p:nvPr>
            <p:ph idx="1"/>
          </p:nvPr>
        </p:nvSpPr>
        <p:spPr/>
        <p:txBody>
          <a:bodyPr>
            <a:normAutofit/>
          </a:bodyPr>
          <a:lstStyle/>
          <a:p>
            <a:pPr marL="0" indent="0">
              <a:buNone/>
            </a:pPr>
            <a:endParaRPr lang="tr-TR" dirty="0"/>
          </a:p>
          <a:p>
            <a:pPr marL="0" indent="0">
              <a:buNone/>
            </a:pPr>
            <a:endParaRPr lang="tr-TR" dirty="0" smtClean="0"/>
          </a:p>
          <a:p>
            <a:pPr marL="0" indent="0">
              <a:buNone/>
            </a:pPr>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pic>
        <p:nvPicPr>
          <p:cNvPr id="1028" name="Picture 4" descr="Kapımızdaki Yabancılar - %25 indirimli  - Zygmunt Bauman - Ayrıntı Y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126" y="1890507"/>
            <a:ext cx="2811568" cy="422157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409129" y="1275937"/>
            <a:ext cx="6061363" cy="6063198"/>
          </a:xfrm>
          <a:prstGeom prst="rect">
            <a:avLst/>
          </a:prstGeom>
        </p:spPr>
        <p:txBody>
          <a:bodyPr wrap="square">
            <a:spAutoFit/>
          </a:bodyPr>
          <a:lstStyle/>
          <a:p>
            <a:endParaRPr lang="tr-TR" sz="3600" dirty="0" smtClean="0"/>
          </a:p>
          <a:p>
            <a:r>
              <a:rPr lang="tr-TR" sz="2800" b="1" dirty="0" smtClean="0"/>
              <a:t>Öneriler: </a:t>
            </a:r>
          </a:p>
          <a:p>
            <a:endParaRPr lang="tr-TR" sz="2800" dirty="0" smtClean="0"/>
          </a:p>
          <a:p>
            <a:r>
              <a:rPr lang="tr-TR" sz="2800" dirty="0" err="1" smtClean="0"/>
              <a:t>Bauman</a:t>
            </a:r>
            <a:r>
              <a:rPr lang="tr-TR" sz="2800" dirty="0"/>
              <a:t>, Z. </a:t>
            </a:r>
            <a:r>
              <a:rPr lang="tr-TR" sz="2800" dirty="0" smtClean="0"/>
              <a:t>(2018) Kapımızdaki </a:t>
            </a:r>
            <a:r>
              <a:rPr lang="tr-TR" sz="2800" dirty="0"/>
              <a:t>Yabancılar, Ayrıntı </a:t>
            </a:r>
            <a:r>
              <a:rPr lang="tr-TR" sz="2800" dirty="0" smtClean="0"/>
              <a:t>Yayınları</a:t>
            </a:r>
          </a:p>
          <a:p>
            <a:endParaRPr lang="tr-TR" sz="2800" dirty="0"/>
          </a:p>
          <a:p>
            <a:r>
              <a:rPr lang="tr-TR" sz="2800" dirty="0" smtClean="0"/>
              <a:t>Orta Amerika’dan düzensiz göçe dair iki film: </a:t>
            </a:r>
            <a:endParaRPr lang="tr-TR" sz="2800" dirty="0" smtClean="0"/>
          </a:p>
          <a:p>
            <a:endParaRPr lang="tr-TR" sz="2800" dirty="0" smtClean="0"/>
          </a:p>
          <a:p>
            <a:r>
              <a:rPr lang="es-ES" sz="2800" i="1" dirty="0" smtClean="0"/>
              <a:t>Sin </a:t>
            </a:r>
            <a:r>
              <a:rPr lang="es-ES" sz="2800" i="1" dirty="0"/>
              <a:t>Nombre </a:t>
            </a:r>
            <a:r>
              <a:rPr lang="es-ES" sz="2800" dirty="0"/>
              <a:t>(İsimsiz, 2009</a:t>
            </a:r>
            <a:r>
              <a:rPr lang="es-ES" sz="2800" dirty="0" smtClean="0"/>
              <a:t>)</a:t>
            </a:r>
            <a:r>
              <a:rPr lang="tr-TR" sz="2800" dirty="0" smtClean="0"/>
              <a:t> ve </a:t>
            </a:r>
            <a:endParaRPr lang="tr-TR" sz="2800" dirty="0" smtClean="0"/>
          </a:p>
          <a:p>
            <a:r>
              <a:rPr lang="es-ES" sz="2800" i="1" dirty="0" smtClean="0"/>
              <a:t>La </a:t>
            </a:r>
            <a:r>
              <a:rPr lang="es-ES" sz="2800" i="1" dirty="0"/>
              <a:t>Jaula de Oro</a:t>
            </a:r>
            <a:r>
              <a:rPr lang="es-ES" sz="2800" dirty="0"/>
              <a:t> (Altın Kafes, 2013)</a:t>
            </a:r>
            <a:endParaRPr lang="tr-TR" sz="2800" dirty="0" smtClean="0"/>
          </a:p>
          <a:p>
            <a:endParaRPr lang="tr-TR" sz="3600" dirty="0"/>
          </a:p>
          <a:p>
            <a:endParaRPr lang="tr-TR" sz="3600" dirty="0"/>
          </a:p>
        </p:txBody>
      </p:sp>
    </p:spTree>
    <p:extLst>
      <p:ext uri="{BB962C8B-B14F-4D97-AF65-F5344CB8AC3E}">
        <p14:creationId xmlns:p14="http://schemas.microsoft.com/office/powerpoint/2010/main" val="951920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fontScale="85000" lnSpcReduction="10000"/>
          </a:bodyPr>
          <a:lstStyle/>
          <a:p>
            <a:endParaRPr lang="tr-TR" sz="3200" dirty="0" smtClean="0"/>
          </a:p>
          <a:p>
            <a:r>
              <a:rPr lang="tr-TR" sz="3200" smtClean="0"/>
              <a:t>1970’lerde </a:t>
            </a:r>
            <a:r>
              <a:rPr lang="tr-TR" sz="3200" dirty="0" smtClean="0"/>
              <a:t>yaşanan ekonomik kriz gelişmiş ülkelerin göç</a:t>
            </a:r>
          </a:p>
          <a:p>
            <a:pPr marL="0" indent="0">
              <a:buNone/>
            </a:pPr>
            <a:r>
              <a:rPr lang="tr-TR" sz="3200" dirty="0"/>
              <a:t>p</a:t>
            </a:r>
            <a:r>
              <a:rPr lang="tr-TR" sz="3200" dirty="0" smtClean="0"/>
              <a:t>olitikalarını değiştirmiş, göç daha </a:t>
            </a:r>
            <a:r>
              <a:rPr lang="tr-TR" sz="3200" b="1" dirty="0" smtClean="0"/>
              <a:t>kontrollü</a:t>
            </a:r>
            <a:r>
              <a:rPr lang="tr-TR" sz="3200" dirty="0" smtClean="0"/>
              <a:t> ve zorlu bir sürece dönüşmüştür</a:t>
            </a:r>
            <a:r>
              <a:rPr lang="tr-TR" sz="3200" smtClean="0"/>
              <a:t>. </a:t>
            </a:r>
          </a:p>
          <a:p>
            <a:pPr marL="0" indent="0">
              <a:buNone/>
            </a:pPr>
            <a:r>
              <a:rPr lang="tr-TR" sz="3200" smtClean="0"/>
              <a:t>Bu </a:t>
            </a:r>
            <a:r>
              <a:rPr lang="tr-TR" sz="3200" dirty="0" smtClean="0"/>
              <a:t>durumun belirgin sonuçlarından biri: Düzensiz (kayıtdışı/yasadışı) göçte artıştır. </a:t>
            </a:r>
          </a:p>
          <a:p>
            <a:pPr marL="0" indent="0">
              <a:buNone/>
            </a:pPr>
            <a:endParaRPr lang="tr-TR" sz="3200" b="1" dirty="0" smtClean="0"/>
          </a:p>
          <a:p>
            <a:pPr marL="0" indent="0">
              <a:buNone/>
            </a:pPr>
            <a:r>
              <a:rPr lang="tr-TR" sz="3200" b="1" dirty="0" smtClean="0"/>
              <a:t>Günümüzde uluslararası </a:t>
            </a:r>
            <a:r>
              <a:rPr lang="tr-TR" sz="3200" b="1" dirty="0"/>
              <a:t>göç politikaları göçün iki eksende </a:t>
            </a:r>
            <a:r>
              <a:rPr lang="tr-TR" sz="3200" b="1" dirty="0" smtClean="0"/>
              <a:t>ilerlemesine neden olmaktadır: </a:t>
            </a:r>
          </a:p>
          <a:p>
            <a:pPr marL="0" indent="0">
              <a:buNone/>
            </a:pPr>
            <a:r>
              <a:rPr lang="tr-TR" sz="3200" dirty="0" smtClean="0"/>
              <a:t>1. Sınır kapılarının vasıfsız işgücüne kapatılması </a:t>
            </a:r>
            <a:r>
              <a:rPr lang="tr-TR" sz="3200" dirty="0">
                <a:sym typeface="Wingdings" panose="05000000000000000000" pitchFamily="2" charset="2"/>
              </a:rPr>
              <a:t></a:t>
            </a:r>
            <a:r>
              <a:rPr lang="tr-TR" sz="3200" dirty="0" smtClean="0"/>
              <a:t> düzensiz göç ve göçmen kaçakçılığı</a:t>
            </a:r>
          </a:p>
          <a:p>
            <a:pPr marL="0" indent="0">
              <a:buNone/>
            </a:pPr>
            <a:r>
              <a:rPr lang="tr-TR" sz="3200" dirty="0" smtClean="0"/>
              <a:t>2. Sınır kapılarının vasıflı işgücünün göçü için açılması </a:t>
            </a:r>
            <a:r>
              <a:rPr lang="tr-TR" sz="3200" dirty="0" smtClean="0">
                <a:sym typeface="Wingdings" panose="05000000000000000000" pitchFamily="2" charset="2"/>
              </a:rPr>
              <a:t> beyin göçü</a:t>
            </a:r>
          </a:p>
          <a:p>
            <a:pPr marL="0" indent="0">
              <a:buNone/>
            </a:pPr>
            <a:endParaRPr lang="tr-TR" dirty="0">
              <a:sym typeface="Wingdings" panose="05000000000000000000" pitchFamily="2" charset="2"/>
            </a:endParaRPr>
          </a:p>
          <a:p>
            <a:pPr marL="0" indent="0">
              <a:buNone/>
            </a:pPr>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238933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581892"/>
            <a:ext cx="10515600" cy="5772726"/>
          </a:xfrm>
        </p:spPr>
        <p:txBody>
          <a:bodyPr>
            <a:normAutofit fontScale="92500" lnSpcReduction="20000"/>
          </a:bodyPr>
          <a:lstStyle/>
          <a:p>
            <a:pPr marL="0" indent="0">
              <a:buNone/>
            </a:pPr>
            <a:r>
              <a:rPr lang="tr-TR" b="1" dirty="0" smtClean="0"/>
              <a:t>Göçün kontrolü:  </a:t>
            </a:r>
            <a:r>
              <a:rPr lang="tr-TR" b="1" dirty="0">
                <a:sym typeface="Wingdings" panose="05000000000000000000" pitchFamily="2" charset="2"/>
              </a:rPr>
              <a:t> </a:t>
            </a:r>
            <a:r>
              <a:rPr lang="tr-TR" b="1" dirty="0" smtClean="0">
                <a:sym typeface="Wingdings" panose="05000000000000000000" pitchFamily="2" charset="2"/>
              </a:rPr>
              <a:t>Güvenlik sorunu </a:t>
            </a:r>
          </a:p>
          <a:p>
            <a:r>
              <a:rPr lang="tr-TR" b="1" dirty="0" smtClean="0"/>
              <a:t>1970 sonrası düzensiz göçte artış  ve buna yönelik stratejiler: </a:t>
            </a:r>
          </a:p>
          <a:p>
            <a:r>
              <a:rPr lang="tr-TR" dirty="0" smtClean="0"/>
              <a:t>İşveren yaptırımları</a:t>
            </a:r>
          </a:p>
          <a:p>
            <a:r>
              <a:rPr lang="tr-TR" dirty="0" smtClean="0"/>
              <a:t>Yasallaştırma/af programları</a:t>
            </a:r>
          </a:p>
          <a:p>
            <a:r>
              <a:rPr lang="tr-TR" dirty="0" smtClean="0"/>
              <a:t>Geçici yabancı işçi kabul programları</a:t>
            </a:r>
          </a:p>
          <a:p>
            <a:r>
              <a:rPr lang="tr-TR" dirty="0" smtClean="0"/>
              <a:t>Sığınma politikaları</a:t>
            </a:r>
          </a:p>
          <a:p>
            <a:r>
              <a:rPr lang="tr-TR" dirty="0" smtClean="0"/>
              <a:t>İnsan kaçakçılığı ve ticaretine karşı önlemler</a:t>
            </a:r>
          </a:p>
          <a:p>
            <a:r>
              <a:rPr lang="tr-TR" dirty="0" smtClean="0"/>
              <a:t>Azgelişmiş ülkelere yönelik yatırım ve yardım programları (sürdürülebilir kalkınma hedefi)</a:t>
            </a:r>
          </a:p>
          <a:p>
            <a:r>
              <a:rPr lang="tr-TR" dirty="0" smtClean="0"/>
              <a:t>Bölgesel entegrasyon (NAFTA-AB)</a:t>
            </a:r>
          </a:p>
          <a:p>
            <a:pPr marL="0" indent="0">
              <a:buNone/>
            </a:pPr>
            <a:endParaRPr lang="tr-TR" dirty="0" smtClean="0"/>
          </a:p>
          <a:p>
            <a:pPr marL="0" indent="0" algn="r">
              <a:buNone/>
            </a:pPr>
            <a:r>
              <a:rPr lang="tr-TR" sz="2100" dirty="0" smtClean="0"/>
              <a:t>Bu </a:t>
            </a:r>
            <a:r>
              <a:rPr lang="tr-TR" sz="2100" dirty="0"/>
              <a:t>stratejilerin bir kısmının eleştirildiği bilinmektedir: </a:t>
            </a:r>
            <a:endParaRPr lang="tr-TR" sz="2100" dirty="0" smtClean="0"/>
          </a:p>
          <a:p>
            <a:pPr marL="0" indent="0" algn="r">
              <a:buNone/>
            </a:pPr>
            <a:r>
              <a:rPr lang="tr-TR" sz="2100" dirty="0" smtClean="0">
                <a:sym typeface="Wingdings" panose="05000000000000000000" pitchFamily="2" charset="2"/>
              </a:rPr>
              <a:t>Göçün </a:t>
            </a:r>
            <a:r>
              <a:rPr lang="tr-TR" sz="2100" dirty="0">
                <a:sym typeface="Wingdings" panose="05000000000000000000" pitchFamily="2" charset="2"/>
              </a:rPr>
              <a:t>engellenememesi</a:t>
            </a:r>
          </a:p>
          <a:p>
            <a:pPr marL="0" indent="0" algn="r">
              <a:buNone/>
            </a:pPr>
            <a:r>
              <a:rPr lang="tr-TR" sz="2100" dirty="0">
                <a:sym typeface="Wingdings" panose="05000000000000000000" pitchFamily="2" charset="2"/>
              </a:rPr>
              <a:t>Ulus devletlerin yetersiz kalması (</a:t>
            </a:r>
            <a:r>
              <a:rPr lang="tr-TR" sz="2100" dirty="0" err="1">
                <a:sym typeface="Wingdings" panose="05000000000000000000" pitchFamily="2" charset="2"/>
              </a:rPr>
              <a:t>Hobsbawn</a:t>
            </a:r>
            <a:r>
              <a:rPr lang="tr-TR" sz="2100" dirty="0">
                <a:sym typeface="Wingdings" panose="05000000000000000000" pitchFamily="2" charset="2"/>
              </a:rPr>
              <a:t> 1994) </a:t>
            </a:r>
          </a:p>
          <a:p>
            <a:pPr marL="0" indent="0" algn="r">
              <a:buNone/>
            </a:pPr>
            <a:r>
              <a:rPr lang="tr-TR" sz="2100" dirty="0">
                <a:sym typeface="Wingdings" panose="05000000000000000000" pitchFamily="2" charset="2"/>
              </a:rPr>
              <a:t>Devlet egemenliğinin aşınması</a:t>
            </a:r>
          </a:p>
          <a:p>
            <a:pPr marL="0" indent="0">
              <a:buNone/>
            </a:pPr>
            <a:endParaRPr lang="tr-TR" dirty="0" smtClean="0"/>
          </a:p>
          <a:p>
            <a:endParaRPr lang="tr-TR" dirty="0" smtClean="0"/>
          </a:p>
          <a:p>
            <a:pPr marL="0" indent="0">
              <a:buNone/>
            </a:pPr>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166177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6072" y="1146221"/>
            <a:ext cx="9642763" cy="4894362"/>
          </a:xfrm>
        </p:spPr>
        <p:txBody>
          <a:bodyPr>
            <a:normAutofit lnSpcReduction="10000"/>
          </a:bodyPr>
          <a:lstStyle/>
          <a:p>
            <a:pPr marL="0" indent="0">
              <a:buNone/>
            </a:pPr>
            <a:r>
              <a:rPr lang="tr-TR" sz="3200" dirty="0" smtClean="0"/>
              <a:t>İşveren yaptırımları </a:t>
            </a:r>
            <a:r>
              <a:rPr lang="tr-TR" sz="3200" dirty="0" smtClean="0">
                <a:sym typeface="Wingdings" panose="05000000000000000000" pitchFamily="2" charset="2"/>
              </a:rPr>
              <a:t> </a:t>
            </a:r>
            <a:r>
              <a:rPr lang="tr-TR" sz="3200" b="1" dirty="0" smtClean="0">
                <a:sym typeface="Wingdings" panose="05000000000000000000" pitchFamily="2" charset="2"/>
              </a:rPr>
              <a:t>yasallaştırma </a:t>
            </a:r>
          </a:p>
          <a:p>
            <a:pPr marL="0" indent="0">
              <a:buNone/>
            </a:pPr>
            <a:r>
              <a:rPr lang="tr-TR" sz="3200" dirty="0" smtClean="0">
                <a:sym typeface="Wingdings" panose="05000000000000000000" pitchFamily="2" charset="2"/>
              </a:rPr>
              <a:t>(</a:t>
            </a:r>
            <a:r>
              <a:rPr lang="tr-TR" sz="3200" dirty="0" err="1" smtClean="0">
                <a:sym typeface="Wingdings" panose="05000000000000000000" pitchFamily="2" charset="2"/>
              </a:rPr>
              <a:t>Kayıtdışı</a:t>
            </a:r>
            <a:r>
              <a:rPr lang="tr-TR" sz="3200" dirty="0" smtClean="0">
                <a:sym typeface="Wingdings" panose="05000000000000000000" pitchFamily="2" charset="2"/>
              </a:rPr>
              <a:t> </a:t>
            </a:r>
            <a:r>
              <a:rPr lang="tr-TR" sz="3200" dirty="0" smtClean="0">
                <a:sym typeface="Wingdings" panose="05000000000000000000" pitchFamily="2" charset="2"/>
              </a:rPr>
              <a:t>çalışmayı azaltmaya, haksız rekabeti önlemeye </a:t>
            </a:r>
            <a:r>
              <a:rPr lang="tr-TR" sz="3200" dirty="0" smtClean="0">
                <a:sym typeface="Wingdings" panose="05000000000000000000" pitchFamily="2" charset="2"/>
              </a:rPr>
              <a:t>yöneliktir.)</a:t>
            </a:r>
            <a:endParaRPr lang="tr-TR" sz="3200" dirty="0" smtClean="0">
              <a:sym typeface="Wingdings" panose="05000000000000000000" pitchFamily="2" charset="2"/>
            </a:endParaRPr>
          </a:p>
          <a:p>
            <a:pPr marL="0" indent="0">
              <a:buNone/>
            </a:pPr>
            <a:endParaRPr lang="tr-TR" sz="3200" dirty="0" smtClean="0">
              <a:sym typeface="Wingdings" panose="05000000000000000000" pitchFamily="2" charset="2"/>
            </a:endParaRPr>
          </a:p>
          <a:p>
            <a:pPr marL="0" indent="0">
              <a:buNone/>
            </a:pPr>
            <a:r>
              <a:rPr lang="tr-TR" sz="3200" dirty="0" smtClean="0">
                <a:sym typeface="Wingdings" panose="05000000000000000000" pitchFamily="2" charset="2"/>
              </a:rPr>
              <a:t>Almanya, kayıtdışı sektörün büyümesi ile bağlantılı bir problem olarak görmüştür. (</a:t>
            </a:r>
            <a:r>
              <a:rPr lang="tr-TR" sz="3200" dirty="0" smtClean="0">
                <a:sym typeface="Wingdings" panose="05000000000000000000" pitchFamily="2" charset="2"/>
              </a:rPr>
              <a:t>1970’lerden </a:t>
            </a:r>
            <a:r>
              <a:rPr lang="tr-TR" sz="3200" dirty="0" smtClean="0">
                <a:sym typeface="Wingdings" panose="05000000000000000000" pitchFamily="2" charset="2"/>
              </a:rPr>
              <a:t>sonra)</a:t>
            </a:r>
          </a:p>
          <a:p>
            <a:pPr marL="0" indent="0">
              <a:buNone/>
            </a:pPr>
            <a:endParaRPr lang="tr-TR" sz="3200" dirty="0" smtClean="0">
              <a:sym typeface="Wingdings" panose="05000000000000000000" pitchFamily="2" charset="2"/>
            </a:endParaRPr>
          </a:p>
          <a:p>
            <a:pPr marL="0" indent="0">
              <a:buNone/>
            </a:pPr>
            <a:r>
              <a:rPr lang="tr-TR" sz="3200" dirty="0" smtClean="0">
                <a:sym typeface="Wingdings" panose="05000000000000000000" pitchFamily="2" charset="2"/>
              </a:rPr>
              <a:t>Fransa, dar çerçeveden kayıtdışı yabancı istihdamının cezalandırılmasına yönelik uygulamalar yapmıştır. (</a:t>
            </a:r>
            <a:r>
              <a:rPr lang="tr-TR" sz="3200" dirty="0" smtClean="0">
                <a:sym typeface="Wingdings" panose="05000000000000000000" pitchFamily="2" charset="2"/>
              </a:rPr>
              <a:t>1990’larda bu anlayış değişmiştir.)</a:t>
            </a:r>
            <a:endParaRPr lang="tr-TR" sz="3200" dirty="0" smtClean="0">
              <a:sym typeface="Wingdings" panose="05000000000000000000" pitchFamily="2" charset="2"/>
            </a:endParaRPr>
          </a:p>
          <a:p>
            <a:pPr marL="0" indent="0">
              <a:buNone/>
            </a:pPr>
            <a:endParaRPr lang="tr-TR" sz="2400" dirty="0" smtClean="0">
              <a:sym typeface="Wingdings" panose="05000000000000000000" pitchFamily="2" charset="2"/>
            </a:endParaRPr>
          </a:p>
          <a:p>
            <a:pPr marL="0" indent="0">
              <a:buNone/>
            </a:pPr>
            <a:endParaRPr lang="tr-TR" sz="2400" dirty="0" smtClean="0">
              <a:sym typeface="Wingdings" panose="05000000000000000000" pitchFamily="2" charset="2"/>
            </a:endParaRPr>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3996646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3403"/>
            <a:ext cx="10515600" cy="5293560"/>
          </a:xfrm>
        </p:spPr>
        <p:txBody>
          <a:bodyPr>
            <a:normAutofit/>
          </a:bodyPr>
          <a:lstStyle/>
          <a:p>
            <a:pPr marL="0" indent="0">
              <a:buNone/>
            </a:pPr>
            <a:endParaRPr lang="tr-TR" sz="3200" dirty="0" smtClean="0">
              <a:sym typeface="Wingdings" panose="05000000000000000000" pitchFamily="2" charset="2"/>
            </a:endParaRPr>
          </a:p>
          <a:p>
            <a:pPr marL="0" indent="0">
              <a:buNone/>
            </a:pPr>
            <a:r>
              <a:rPr lang="tr-TR" sz="3200" dirty="0" smtClean="0">
                <a:sym typeface="Wingdings" panose="05000000000000000000" pitchFamily="2" charset="2"/>
              </a:rPr>
              <a:t>ABD</a:t>
            </a:r>
            <a:r>
              <a:rPr lang="tr-TR" sz="3200" dirty="0">
                <a:sym typeface="Wingdings" panose="05000000000000000000" pitchFamily="2" charset="2"/>
              </a:rPr>
              <a:t> </a:t>
            </a:r>
            <a:r>
              <a:rPr lang="tr-TR" sz="3200" i="1" dirty="0" err="1">
                <a:sym typeface="Wingdings" panose="05000000000000000000" pitchFamily="2" charset="2"/>
              </a:rPr>
              <a:t>maquiladora</a:t>
            </a:r>
            <a:r>
              <a:rPr lang="tr-TR" sz="3200" dirty="0" err="1">
                <a:sym typeface="Wingdings" panose="05000000000000000000" pitchFamily="2" charset="2"/>
              </a:rPr>
              <a:t>lar</a:t>
            </a:r>
            <a:r>
              <a:rPr lang="tr-TR" sz="3200" dirty="0">
                <a:sym typeface="Wingdings" panose="05000000000000000000" pitchFamily="2" charset="2"/>
              </a:rPr>
              <a:t> (montaj fabrikaları) Meksika sınırında kuruluyor, göçü önleme ve maliyetlerin düşürülmesi hedefi söz konusudur.  </a:t>
            </a:r>
            <a:endParaRPr lang="tr-TR" sz="3200" dirty="0" smtClean="0">
              <a:sym typeface="Wingdings" panose="05000000000000000000" pitchFamily="2" charset="2"/>
            </a:endParaRPr>
          </a:p>
          <a:p>
            <a:pPr marL="0" indent="0">
              <a:buNone/>
            </a:pPr>
            <a:r>
              <a:rPr lang="tr-TR" sz="3200" dirty="0" smtClean="0">
                <a:sym typeface="Wingdings" panose="05000000000000000000" pitchFamily="2" charset="2"/>
              </a:rPr>
              <a:t>Ancak </a:t>
            </a:r>
            <a:r>
              <a:rPr lang="tr-TR" sz="3200" dirty="0">
                <a:sym typeface="Wingdings" panose="05000000000000000000" pitchFamily="2" charset="2"/>
              </a:rPr>
              <a:t>göç devam ediyor. </a:t>
            </a:r>
            <a:endParaRPr lang="tr-TR" sz="3200" dirty="0" smtClean="0">
              <a:sym typeface="Wingdings" panose="05000000000000000000" pitchFamily="2" charset="2"/>
            </a:endParaRPr>
          </a:p>
          <a:p>
            <a:endParaRPr lang="tr-TR" sz="3200" dirty="0">
              <a:sym typeface="Wingdings" panose="05000000000000000000" pitchFamily="2" charset="2"/>
            </a:endParaRPr>
          </a:p>
          <a:p>
            <a:r>
              <a:rPr lang="tr-TR" sz="3200" dirty="0" smtClean="0">
                <a:sym typeface="Wingdings" panose="05000000000000000000" pitchFamily="2" charset="2"/>
              </a:rPr>
              <a:t>Belgelerin </a:t>
            </a:r>
            <a:r>
              <a:rPr lang="tr-TR" sz="3200" dirty="0">
                <a:sym typeface="Wingdings" panose="05000000000000000000" pitchFamily="2" charset="2"/>
              </a:rPr>
              <a:t>taklit edilemezliği gibi önlemler alınmıştır. </a:t>
            </a:r>
          </a:p>
          <a:p>
            <a:r>
              <a:rPr lang="tr-TR" sz="3200" dirty="0" err="1">
                <a:sym typeface="Wingdings" panose="05000000000000000000" pitchFamily="2" charset="2"/>
              </a:rPr>
              <a:t>Hispaniklere</a:t>
            </a:r>
            <a:r>
              <a:rPr lang="tr-TR" sz="3200" dirty="0">
                <a:sym typeface="Wingdings" panose="05000000000000000000" pitchFamily="2" charset="2"/>
              </a:rPr>
              <a:t> yönelik işgücü piyasasında </a:t>
            </a:r>
            <a:r>
              <a:rPr lang="tr-TR" sz="3200" dirty="0" smtClean="0">
                <a:sym typeface="Wingdings" panose="05000000000000000000" pitchFamily="2" charset="2"/>
              </a:rPr>
              <a:t>ayrımcı uygulamalar </a:t>
            </a:r>
            <a:endParaRPr lang="tr-TR" sz="3200" dirty="0">
              <a:sym typeface="Wingdings" panose="05000000000000000000" pitchFamily="2" charset="2"/>
            </a:endParaRPr>
          </a:p>
          <a:p>
            <a:r>
              <a:rPr lang="tr-TR" sz="3200" dirty="0">
                <a:sym typeface="Wingdings" panose="05000000000000000000" pitchFamily="2" charset="2"/>
              </a:rPr>
              <a:t>Sendikaların (AFL-CIO) göçmen karşıtı tavrında değişim</a:t>
            </a:r>
          </a:p>
        </p:txBody>
      </p:sp>
    </p:spTree>
    <p:extLst>
      <p:ext uri="{BB962C8B-B14F-4D97-AF65-F5344CB8AC3E}">
        <p14:creationId xmlns:p14="http://schemas.microsoft.com/office/powerpoint/2010/main" val="3692211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1600" dirty="0">
                <a:hlinkClick r:id="rId2"/>
              </a:rPr>
              <a:t>https://www.chtcs.com/what-are-maquiladoras-and-why-are-they-so-common-along-the-us-mexican-border/</a:t>
            </a:r>
            <a:endParaRPr lang="tr-TR" sz="1600" dirty="0"/>
          </a:p>
        </p:txBody>
      </p:sp>
      <p:pic>
        <p:nvPicPr>
          <p:cNvPr id="2050" name="Picture 2" descr="https://www.chtcs.com/wp-content/uploads/2017/09/4.-Production-of-Maquiladora-Plants-Graphic.png"/>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598244" y="1690688"/>
            <a:ext cx="7344075" cy="4002520"/>
          </a:xfrm>
          <a:prstGeom prst="rect">
            <a:avLst/>
          </a:prstGeom>
          <a:noFill/>
          <a:extLst>
            <a:ext uri="{909E8E84-426E-40DD-AFC4-6F175D3DCCD1}">
              <a14:hiddenFill xmlns:a14="http://schemas.microsoft.com/office/drawing/2010/main">
                <a:solidFill>
                  <a:srgbClr val="FFFFFF"/>
                </a:solidFill>
              </a14:hiddenFill>
            </a:ext>
          </a:extLst>
        </p:spPr>
      </p:pic>
      <p:sp>
        <p:nvSpPr>
          <p:cNvPr id="4" name="İçerik Yer Tutucusu 3"/>
          <p:cNvSpPr>
            <a:spLocks noGrp="1"/>
          </p:cNvSpPr>
          <p:nvPr>
            <p:ph sz="half" idx="2"/>
          </p:nvPr>
        </p:nvSpPr>
        <p:spPr>
          <a:xfrm>
            <a:off x="8432800" y="1690688"/>
            <a:ext cx="2920999" cy="4486275"/>
          </a:xfrm>
        </p:spPr>
        <p:txBody>
          <a:bodyPr>
            <a:normAutofit fontScale="70000" lnSpcReduction="20000"/>
          </a:bodyPr>
          <a:lstStyle/>
          <a:p>
            <a:r>
              <a:rPr lang="tr-TR" dirty="0" smtClean="0"/>
              <a:t>Çevrenin kötü kullanımı</a:t>
            </a:r>
            <a:endParaRPr lang="tr-TR" dirty="0"/>
          </a:p>
          <a:p>
            <a:r>
              <a:rPr lang="tr-TR" dirty="0"/>
              <a:t>Sahte </a:t>
            </a:r>
            <a:r>
              <a:rPr lang="tr-TR" dirty="0" smtClean="0"/>
              <a:t>sendikalar</a:t>
            </a:r>
            <a:endParaRPr lang="tr-TR" dirty="0"/>
          </a:p>
          <a:p>
            <a:r>
              <a:rPr lang="tr-TR" dirty="0"/>
              <a:t>Yoksulluk düzeyinde ya da yoksulluk düzeyinde yaşayan ücretler</a:t>
            </a:r>
          </a:p>
          <a:p>
            <a:r>
              <a:rPr lang="tr-TR" dirty="0"/>
              <a:t>Sağlık riskleri</a:t>
            </a:r>
          </a:p>
          <a:p>
            <a:r>
              <a:rPr lang="tr-TR" dirty="0"/>
              <a:t>Güvenli olmayan çalışma koşulları</a:t>
            </a:r>
          </a:p>
          <a:p>
            <a:r>
              <a:rPr lang="tr-TR" dirty="0"/>
              <a:t>İ</a:t>
            </a:r>
            <a:r>
              <a:rPr lang="tr-TR" dirty="0" smtClean="0"/>
              <a:t>şgücünü korumaya yönelik yasaların yetersizliği</a:t>
            </a:r>
            <a:endParaRPr lang="tr-TR" dirty="0"/>
          </a:p>
          <a:p>
            <a:r>
              <a:rPr lang="tr-TR" dirty="0"/>
              <a:t>Cinsel taciz</a:t>
            </a:r>
          </a:p>
          <a:p>
            <a:r>
              <a:rPr lang="tr-TR" dirty="0"/>
              <a:t>Çalışanlar için yetersiz konut</a:t>
            </a:r>
          </a:p>
        </p:txBody>
      </p:sp>
    </p:spTree>
    <p:extLst>
      <p:ext uri="{BB962C8B-B14F-4D97-AF65-F5344CB8AC3E}">
        <p14:creationId xmlns:p14="http://schemas.microsoft.com/office/powerpoint/2010/main" val="2539754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a:bodyPr>
          <a:lstStyle/>
          <a:p>
            <a:pPr marL="0" indent="0">
              <a:buNone/>
            </a:pPr>
            <a:r>
              <a:rPr lang="tr-TR" b="1" dirty="0" smtClean="0"/>
              <a:t>Göç Endüstrisi:</a:t>
            </a:r>
          </a:p>
          <a:p>
            <a:pPr marL="0" indent="0">
              <a:buNone/>
            </a:pPr>
            <a:r>
              <a:rPr lang="tr-TR" dirty="0" smtClean="0"/>
              <a:t>Resmi göç politikalarının başarısızlığa uğramasının nedenlerinden birisi</a:t>
            </a:r>
          </a:p>
          <a:p>
            <a:pPr marL="0" indent="0">
              <a:buNone/>
            </a:pPr>
            <a:r>
              <a:rPr lang="tr-TR" dirty="0" smtClean="0"/>
              <a:t>«göç endüstrisi»nin varlığıdır.</a:t>
            </a:r>
          </a:p>
          <a:p>
            <a:r>
              <a:rPr lang="tr-TR" dirty="0" smtClean="0"/>
              <a:t>Seyahat acenteleri, işçi simsarları, aracılar, tercümanlar, göç ile ilgli konularda hizmet veren avukatlar, göçmen kaçakçıları, işçi havalelerini kaynak ülkeye aktarmaya yönelik sistem kuran bankalar (Western Union gibi) aracı kurumlar bu endüstrinin parçasıdır. </a:t>
            </a:r>
          </a:p>
          <a:p>
            <a:r>
              <a:rPr lang="tr-TR" dirty="0" smtClean="0"/>
              <a:t>Sosyal ağların gelişmesi, </a:t>
            </a:r>
            <a:r>
              <a:rPr lang="tr-TR" dirty="0" smtClean="0">
                <a:sym typeface="Wingdings" panose="05000000000000000000" pitchFamily="2" charset="2"/>
              </a:rPr>
              <a:t>ulusaşırı bağlantılar göç endüstrisini geliştirmektedir. </a:t>
            </a:r>
          </a:p>
          <a:p>
            <a:r>
              <a:rPr lang="tr-TR" dirty="0" smtClean="0">
                <a:sym typeface="Wingdings" panose="05000000000000000000" pitchFamily="2" charset="2"/>
              </a:rPr>
              <a:t>Hükümetlerin organize edemediği göçmen ihtiyaçlarına yönelik altyapıyı, göç endüstrisinin sağladığı görülmektedir. </a:t>
            </a:r>
            <a:endParaRPr lang="tr-TR" dirty="0" smtClean="0"/>
          </a:p>
          <a:p>
            <a:pPr marL="0" indent="0">
              <a:buNone/>
            </a:pPr>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2701245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a:bodyPr>
          <a:lstStyle/>
          <a:p>
            <a:r>
              <a:rPr lang="tr-TR" dirty="0" smtClean="0"/>
              <a:t>Daha önce yerleşmiş göçmenler (hedef ülkedeki cemaat üyeleri)  kendi vatandaşlarına belli konularda hizmet sunmaktadır. </a:t>
            </a:r>
          </a:p>
          <a:p>
            <a:endParaRPr lang="tr-TR" dirty="0" smtClean="0"/>
          </a:p>
          <a:p>
            <a:r>
              <a:rPr lang="tr-TR" dirty="0" smtClean="0"/>
              <a:t>Girişimcilik imkanları</a:t>
            </a:r>
            <a:r>
              <a:rPr lang="tr-TR" dirty="0" smtClean="0"/>
              <a:t>, </a:t>
            </a:r>
            <a:r>
              <a:rPr lang="tr-TR" sz="1800" dirty="0" smtClean="0"/>
              <a:t>(İlerleyen haftalarda daha ayrıntılı incelenecektir.)</a:t>
            </a:r>
            <a:endParaRPr lang="tr-TR" sz="1800" dirty="0" smtClean="0"/>
          </a:p>
          <a:p>
            <a:endParaRPr lang="tr-TR" dirty="0" smtClean="0"/>
          </a:p>
          <a:p>
            <a:r>
              <a:rPr lang="tr-TR" dirty="0" smtClean="0"/>
              <a:t>Simsarlar ve göçmen kaçakçıları: özellikle düzensiz göç sürecinde hedef ülkeye varabilmek için yoğun talep,</a:t>
            </a:r>
          </a:p>
          <a:p>
            <a:endParaRPr lang="tr-TR" dirty="0" smtClean="0"/>
          </a:p>
          <a:p>
            <a:r>
              <a:rPr lang="tr-TR" dirty="0" smtClean="0"/>
              <a:t>Göç politikaları göçü kısıtlamaya çalışsa da göç endüstrisi içinde karlı iş kolları göçün düzensiz biçimde devamını organize etmektedir. </a:t>
            </a:r>
          </a:p>
          <a:p>
            <a:pPr marL="0" indent="0">
              <a:buNone/>
            </a:pPr>
            <a:endParaRPr lang="tr-TR" dirty="0" smtClean="0"/>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757834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6220"/>
            <a:ext cx="10515600" cy="5030743"/>
          </a:xfrm>
        </p:spPr>
        <p:txBody>
          <a:bodyPr>
            <a:normAutofit/>
          </a:bodyPr>
          <a:lstStyle/>
          <a:p>
            <a:pPr marL="0" indent="0" algn="just">
              <a:buNone/>
            </a:pPr>
            <a:r>
              <a:rPr lang="tr-TR" b="1" dirty="0" smtClean="0"/>
              <a:t>   GÖÇMEN KAÇAKÇILIĞI VE İNSAN TİCARETİ</a:t>
            </a:r>
          </a:p>
          <a:p>
            <a:pPr algn="just"/>
            <a:r>
              <a:rPr lang="tr-TR" dirty="0" smtClean="0"/>
              <a:t>Göçmen </a:t>
            </a:r>
            <a:r>
              <a:rPr lang="tr-TR" dirty="0"/>
              <a:t>kaçakçılığı, maddi menfaat karşılığında göçmenlerin ülke sınırlarından geçirilmesidir. Ulusal ve uluslararası yasalarda suç olarak tanımlanmıştır. </a:t>
            </a:r>
            <a:endParaRPr lang="tr-TR" dirty="0" smtClean="0"/>
          </a:p>
          <a:p>
            <a:pPr algn="just"/>
            <a:r>
              <a:rPr lang="tr-TR" dirty="0"/>
              <a:t>Göçmen kaçakçıları, iltica başvurularının nereye ve ne şekilde yapılacağına ilişkin </a:t>
            </a:r>
            <a:r>
              <a:rPr lang="tr-TR" dirty="0" smtClean="0"/>
              <a:t>donanımlı, </a:t>
            </a:r>
            <a:r>
              <a:rPr lang="tr-TR" dirty="0"/>
              <a:t>bölge coğrafyasını, rotaları bilen, göçmenlerin geçişi için gerekli teçhizatı sağlayabilen rehberler olarak değerlendirilmektedir</a:t>
            </a:r>
            <a:r>
              <a:rPr lang="tr-TR" dirty="0" smtClean="0"/>
              <a:t>.</a:t>
            </a:r>
          </a:p>
          <a:p>
            <a:pPr algn="just"/>
            <a:r>
              <a:rPr lang="tr-TR" dirty="0" smtClean="0"/>
              <a:t> </a:t>
            </a:r>
            <a:r>
              <a:rPr lang="tr-TR" dirty="0"/>
              <a:t>Orta Amerikalı kadınların ve çocukların Meksika’yı aşmak için “</a:t>
            </a:r>
            <a:r>
              <a:rPr lang="tr-TR" dirty="0">
                <a:solidFill>
                  <a:srgbClr val="FF0000"/>
                </a:solidFill>
              </a:rPr>
              <a:t>coyote</a:t>
            </a:r>
            <a:r>
              <a:rPr lang="tr-TR" dirty="0"/>
              <a:t>” adı verilen kaçakçılara, </a:t>
            </a:r>
            <a:r>
              <a:rPr lang="tr-TR" i="1" dirty="0"/>
              <a:t>göçün daha güvenli seyrettiği düşüncesi ile </a:t>
            </a:r>
            <a:r>
              <a:rPr lang="tr-TR" dirty="0"/>
              <a:t>başvurduğunu ortaya koyan çalışmalar vardır </a:t>
            </a:r>
            <a:r>
              <a:rPr lang="tr-TR" sz="1800" dirty="0"/>
              <a:t>(Gaborit vd., 2016; Reyes Miranda, 2014). </a:t>
            </a:r>
          </a:p>
        </p:txBody>
      </p:sp>
      <p:pic>
        <p:nvPicPr>
          <p:cNvPr id="4" name="Picture 3"/>
          <p:cNvPicPr>
            <a:picLocks noChangeAspect="1"/>
          </p:cNvPicPr>
          <p:nvPr/>
        </p:nvPicPr>
        <p:blipFill>
          <a:blip r:embed="rId2"/>
          <a:stretch>
            <a:fillRect/>
          </a:stretch>
        </p:blipFill>
        <p:spPr>
          <a:xfrm>
            <a:off x="10602264" y="303211"/>
            <a:ext cx="1503071" cy="1449389"/>
          </a:xfrm>
          <a:prstGeom prst="rect">
            <a:avLst/>
          </a:prstGeom>
        </p:spPr>
      </p:pic>
    </p:spTree>
    <p:extLst>
      <p:ext uri="{BB962C8B-B14F-4D97-AF65-F5344CB8AC3E}">
        <p14:creationId xmlns:p14="http://schemas.microsoft.com/office/powerpoint/2010/main" val="408093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727</Words>
  <Application>Microsoft Office PowerPoint</Application>
  <PresentationFormat>Geniş ekran</PresentationFormat>
  <Paragraphs>87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Wingdings</vt:lpstr>
      <vt:lpstr>Office Teması</vt:lpstr>
      <vt:lpstr>       ULUSLARARASI EMEK GÖÇÜ  6. Hafta: GÖÇÜN KONTROLÜ   Düzensiz Göç  Göç Endüstrisi  Göçmen Kaçakçılığı  Castles ve Miller (2008) Göçler Çağı: 5. Bölüm (129-171)   </vt:lpstr>
      <vt:lpstr>PowerPoint Sunusu</vt:lpstr>
      <vt:lpstr>PowerPoint Sunusu</vt:lpstr>
      <vt:lpstr>PowerPoint Sunusu</vt:lpstr>
      <vt:lpstr>PowerPoint Sunusu</vt:lpstr>
      <vt:lpstr>https://www.chtcs.com/what-are-maquiladoras-and-why-are-they-so-common-along-the-us-mexican-border/</vt:lpstr>
      <vt:lpstr>PowerPoint Sunusu</vt:lpstr>
      <vt:lpstr>PowerPoint Sunusu</vt:lpstr>
      <vt:lpstr>PowerPoint Sunusu</vt:lpstr>
      <vt:lpstr>PowerPoint Sunusu</vt:lpstr>
      <vt:lpstr>PowerPoint Sunusu</vt:lpstr>
      <vt:lpstr>Kaynak: Castles ve Miller (2008) Göçler Çağı: 5. Bölüm (129-171)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ULUSLARARASI EMEK GÖÇÜ  6. Hafta: GÖÇÜN KONTROLÜ   Düzensiz Göç  Göç Endüstrisi  Göçmen Kaçakçılığı  Castles ve Miller (2008) Göçler Çağı: 5. Bölüm (129-171)   </dc:title>
  <dc:creator>elif tugba dogan</dc:creator>
  <cp:lastModifiedBy>elif tugba dogan</cp:lastModifiedBy>
  <cp:revision>1</cp:revision>
  <dcterms:created xsi:type="dcterms:W3CDTF">2020-05-07T22:22:34Z</dcterms:created>
  <dcterms:modified xsi:type="dcterms:W3CDTF">2020-05-07T22:23:53Z</dcterms:modified>
</cp:coreProperties>
</file>