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53" r:id="rId1"/>
  </p:sldMasterIdLst>
  <p:notesMasterIdLst>
    <p:notesMasterId r:id="rId25"/>
  </p:notesMasterIdLst>
  <p:sldIdLst>
    <p:sldId id="256" r:id="rId2"/>
    <p:sldId id="257" r:id="rId3"/>
    <p:sldId id="259" r:id="rId4"/>
    <p:sldId id="260" r:id="rId5"/>
    <p:sldId id="261" r:id="rId6"/>
    <p:sldId id="258" r:id="rId7"/>
    <p:sldId id="264" r:id="rId8"/>
    <p:sldId id="265" r:id="rId9"/>
    <p:sldId id="266" r:id="rId10"/>
    <p:sldId id="267" r:id="rId11"/>
    <p:sldId id="268" r:id="rId12"/>
    <p:sldId id="285" r:id="rId13"/>
    <p:sldId id="286" r:id="rId14"/>
    <p:sldId id="269" r:id="rId15"/>
    <p:sldId id="270" r:id="rId16"/>
    <p:sldId id="271" r:id="rId17"/>
    <p:sldId id="274" r:id="rId18"/>
    <p:sldId id="272" r:id="rId19"/>
    <p:sldId id="273" r:id="rId20"/>
    <p:sldId id="287" r:id="rId21"/>
    <p:sldId id="275" r:id="rId22"/>
    <p:sldId id="276" r:id="rId23"/>
    <p:sldId id="277" r:id="rId2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0"/>
    <p:restoredTop sz="94648"/>
  </p:normalViewPr>
  <p:slideViewPr>
    <p:cSldViewPr snapToGrid="0" snapToObjects="1">
      <p:cViewPr>
        <p:scale>
          <a:sx n="77" d="100"/>
          <a:sy n="77" d="100"/>
        </p:scale>
        <p:origin x="-408" y="19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 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AA5F26D-62A4-F243-AC12-7C8BC010C689}" type="datetimeFigureOut">
              <a:rPr lang="tr-TR" smtClean="0"/>
              <a:t>20.11.2019</a:t>
            </a:fld>
            <a:endParaRPr lang="tr-TR"/>
          </a:p>
        </p:txBody>
      </p:sp>
      <p:sp>
        <p:nvSpPr>
          <p:cNvPr id="4" name="Slayt Görüntüsü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smtClean="0"/>
              <a:t>Ana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 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7D94A10-42CA-B547-AC1D-F00BD6B77B77}" type="slidenum">
              <a:rPr lang="tr-TR" smtClean="0"/>
              <a:t>‹#›</a:t>
            </a:fld>
            <a:endParaRPr lang="tr-TR"/>
          </a:p>
        </p:txBody>
      </p:sp>
    </p:spTree>
    <p:extLst>
      <p:ext uri="{BB962C8B-B14F-4D97-AF65-F5344CB8AC3E}">
        <p14:creationId xmlns:p14="http://schemas.microsoft.com/office/powerpoint/2010/main" val="182904014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p:bgRef idx="1003">
        <a:schemeClr val="bg2"/>
      </p:bgRef>
    </p:bg>
    <p:spTree>
      <p:nvGrpSpPr>
        <p:cNvPr id="1" name=""/>
        <p:cNvGrpSpPr/>
        <p:nvPr/>
      </p:nvGrpSpPr>
      <p:grpSpPr>
        <a:xfrm>
          <a:off x="0" y="0"/>
          <a:ext cx="0" cy="0"/>
          <a:chOff x="0" y="0"/>
          <a:chExt cx="0" cy="0"/>
        </a:xfrm>
      </p:grpSpPr>
      <p:pic>
        <p:nvPicPr>
          <p:cNvPr id="7" name="Picture 6" descr="CoverOverlay.png"/>
          <p:cNvPicPr>
            <a:picLocks noChangeAspect="1"/>
          </p:cNvPicPr>
          <p:nvPr/>
        </p:nvPicPr>
        <p:blipFill>
          <a:blip r:embed="rId2" cstate="print"/>
          <a:stretch>
            <a:fillRect/>
          </a:stretch>
        </p:blipFill>
        <p:spPr>
          <a:xfrm>
            <a:off x="0" y="0"/>
            <a:ext cx="12192000" cy="6858000"/>
          </a:xfrm>
          <a:prstGeom prst="rect">
            <a:avLst/>
          </a:prstGeom>
        </p:spPr>
      </p:pic>
      <p:sp>
        <p:nvSpPr>
          <p:cNvPr id="4" name="Date Placeholder 3"/>
          <p:cNvSpPr>
            <a:spLocks noGrp="1"/>
          </p:cNvSpPr>
          <p:nvPr>
            <p:ph type="dt" sz="half" idx="10"/>
          </p:nvPr>
        </p:nvSpPr>
        <p:spPr/>
        <p:txBody>
          <a:bodyPr/>
          <a:lstStyle>
            <a:lvl1pPr>
              <a:defRPr>
                <a:solidFill>
                  <a:schemeClr val="tx2"/>
                </a:solidFill>
              </a:defRPr>
            </a:lvl1pPr>
          </a:lstStyle>
          <a:p>
            <a:fld id="{B61BEF0D-F0BB-DE4B-95CE-6DB70DBA9567}" type="datetimeFigureOut">
              <a:rPr lang="en-US" smtClean="0"/>
              <a:pPr/>
              <a:t>11/20/2019</a:t>
            </a:fld>
            <a:endParaRPr lang="en-US" dirty="0"/>
          </a:p>
        </p:txBody>
      </p:sp>
      <p:sp>
        <p:nvSpPr>
          <p:cNvPr id="5" name="Footer Placeholder 4"/>
          <p:cNvSpPr>
            <a:spLocks noGrp="1"/>
          </p:cNvSpPr>
          <p:nvPr>
            <p:ph type="ftr" sz="quarter" idx="11"/>
          </p:nvPr>
        </p:nvSpPr>
        <p:spPr/>
        <p:txBody>
          <a:bodyPr/>
          <a:lstStyle>
            <a:lvl1pPr>
              <a:defRPr>
                <a:solidFill>
                  <a:schemeClr val="tx2"/>
                </a:solidFill>
              </a:defRPr>
            </a:lvl1pPr>
          </a:lstStyle>
          <a:p>
            <a:endParaRPr lang="en-US" dirty="0"/>
          </a:p>
        </p:txBody>
      </p:sp>
      <p:sp>
        <p:nvSpPr>
          <p:cNvPr id="6" name="Slide Number Placeholder 5"/>
          <p:cNvSpPr>
            <a:spLocks noGrp="1"/>
          </p:cNvSpPr>
          <p:nvPr>
            <p:ph type="sldNum" sz="quarter" idx="12"/>
          </p:nvPr>
        </p:nvSpPr>
        <p:spPr/>
        <p:txBody>
          <a:bodyPr/>
          <a:lstStyle>
            <a:lvl1pPr>
              <a:defRPr>
                <a:solidFill>
                  <a:schemeClr val="tx2"/>
                </a:solidFill>
              </a:defRPr>
            </a:lvl1pPr>
          </a:lstStyle>
          <a:p>
            <a:fld id="{D57F1E4F-1CFF-5643-939E-217C01CDF565}" type="slidenum">
              <a:rPr lang="en-US" smtClean="0"/>
              <a:pPr/>
              <a:t>‹#›</a:t>
            </a:fld>
            <a:endParaRPr lang="en-US" dirty="0"/>
          </a:p>
        </p:txBody>
      </p:sp>
      <p:grpSp>
        <p:nvGrpSpPr>
          <p:cNvPr id="8" name="Group 7"/>
          <p:cNvGrpSpPr/>
          <p:nvPr/>
        </p:nvGrpSpPr>
        <p:grpSpPr>
          <a:xfrm>
            <a:off x="1592135" y="2887530"/>
            <a:ext cx="9038813" cy="923330"/>
            <a:chOff x="1172584" y="1381459"/>
            <a:chExt cx="6779110" cy="923330"/>
          </a:xfrm>
          <a:effectLst>
            <a:outerShdw blurRad="38100" dist="12700" dir="16200000" rotWithShape="0">
              <a:prstClr val="black">
                <a:alpha val="30000"/>
              </a:prstClr>
            </a:outerShdw>
          </a:effectLst>
        </p:grpSpPr>
        <p:sp>
          <p:nvSpPr>
            <p:cNvPr id="9" name="TextBox 8"/>
            <p:cNvSpPr txBox="1"/>
            <p:nvPr/>
          </p:nvSpPr>
          <p:spPr>
            <a:xfrm>
              <a:off x="4147073" y="1381459"/>
              <a:ext cx="657872" cy="923330"/>
            </a:xfrm>
            <a:prstGeom prst="rect">
              <a:avLst/>
            </a:prstGeom>
            <a:noFill/>
          </p:spPr>
          <p:txBody>
            <a:bodyPr wrap="none" rtlCol="0">
              <a:spAutoFit/>
            </a:bodyPr>
            <a:lstStyle/>
            <a:p>
              <a:r>
                <a:rPr lang="en-US" sz="5400" dirty="0" smtClean="0">
                  <a:ln w="3175">
                    <a:solidFill>
                      <a:schemeClr val="tx2">
                        <a:alpha val="60000"/>
                      </a:schemeClr>
                    </a:solidFill>
                  </a:ln>
                  <a:solidFill>
                    <a:schemeClr val="tx2">
                      <a:lumMod val="90000"/>
                    </a:schemeClr>
                  </a:solidFill>
                  <a:effectLst>
                    <a:outerShdw blurRad="34925" dist="12700" dir="14400000" algn="ctr" rotWithShape="0">
                      <a:srgbClr val="000000">
                        <a:alpha val="21000"/>
                      </a:srgbClr>
                    </a:outerShdw>
                  </a:effectLst>
                  <a:latin typeface="Wingdings" pitchFamily="2" charset="2"/>
                </a:rPr>
                <a:t></a:t>
              </a:r>
              <a:endParaRPr lang="en-US" sz="5400" dirty="0">
                <a:ln w="3175">
                  <a:solidFill>
                    <a:schemeClr val="tx2">
                      <a:alpha val="60000"/>
                    </a:schemeClr>
                  </a:solidFill>
                </a:ln>
                <a:solidFill>
                  <a:schemeClr val="tx2">
                    <a:lumMod val="90000"/>
                  </a:schemeClr>
                </a:solidFill>
                <a:effectLst>
                  <a:outerShdw blurRad="34925" dist="12700" dir="14400000" algn="ctr" rotWithShape="0">
                    <a:srgbClr val="000000">
                      <a:alpha val="21000"/>
                    </a:srgbClr>
                  </a:outerShdw>
                </a:effectLst>
                <a:latin typeface="Wingdings" pitchFamily="2" charset="2"/>
              </a:endParaRPr>
            </a:p>
          </p:txBody>
        </p:sp>
        <p:cxnSp>
          <p:nvCxnSpPr>
            <p:cNvPr id="10" name="Straight Connector 9"/>
            <p:cNvCxnSpPr/>
            <p:nvPr/>
          </p:nvCxnSpPr>
          <p:spPr>
            <a:xfrm rot="10800000">
              <a:off x="1172584" y="1925620"/>
              <a:ext cx="3119718" cy="1588"/>
            </a:xfrm>
            <a:prstGeom prst="line">
              <a:avLst/>
            </a:prstGeom>
            <a:ln>
              <a:solidFill>
                <a:schemeClr val="tx2">
                  <a:lumMod val="90000"/>
                </a:schemeClr>
              </a:solidFill>
            </a:ln>
            <a:effectLst/>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rot="10800000">
              <a:off x="4831976" y="1922930"/>
              <a:ext cx="3119718" cy="1588"/>
            </a:xfrm>
            <a:prstGeom prst="line">
              <a:avLst/>
            </a:prstGeom>
            <a:ln>
              <a:solidFill>
                <a:schemeClr val="tx2">
                  <a:lumMod val="90000"/>
                </a:schemeClr>
              </a:solidFill>
            </a:ln>
            <a:effectLst/>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77788" y="1387737"/>
            <a:ext cx="9036424" cy="1731982"/>
          </a:xfrm>
        </p:spPr>
        <p:txBody>
          <a:bodyPr anchor="b"/>
          <a:lstStyle>
            <a:lvl1pPr>
              <a:defRPr>
                <a:ln w="3175">
                  <a:solidFill>
                    <a:schemeClr val="tx1">
                      <a:alpha val="65000"/>
                    </a:schemeClr>
                  </a:solidFill>
                </a:ln>
                <a:solidFill>
                  <a:schemeClr val="tx1"/>
                </a:solidFill>
                <a:effectLst>
                  <a:outerShdw blurRad="25400" dist="12700" dir="14220000" rotWithShape="0">
                    <a:prstClr val="black">
                      <a:alpha val="50000"/>
                    </a:prstClr>
                  </a:outerShdw>
                </a:effectLst>
              </a:defRPr>
            </a:lvl1pPr>
          </a:lstStyle>
          <a:p>
            <a:r>
              <a:rPr lang="tr-TR" smtClean="0"/>
              <a:t>Asıl başlık stili için tıklatın</a:t>
            </a:r>
            <a:endParaRPr lang="en-US" dirty="0"/>
          </a:p>
        </p:txBody>
      </p:sp>
      <p:sp>
        <p:nvSpPr>
          <p:cNvPr id="3" name="Subtitle 2"/>
          <p:cNvSpPr>
            <a:spLocks noGrp="1"/>
          </p:cNvSpPr>
          <p:nvPr>
            <p:ph type="subTitle" idx="1"/>
          </p:nvPr>
        </p:nvSpPr>
        <p:spPr>
          <a:xfrm>
            <a:off x="1828800" y="3767862"/>
            <a:ext cx="8534400" cy="1752600"/>
          </a:xfrm>
        </p:spPr>
        <p:txBody>
          <a:bodyPr/>
          <a:lstStyle>
            <a:lvl1pPr marL="0" indent="0" algn="ctr">
              <a:buNone/>
              <a:defRPr>
                <a:solidFill>
                  <a:schemeClr val="tx1"/>
                </a:solidFill>
                <a:effectLst>
                  <a:outerShdw blurRad="34925" dist="12700" dir="14400000" rotWithShape="0">
                    <a:prstClr val="black">
                      <a:alpha val="21000"/>
                    </a:prstClr>
                  </a:outerShdw>
                </a:effectLs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Vertical Text Placeholder 2"/>
          <p:cNvSpPr>
            <a:spLocks noGrp="1"/>
          </p:cNvSpPr>
          <p:nvPr>
            <p:ph type="body" orient="vert" idx="1"/>
          </p:nvPr>
        </p:nvSpPr>
        <p:spPr/>
        <p:txBody>
          <a:bodyPr vert="eaVert" anchor="ct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B61BEF0D-F0BB-DE4B-95CE-6DB70DBA9567}" type="datetimeFigureOut">
              <a:rPr lang="en-US" smtClean="0"/>
              <a:pPr/>
              <a:t>11/20/2019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grpSp>
        <p:nvGrpSpPr>
          <p:cNvPr id="11" name="Group 10"/>
          <p:cNvGrpSpPr/>
          <p:nvPr/>
        </p:nvGrpSpPr>
        <p:grpSpPr>
          <a:xfrm>
            <a:off x="1563446" y="1392217"/>
            <a:ext cx="9038813" cy="923330"/>
            <a:chOff x="1172584" y="1381459"/>
            <a:chExt cx="6779110" cy="923330"/>
          </a:xfrm>
        </p:grpSpPr>
        <p:sp>
          <p:nvSpPr>
            <p:cNvPr id="15" name="TextBox 14"/>
            <p:cNvSpPr txBox="1"/>
            <p:nvPr/>
          </p:nvSpPr>
          <p:spPr>
            <a:xfrm>
              <a:off x="4147073" y="1381459"/>
              <a:ext cx="657872"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6" name="Straight Connector 15"/>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022081" y="559399"/>
            <a:ext cx="2237591" cy="5566765"/>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917985" y="849855"/>
            <a:ext cx="7343889" cy="5023821"/>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B61BEF0D-F0BB-DE4B-95CE-6DB70DBA9567}" type="datetimeFigureOut">
              <a:rPr lang="en-US" smtClean="0"/>
              <a:pPr/>
              <a:t>11/20/2019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grpSp>
        <p:nvGrpSpPr>
          <p:cNvPr id="11" name="Group 10"/>
          <p:cNvGrpSpPr/>
          <p:nvPr/>
        </p:nvGrpSpPr>
        <p:grpSpPr>
          <a:xfrm rot="5400000">
            <a:off x="6125426" y="2880824"/>
            <a:ext cx="5480154" cy="923330"/>
            <a:chOff x="1815339" y="1496875"/>
            <a:chExt cx="5480154" cy="692497"/>
          </a:xfrm>
        </p:grpSpPr>
        <p:sp>
          <p:nvSpPr>
            <p:cNvPr id="12" name="TextBox 11"/>
            <p:cNvSpPr txBox="1"/>
            <p:nvPr/>
          </p:nvSpPr>
          <p:spPr>
            <a:xfrm>
              <a:off x="4147073" y="1496875"/>
              <a:ext cx="877163" cy="692497"/>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3" name="Straight Connector 12"/>
            <p:cNvCxnSpPr/>
            <p:nvPr/>
          </p:nvCxnSpPr>
          <p:spPr>
            <a:xfrm flipH="1" flipV="1">
              <a:off x="1815339" y="1924709"/>
              <a:ext cx="2468880" cy="2505"/>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rot="10800000">
              <a:off x="4826613" y="1927417"/>
              <a:ext cx="2468880"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B61BEF0D-F0BB-DE4B-95CE-6DB70DBA9567}" type="datetimeFigureOut">
              <a:rPr lang="en-US" smtClean="0"/>
              <a:pPr/>
              <a:t>11/20/2019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
        <p:nvSpPr>
          <p:cNvPr id="11" name="Title 10"/>
          <p:cNvSpPr>
            <a:spLocks noGrp="1"/>
          </p:cNvSpPr>
          <p:nvPr>
            <p:ph type="title"/>
          </p:nvPr>
        </p:nvSpPr>
        <p:spPr/>
        <p:txBody>
          <a:bodyPr/>
          <a:lstStyle/>
          <a:p>
            <a:r>
              <a:rPr lang="tr-TR" smtClean="0"/>
              <a:t>Asıl başlık stili için tıklatın</a:t>
            </a:r>
            <a:endParaRPr lang="en-US"/>
          </a:p>
        </p:txBody>
      </p:sp>
      <p:grpSp>
        <p:nvGrpSpPr>
          <p:cNvPr id="12" name="Group 11"/>
          <p:cNvGrpSpPr/>
          <p:nvPr/>
        </p:nvGrpSpPr>
        <p:grpSpPr>
          <a:xfrm>
            <a:off x="1563446" y="1392217"/>
            <a:ext cx="9038813" cy="923330"/>
            <a:chOff x="1172584" y="1381459"/>
            <a:chExt cx="6779110" cy="923330"/>
          </a:xfrm>
        </p:grpSpPr>
        <p:sp>
          <p:nvSpPr>
            <p:cNvPr id="13" name="TextBox 12"/>
            <p:cNvSpPr txBox="1"/>
            <p:nvPr/>
          </p:nvSpPr>
          <p:spPr>
            <a:xfrm>
              <a:off x="4147073" y="1381459"/>
              <a:ext cx="657872"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4" name="Straight Connector 13"/>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bg>
      <p:bgRef idx="1002">
        <a:schemeClr val="bg2"/>
      </p:bgRef>
    </p:bg>
    <p:spTree>
      <p:nvGrpSpPr>
        <p:cNvPr id="1" name=""/>
        <p:cNvGrpSpPr/>
        <p:nvPr/>
      </p:nvGrpSpPr>
      <p:grpSpPr>
        <a:xfrm>
          <a:off x="0" y="0"/>
          <a:ext cx="0" cy="0"/>
          <a:chOff x="0" y="0"/>
          <a:chExt cx="0" cy="0"/>
        </a:xfrm>
      </p:grpSpPr>
      <p:pic>
        <p:nvPicPr>
          <p:cNvPr id="12" name="Picture 11" descr="CoverOverlay.png"/>
          <p:cNvPicPr>
            <a:picLocks noChangeAspect="1"/>
          </p:cNvPicPr>
          <p:nvPr/>
        </p:nvPicPr>
        <p:blipFill>
          <a:blip r:embed="rId2" cstate="print">
            <a:lum/>
          </a:blip>
          <a:stretch>
            <a:fillRect/>
          </a:stretch>
        </p:blipFill>
        <p:spPr>
          <a:xfrm>
            <a:off x="0" y="0"/>
            <a:ext cx="12192000" cy="6858000"/>
          </a:xfrm>
          <a:prstGeom prst="rect">
            <a:avLst/>
          </a:prstGeom>
        </p:spPr>
      </p:pic>
      <p:grpSp>
        <p:nvGrpSpPr>
          <p:cNvPr id="7" name="Group 7"/>
          <p:cNvGrpSpPr/>
          <p:nvPr/>
        </p:nvGrpSpPr>
        <p:grpSpPr>
          <a:xfrm>
            <a:off x="1563446" y="2887579"/>
            <a:ext cx="9038813" cy="923330"/>
            <a:chOff x="1172584" y="1381459"/>
            <a:chExt cx="6779110" cy="923330"/>
          </a:xfrm>
        </p:grpSpPr>
        <p:sp>
          <p:nvSpPr>
            <p:cNvPr id="9" name="TextBox 8"/>
            <p:cNvSpPr txBox="1"/>
            <p:nvPr/>
          </p:nvSpPr>
          <p:spPr>
            <a:xfrm>
              <a:off x="4147073" y="1381459"/>
              <a:ext cx="657872"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0" name="Straight Connector 9"/>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rot="10800000">
              <a:off x="4831976" y="1927412"/>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920054" y="1204857"/>
            <a:ext cx="10339617" cy="1910716"/>
          </a:xfrm>
        </p:spPr>
        <p:txBody>
          <a:bodyPr anchor="b"/>
          <a:lstStyle>
            <a:lvl1pPr algn="ctr">
              <a:defRPr sz="5400" b="0" cap="none" baseline="0">
                <a:solidFill>
                  <a:schemeClr val="tx2"/>
                </a:solidFill>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932331" y="3767317"/>
            <a:ext cx="10312996" cy="1500187"/>
          </a:xfrm>
        </p:spPr>
        <p:txBody>
          <a:bodyPr anchor="t"/>
          <a:lstStyle>
            <a:lvl1pPr marL="0" indent="0" algn="ct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B61BEF0D-F0BB-DE4B-95CE-6DB70DBA9567}" type="datetimeFigureOut">
              <a:rPr lang="en-US" smtClean="0"/>
              <a:pPr/>
              <a:t>11/20/2019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B61BEF0D-F0BB-DE4B-95CE-6DB70DBA9567}" type="datetimeFigureOut">
              <a:rPr lang="en-US" smtClean="0"/>
              <a:pPr/>
              <a:t>11/20/2019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
        <p:nvSpPr>
          <p:cNvPr id="12" name="Title 11"/>
          <p:cNvSpPr>
            <a:spLocks noGrp="1"/>
          </p:cNvSpPr>
          <p:nvPr>
            <p:ph type="title"/>
          </p:nvPr>
        </p:nvSpPr>
        <p:spPr/>
        <p:txBody>
          <a:bodyPr/>
          <a:lstStyle>
            <a:lvl1pPr>
              <a:defRPr>
                <a:solidFill>
                  <a:schemeClr val="tx2"/>
                </a:solidFill>
              </a:defRPr>
            </a:lvl1pPr>
          </a:lstStyle>
          <a:p>
            <a:r>
              <a:rPr lang="tr-TR" smtClean="0"/>
              <a:t>Asıl başlık stili için tıklatın</a:t>
            </a:r>
            <a:endParaRPr lang="en-US" dirty="0"/>
          </a:p>
        </p:txBody>
      </p:sp>
      <p:grpSp>
        <p:nvGrpSpPr>
          <p:cNvPr id="13" name="Group 12"/>
          <p:cNvGrpSpPr/>
          <p:nvPr/>
        </p:nvGrpSpPr>
        <p:grpSpPr>
          <a:xfrm>
            <a:off x="1563446" y="1392217"/>
            <a:ext cx="9038813" cy="923330"/>
            <a:chOff x="1172584" y="1381459"/>
            <a:chExt cx="6779110" cy="923330"/>
          </a:xfrm>
        </p:grpSpPr>
        <p:sp>
          <p:nvSpPr>
            <p:cNvPr id="14" name="TextBox 13"/>
            <p:cNvSpPr txBox="1"/>
            <p:nvPr/>
          </p:nvSpPr>
          <p:spPr>
            <a:xfrm>
              <a:off x="4147073" y="1381459"/>
              <a:ext cx="657872"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5" name="Straight Connector 14"/>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
        <p:nvSpPr>
          <p:cNvPr id="8" name="Content Placeholder 7"/>
          <p:cNvSpPr>
            <a:spLocks noGrp="1"/>
          </p:cNvSpPr>
          <p:nvPr>
            <p:ph sz="quarter" idx="13"/>
          </p:nvPr>
        </p:nvSpPr>
        <p:spPr>
          <a:xfrm>
            <a:off x="914400" y="2240280"/>
            <a:ext cx="5071872" cy="3877056"/>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10" name="Content Placeholder 9"/>
          <p:cNvSpPr>
            <a:spLocks noGrp="1"/>
          </p:cNvSpPr>
          <p:nvPr>
            <p:ph sz="quarter" idx="14"/>
          </p:nvPr>
        </p:nvSpPr>
        <p:spPr>
          <a:xfrm>
            <a:off x="6193535" y="2240280"/>
            <a:ext cx="5071872" cy="3877056"/>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a:p>
        </p:txBody>
      </p:sp>
      <p:sp>
        <p:nvSpPr>
          <p:cNvPr id="3" name="Text Placeholder 2"/>
          <p:cNvSpPr>
            <a:spLocks noGrp="1"/>
          </p:cNvSpPr>
          <p:nvPr>
            <p:ph type="body" idx="1"/>
          </p:nvPr>
        </p:nvSpPr>
        <p:spPr>
          <a:xfrm>
            <a:off x="1402080" y="2240280"/>
            <a:ext cx="4589928" cy="658368"/>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917984" y="2947595"/>
            <a:ext cx="5071872" cy="317296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6669741" y="2240280"/>
            <a:ext cx="4596384" cy="658368"/>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6193368" y="2944368"/>
            <a:ext cx="5066304" cy="317296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smtClean="0"/>
              <a:pPr/>
              <a:t>11/20/2019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smtClean="0"/>
              <a:pPr/>
              <a:t>‹#›</a:t>
            </a:fld>
            <a:endParaRPr lang="en-US" dirty="0"/>
          </a:p>
        </p:txBody>
      </p:sp>
      <p:grpSp>
        <p:nvGrpSpPr>
          <p:cNvPr id="14" name="Group 13"/>
          <p:cNvGrpSpPr/>
          <p:nvPr/>
        </p:nvGrpSpPr>
        <p:grpSpPr>
          <a:xfrm>
            <a:off x="1563446" y="1392217"/>
            <a:ext cx="9038813" cy="923330"/>
            <a:chOff x="1172584" y="1381459"/>
            <a:chExt cx="6779110" cy="923330"/>
          </a:xfrm>
        </p:grpSpPr>
        <p:sp>
          <p:nvSpPr>
            <p:cNvPr id="16" name="TextBox 15"/>
            <p:cNvSpPr txBox="1"/>
            <p:nvPr/>
          </p:nvSpPr>
          <p:spPr>
            <a:xfrm>
              <a:off x="4147073" y="1381459"/>
              <a:ext cx="657872"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7" name="Straight Connector 16"/>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smtClean="0"/>
              <a:pPr/>
              <a:t>11/20/2019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smtClean="0"/>
              <a:pPr/>
              <a:t>‹#›</a:t>
            </a:fld>
            <a:endParaRPr lang="en-US" dirty="0"/>
          </a:p>
        </p:txBody>
      </p:sp>
      <p:grpSp>
        <p:nvGrpSpPr>
          <p:cNvPr id="10" name="Group 9"/>
          <p:cNvGrpSpPr/>
          <p:nvPr/>
        </p:nvGrpSpPr>
        <p:grpSpPr>
          <a:xfrm>
            <a:off x="1563446" y="1392217"/>
            <a:ext cx="9038813" cy="923330"/>
            <a:chOff x="1172584" y="1381459"/>
            <a:chExt cx="6779110" cy="923330"/>
          </a:xfrm>
        </p:grpSpPr>
        <p:sp>
          <p:nvSpPr>
            <p:cNvPr id="14" name="TextBox 13"/>
            <p:cNvSpPr txBox="1"/>
            <p:nvPr/>
          </p:nvSpPr>
          <p:spPr>
            <a:xfrm>
              <a:off x="4147073" y="1381459"/>
              <a:ext cx="657872"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5" name="Straight Connector 14"/>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smtClean="0"/>
              <a:pPr/>
              <a:t>11/20/2019</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6712773" y="1678196"/>
            <a:ext cx="4563311" cy="1886921"/>
          </a:xfrm>
        </p:spPr>
        <p:txBody>
          <a:bodyPr anchor="b"/>
          <a:lstStyle>
            <a:lvl1pPr algn="l">
              <a:defRPr sz="2800" b="0"/>
            </a:lvl1pPr>
          </a:lstStyle>
          <a:p>
            <a:r>
              <a:rPr lang="tr-TR" smtClean="0"/>
              <a:t>Asıl başlık stili için tıklatın</a:t>
            </a:r>
            <a:endParaRPr lang="en-US"/>
          </a:p>
        </p:txBody>
      </p:sp>
      <p:sp>
        <p:nvSpPr>
          <p:cNvPr id="3" name="Content Placeholder 2"/>
          <p:cNvSpPr>
            <a:spLocks noGrp="1"/>
          </p:cNvSpPr>
          <p:nvPr>
            <p:ph idx="1"/>
          </p:nvPr>
        </p:nvSpPr>
        <p:spPr>
          <a:xfrm>
            <a:off x="922669" y="559399"/>
            <a:ext cx="5488889" cy="5566765"/>
          </a:xfrm>
        </p:spPr>
        <p:txBody>
          <a:bodyPr anchor="ctr"/>
          <a:lstStyle>
            <a:lvl1pPr>
              <a:defRPr sz="2400"/>
            </a:lvl1pPr>
            <a:lvl2pPr>
              <a:defRPr sz="2200"/>
            </a:lvl2pPr>
            <a:lvl3pPr>
              <a:defRPr sz="2000"/>
            </a:lvl3pPr>
            <a:lvl4pPr>
              <a:defRPr sz="1800"/>
            </a:lvl4pPr>
            <a:lvl5pPr>
              <a:defRPr sz="16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6712773" y="3603813"/>
            <a:ext cx="4548967" cy="2517289"/>
          </a:xfrm>
        </p:spPr>
        <p:txBody>
          <a:bodyPr>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B61BEF0D-F0BB-DE4B-95CE-6DB70DBA9567}" type="datetimeFigureOut">
              <a:rPr lang="en-US" smtClean="0"/>
              <a:pPr/>
              <a:t>11/20/2019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903642" y="4668819"/>
            <a:ext cx="10356028" cy="644729"/>
          </a:xfrm>
        </p:spPr>
        <p:txBody>
          <a:bodyPr anchor="b"/>
          <a:lstStyle>
            <a:lvl1pPr algn="ctr">
              <a:defRPr sz="2800" b="0"/>
            </a:lvl1pPr>
          </a:lstStyle>
          <a:p>
            <a:r>
              <a:rPr lang="tr-TR" smtClean="0"/>
              <a:t>Asıl başlık stili için tıklatın</a:t>
            </a:r>
            <a:endParaRPr lang="en-US"/>
          </a:p>
        </p:txBody>
      </p:sp>
      <p:sp>
        <p:nvSpPr>
          <p:cNvPr id="3" name="Picture Placeholder 2"/>
          <p:cNvSpPr>
            <a:spLocks noGrp="1"/>
          </p:cNvSpPr>
          <p:nvPr>
            <p:ph type="pic" idx="1"/>
          </p:nvPr>
        </p:nvSpPr>
        <p:spPr>
          <a:xfrm rot="240000">
            <a:off x="2911723" y="666965"/>
            <a:ext cx="6362875" cy="3598016"/>
          </a:xfrm>
          <a:solidFill>
            <a:srgbClr val="FFFFFF">
              <a:shade val="85000"/>
            </a:srgbClr>
          </a:solidFill>
          <a:ln w="190500" cap="sq">
            <a:solidFill>
              <a:srgbClr val="FFFFFF"/>
            </a:solidFill>
            <a:miter lim="800000"/>
          </a:ln>
          <a:effectLst>
            <a:outerShdw blurRad="65000" dist="50800" dir="12900000" kx="195000" ky="145000" algn="tl" rotWithShape="0">
              <a:srgbClr val="000000">
                <a:alpha val="24000"/>
              </a:srgbClr>
            </a:outerShdw>
          </a:effectLst>
          <a:scene3d>
            <a:camera prst="orthographicFront">
              <a:rot lat="0" lon="0" rev="360000"/>
            </a:camera>
            <a:lightRig rig="twoPt" dir="t">
              <a:rot lat="0" lon="0" rev="7200000"/>
            </a:lightRig>
          </a:scene3d>
          <a:sp3d contourW="12700">
            <a:bevelT w="25400" h="19050"/>
            <a:contourClr>
              <a:srgbClr val="969696"/>
            </a:contourClr>
          </a:sp3d>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917986" y="5324306"/>
            <a:ext cx="10341685" cy="804862"/>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B61BEF0D-F0BB-DE4B-95CE-6DB70DBA9567}" type="datetimeFigureOut">
              <a:rPr lang="en-US" smtClean="0"/>
              <a:pPr/>
              <a:t>11/20/2019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7" name="Rectangle 6"/>
          <p:cNvSpPr/>
          <p:nvPr/>
        </p:nvSpPr>
        <p:spPr>
          <a:xfrm>
            <a:off x="0" y="0"/>
            <a:ext cx="12192000" cy="6858000"/>
          </a:xfrm>
          <a:prstGeom prst="rect">
            <a:avLst/>
          </a:prstGeom>
          <a:gradFill flip="none" rotWithShape="1">
            <a:gsLst>
              <a:gs pos="83000">
                <a:schemeClr val="bg1">
                  <a:alpha val="11000"/>
                </a:schemeClr>
              </a:gs>
              <a:gs pos="100000">
                <a:schemeClr val="bg2">
                  <a:lumMod val="75000"/>
                  <a:alpha val="23000"/>
                </a:schemeClr>
              </a:gs>
            </a:gsLst>
            <a:path path="rect">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917987" y="570156"/>
            <a:ext cx="10341684" cy="1054250"/>
          </a:xfrm>
          <a:prstGeom prst="rect">
            <a:avLst/>
          </a:prstGeom>
        </p:spPr>
        <p:txBody>
          <a:bodyPr vert="horz" lIns="91440" tIns="45720" rIns="91440" bIns="45720" rtlCol="0" anchor="ctr">
            <a:no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932330" y="2248348"/>
            <a:ext cx="10327340" cy="3877815"/>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480504" y="6161443"/>
            <a:ext cx="2844800" cy="365125"/>
          </a:xfrm>
          <a:prstGeom prst="rect">
            <a:avLst/>
          </a:prstGeom>
        </p:spPr>
        <p:txBody>
          <a:bodyPr vert="horz" lIns="91440" tIns="45720" rIns="91440" bIns="45720" rtlCol="0" anchor="ctr"/>
          <a:lstStyle>
            <a:lvl1pPr algn="l">
              <a:defRPr sz="1200">
                <a:solidFill>
                  <a:schemeClr val="tx2"/>
                </a:solidFill>
              </a:defRPr>
            </a:lvl1pPr>
          </a:lstStyle>
          <a:p>
            <a:fld id="{B61BEF0D-F0BB-DE4B-95CE-6DB70DBA9567}" type="datetimeFigureOut">
              <a:rPr lang="en-US" smtClean="0"/>
              <a:pPr/>
              <a:t>11/20/2019</a:t>
            </a:fld>
            <a:endParaRPr lang="en-US" dirty="0"/>
          </a:p>
        </p:txBody>
      </p:sp>
      <p:sp>
        <p:nvSpPr>
          <p:cNvPr id="5" name="Footer Placeholder 4"/>
          <p:cNvSpPr>
            <a:spLocks noGrp="1"/>
          </p:cNvSpPr>
          <p:nvPr>
            <p:ph type="ftr" sz="quarter" idx="3"/>
          </p:nvPr>
        </p:nvSpPr>
        <p:spPr>
          <a:xfrm>
            <a:off x="4165600" y="6161443"/>
            <a:ext cx="3860800" cy="365125"/>
          </a:xfrm>
          <a:prstGeom prst="rect">
            <a:avLst/>
          </a:prstGeom>
        </p:spPr>
        <p:txBody>
          <a:bodyPr vert="horz" lIns="91440" tIns="45720" rIns="91440" bIns="45720" rtlCol="0" anchor="ctr"/>
          <a:lstStyle>
            <a:lvl1pPr algn="ctr">
              <a:defRPr sz="1200">
                <a:solidFill>
                  <a:schemeClr val="tx2"/>
                </a:solidFill>
              </a:defRPr>
            </a:lvl1pPr>
          </a:lstStyle>
          <a:p>
            <a:endParaRPr lang="en-US" dirty="0"/>
          </a:p>
        </p:txBody>
      </p:sp>
      <p:sp>
        <p:nvSpPr>
          <p:cNvPr id="6" name="Slide Number Placeholder 5"/>
          <p:cNvSpPr>
            <a:spLocks noGrp="1"/>
          </p:cNvSpPr>
          <p:nvPr>
            <p:ph type="sldNum" sz="quarter" idx="4"/>
          </p:nvPr>
        </p:nvSpPr>
        <p:spPr>
          <a:xfrm>
            <a:off x="8852352" y="6161443"/>
            <a:ext cx="2844800" cy="365125"/>
          </a:xfrm>
          <a:prstGeom prst="rect">
            <a:avLst/>
          </a:prstGeom>
        </p:spPr>
        <p:txBody>
          <a:bodyPr vert="horz" lIns="91440" tIns="45720" rIns="91440" bIns="45720" rtlCol="0" anchor="ctr"/>
          <a:lstStyle>
            <a:lvl1pPr algn="r">
              <a:defRPr sz="1200">
                <a:solidFill>
                  <a:schemeClr val="tx2"/>
                </a:solidFill>
              </a:defRPr>
            </a:lvl1pPr>
          </a:lstStyle>
          <a:p>
            <a:fld id="{D57F1E4F-1CFF-5643-939E-217C01CDF565}"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754" r:id="rId1"/>
    <p:sldLayoutId id="2147483755" r:id="rId2"/>
    <p:sldLayoutId id="2147483756" r:id="rId3"/>
    <p:sldLayoutId id="2147483757" r:id="rId4"/>
    <p:sldLayoutId id="2147483758" r:id="rId5"/>
    <p:sldLayoutId id="2147483759" r:id="rId6"/>
    <p:sldLayoutId id="2147483760" r:id="rId7"/>
    <p:sldLayoutId id="2147483761" r:id="rId8"/>
    <p:sldLayoutId id="2147483762" r:id="rId9"/>
    <p:sldLayoutId id="2147483763" r:id="rId10"/>
    <p:sldLayoutId id="2147483764" r:id="rId11"/>
  </p:sldLayoutIdLst>
  <p:txStyles>
    <p:titleStyle>
      <a:lvl1pPr algn="ctr" defTabSz="914400" rtl="0" eaLnBrk="1" latinLnBrk="0" hangingPunct="1">
        <a:spcBef>
          <a:spcPct val="0"/>
        </a:spcBef>
        <a:buNone/>
        <a:defRPr sz="540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65760" indent="-365760" algn="l" defTabSz="914400" rtl="0" eaLnBrk="1" latinLnBrk="0" hangingPunct="1">
        <a:spcBef>
          <a:spcPct val="20000"/>
        </a:spcBef>
        <a:buClr>
          <a:schemeClr val="accent1"/>
        </a:buClr>
        <a:buFont typeface="Wingdings" pitchFamily="2" charset="2"/>
        <a:buChar char=""/>
        <a:defRPr sz="2400" kern="1200">
          <a:solidFill>
            <a:schemeClr val="tx1">
              <a:lumMod val="85000"/>
              <a:lumOff val="15000"/>
            </a:schemeClr>
          </a:solidFill>
          <a:latin typeface="+mn-lt"/>
          <a:ea typeface="+mn-ea"/>
          <a:cs typeface="+mn-cs"/>
        </a:defRPr>
      </a:lvl1pPr>
      <a:lvl2pPr marL="777240" indent="-365760" algn="l" defTabSz="914400" rtl="0" eaLnBrk="1" latinLnBrk="0" hangingPunct="1">
        <a:spcBef>
          <a:spcPct val="20000"/>
        </a:spcBef>
        <a:buClr>
          <a:schemeClr val="accent1"/>
        </a:buClr>
        <a:buFont typeface="Wingdings" pitchFamily="2" charset="2"/>
        <a:buChar char=""/>
        <a:defRPr sz="2200" kern="1200">
          <a:solidFill>
            <a:schemeClr val="tx1">
              <a:lumMod val="85000"/>
              <a:lumOff val="15000"/>
            </a:schemeClr>
          </a:solidFill>
          <a:latin typeface="+mn-lt"/>
          <a:ea typeface="+mn-ea"/>
          <a:cs typeface="+mn-cs"/>
        </a:defRPr>
      </a:lvl2pPr>
      <a:lvl3pPr marL="1143000" indent="-365760" algn="l" defTabSz="914400" rtl="0" eaLnBrk="1" latinLnBrk="0" hangingPunct="1">
        <a:spcBef>
          <a:spcPct val="20000"/>
        </a:spcBef>
        <a:buClr>
          <a:schemeClr val="accent1"/>
        </a:buClr>
        <a:buFont typeface="Wingdings" pitchFamily="2" charset="2"/>
        <a:buChar char=""/>
        <a:defRPr sz="2000" kern="1200">
          <a:solidFill>
            <a:schemeClr val="tx1">
              <a:lumMod val="85000"/>
              <a:lumOff val="15000"/>
            </a:schemeClr>
          </a:solidFill>
          <a:latin typeface="+mn-lt"/>
          <a:ea typeface="+mn-ea"/>
          <a:cs typeface="+mn-cs"/>
        </a:defRPr>
      </a:lvl3pPr>
      <a:lvl4pPr marL="1508760" indent="-320040" algn="l" defTabSz="914400" rtl="0" eaLnBrk="1" latinLnBrk="0" hangingPunct="1">
        <a:spcBef>
          <a:spcPct val="20000"/>
        </a:spcBef>
        <a:buClr>
          <a:schemeClr val="accent1"/>
        </a:buClr>
        <a:buFont typeface="Wingdings" pitchFamily="2" charset="2"/>
        <a:buChar char=""/>
        <a:defRPr sz="1800" kern="1200">
          <a:solidFill>
            <a:schemeClr val="tx1">
              <a:lumMod val="85000"/>
              <a:lumOff val="15000"/>
            </a:schemeClr>
          </a:solidFill>
          <a:latin typeface="+mn-lt"/>
          <a:ea typeface="+mn-ea"/>
          <a:cs typeface="+mn-cs"/>
        </a:defRPr>
      </a:lvl4pPr>
      <a:lvl5pPr marL="1828800" indent="-320040" algn="l" defTabSz="914400" rtl="0" eaLnBrk="1" latinLnBrk="0" hangingPunct="1">
        <a:spcBef>
          <a:spcPct val="20000"/>
        </a:spcBef>
        <a:buClr>
          <a:schemeClr val="accent1"/>
        </a:buClr>
        <a:buFont typeface="Wingdings" pitchFamily="2" charset="2"/>
        <a:buChar char=""/>
        <a:defRPr sz="1600" kern="1200">
          <a:solidFill>
            <a:schemeClr val="tx1">
              <a:lumMod val="85000"/>
              <a:lumOff val="15000"/>
            </a:schemeClr>
          </a:solidFill>
          <a:latin typeface="+mn-lt"/>
          <a:ea typeface="+mn-ea"/>
          <a:cs typeface="+mn-cs"/>
        </a:defRPr>
      </a:lvl5pPr>
      <a:lvl6pPr marL="214884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6pPr>
      <a:lvl7pPr marL="246888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7pPr>
      <a:lvl8pPr marL="278892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8pPr>
      <a:lvl9pPr marL="310896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p:txBody>
          <a:bodyPr/>
          <a:lstStyle/>
          <a:p>
            <a:r>
              <a:rPr lang="tr-TR" dirty="0" smtClean="0"/>
              <a:t>Zilyetlik</a:t>
            </a:r>
            <a:r>
              <a:rPr lang="tr-TR" dirty="0" smtClean="0"/>
              <a:t>-2</a:t>
            </a:r>
            <a:endParaRPr lang="tr-TR" dirty="0"/>
          </a:p>
        </p:txBody>
      </p:sp>
      <p:sp>
        <p:nvSpPr>
          <p:cNvPr id="3" name="Alt Konu Başlığı 2"/>
          <p:cNvSpPr>
            <a:spLocks noGrp="1"/>
          </p:cNvSpPr>
          <p:nvPr>
            <p:ph type="subTitle" idx="1"/>
          </p:nvPr>
        </p:nvSpPr>
        <p:spPr/>
        <p:txBody>
          <a:bodyPr/>
          <a:lstStyle/>
          <a:p>
            <a:endParaRPr lang="tr-TR"/>
          </a:p>
        </p:txBody>
      </p:sp>
    </p:spTree>
    <p:extLst>
      <p:ext uri="{BB962C8B-B14F-4D97-AF65-F5344CB8AC3E}">
        <p14:creationId xmlns:p14="http://schemas.microsoft.com/office/powerpoint/2010/main" val="25350758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135925" y="2014152"/>
            <a:ext cx="11862486" cy="4609070"/>
          </a:xfrm>
        </p:spPr>
        <p:txBody>
          <a:bodyPr>
            <a:normAutofit fontScale="92500" lnSpcReduction="20000"/>
          </a:bodyPr>
          <a:lstStyle/>
          <a:p>
            <a:pPr marL="0" indent="0" algn="just">
              <a:buNone/>
            </a:pPr>
            <a:r>
              <a:rPr lang="tr-TR" dirty="0"/>
              <a:t>Yetkililerin; tecavüz veya müdahalenin yapıldığını öğrendikleri tarihten altmış gün içinde, idari </a:t>
            </a:r>
            <a:r>
              <a:rPr lang="tr-TR" dirty="0" smtClean="0"/>
              <a:t>makama başvuruda </a:t>
            </a:r>
            <a:r>
              <a:rPr lang="tr-TR" dirty="0"/>
              <a:t>bulunmaları gerekir. Ancak, tecavüz veya müdahalenin oluşundan itibaren bir yıl geçtikten sonra bu </a:t>
            </a:r>
            <a:r>
              <a:rPr lang="tr-TR" dirty="0" smtClean="0"/>
              <a:t>makamlara başvuruda bulunulamaz. (3091 sayılı K. m. 4)</a:t>
            </a:r>
          </a:p>
          <a:p>
            <a:pPr marL="0" indent="0" algn="just">
              <a:buNone/>
            </a:pPr>
            <a:r>
              <a:rPr lang="tr-TR" b="1" dirty="0" smtClean="0"/>
              <a:t>3. Soruşturma ve Karar</a:t>
            </a:r>
          </a:p>
          <a:p>
            <a:pPr marL="0" indent="0" algn="just">
              <a:buNone/>
            </a:pPr>
            <a:r>
              <a:rPr lang="tr-TR" dirty="0" smtClean="0"/>
              <a:t>3091 sayılı Kanun m. 5’te soruşturmanın nasıl </a:t>
            </a:r>
            <a:r>
              <a:rPr lang="tr-TR" dirty="0"/>
              <a:t>yapılacağı </a:t>
            </a:r>
            <a:r>
              <a:rPr lang="tr-TR" dirty="0" smtClean="0"/>
              <a:t>düzenlenmiştir</a:t>
            </a:r>
            <a:r>
              <a:rPr lang="tr-TR" i="1" dirty="0" smtClean="0"/>
              <a:t>.</a:t>
            </a:r>
            <a:r>
              <a:rPr lang="tr-TR" i="1" dirty="0"/>
              <a:t> </a:t>
            </a:r>
            <a:r>
              <a:rPr lang="tr-TR" dirty="0" smtClean="0"/>
              <a:t>Başvuru </a:t>
            </a:r>
            <a:r>
              <a:rPr lang="tr-TR" dirty="0"/>
              <a:t>üzerine, karar vermeye yetkili kişiler veya bunların görevlendireceği bir veya birkaç </a:t>
            </a:r>
            <a:r>
              <a:rPr lang="tr-TR" dirty="0" smtClean="0"/>
              <a:t>memur tarafından </a:t>
            </a:r>
            <a:r>
              <a:rPr lang="tr-TR" dirty="0"/>
              <a:t>yerinde soruşturma yapılır</a:t>
            </a:r>
            <a:r>
              <a:rPr lang="tr-TR" dirty="0" smtClean="0"/>
              <a:t>. </a:t>
            </a:r>
            <a:r>
              <a:rPr lang="tr-TR" dirty="0"/>
              <a:t>Soruşturmayı yapan kişilere gerektiğinde teknik eleman ve yardımcı verilir</a:t>
            </a:r>
            <a:r>
              <a:rPr lang="tr-TR" dirty="0" smtClean="0"/>
              <a:t>. </a:t>
            </a:r>
            <a:r>
              <a:rPr lang="tr-TR" dirty="0"/>
              <a:t>Bu Kanun kapsamı dışında kaldığı dilekçeden açıkça ve kesinlikle anlaşılan başvurular, yerinde </a:t>
            </a:r>
            <a:r>
              <a:rPr lang="tr-TR" dirty="0" smtClean="0"/>
              <a:t>soruşturma yapılmadan </a:t>
            </a:r>
            <a:r>
              <a:rPr lang="tr-TR" dirty="0"/>
              <a:t>yazılı olarak reddedilebilir</a:t>
            </a:r>
            <a:r>
              <a:rPr lang="tr-TR" dirty="0" smtClean="0"/>
              <a:t>.</a:t>
            </a:r>
          </a:p>
          <a:p>
            <a:pPr marL="0" indent="0" algn="just">
              <a:buNone/>
            </a:pPr>
            <a:r>
              <a:rPr lang="tr-TR" dirty="0" smtClean="0"/>
              <a:t>3091 sayılı Kanun m. </a:t>
            </a:r>
            <a:r>
              <a:rPr lang="tr-TR" dirty="0"/>
              <a:t>6’ya göre, </a:t>
            </a:r>
            <a:r>
              <a:rPr lang="tr-TR" i="1" dirty="0"/>
              <a:t>‘Soruşturma memuru, tarafların şahitlerini dinledikten sonra gerekli gördüğü takdirde tarafsız kişileri </a:t>
            </a:r>
            <a:r>
              <a:rPr lang="tr-TR" i="1" dirty="0" smtClean="0"/>
              <a:t>ve ilgisine </a:t>
            </a:r>
            <a:r>
              <a:rPr lang="tr-TR" i="1" dirty="0"/>
              <a:t>göre hazine, özel idare ve belediye temsilcilerini, köy muhtar ve ihtiyar kurulu üyelerini de dinleyebilir. </a:t>
            </a:r>
            <a:r>
              <a:rPr lang="tr-TR" i="1" dirty="0" smtClean="0"/>
              <a:t>İfadeler, Ceza </a:t>
            </a:r>
            <a:r>
              <a:rPr lang="tr-TR" i="1" dirty="0"/>
              <a:t>Muhakemesi Kanunundaki hükümler dairesinde yeminli olarak alınır. </a:t>
            </a:r>
          </a:p>
          <a:p>
            <a:pPr marL="0" indent="0" algn="just">
              <a:buNone/>
            </a:pPr>
            <a:r>
              <a:rPr lang="tr-TR" i="1" dirty="0"/>
              <a:t> Soruşturma en geç 15 gün içinde tamamlanarak karara bağlanır. ’</a:t>
            </a:r>
          </a:p>
          <a:p>
            <a:pPr marL="0" indent="0" algn="just">
              <a:buNone/>
            </a:pPr>
            <a:r>
              <a:rPr lang="tr-TR" i="1" dirty="0"/>
              <a:t> </a:t>
            </a:r>
            <a:endParaRPr lang="tr-TR" i="1" dirty="0"/>
          </a:p>
        </p:txBody>
      </p:sp>
    </p:spTree>
    <p:extLst>
      <p:ext uri="{BB962C8B-B14F-4D97-AF65-F5344CB8AC3E}">
        <p14:creationId xmlns:p14="http://schemas.microsoft.com/office/powerpoint/2010/main" val="138404769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333632" y="2248348"/>
            <a:ext cx="10926038" cy="4498441"/>
          </a:xfrm>
        </p:spPr>
        <p:txBody>
          <a:bodyPr>
            <a:normAutofit fontScale="92500" lnSpcReduction="20000"/>
          </a:bodyPr>
          <a:lstStyle/>
          <a:p>
            <a:pPr marL="0" indent="0" algn="just">
              <a:buNone/>
            </a:pPr>
            <a:r>
              <a:rPr lang="tr-TR" b="1" dirty="0" smtClean="0"/>
              <a:t>B. Kararın Sonuçları</a:t>
            </a:r>
          </a:p>
          <a:p>
            <a:pPr algn="just">
              <a:buFont typeface="Arial" pitchFamily="34" charset="0"/>
              <a:buChar char="•"/>
            </a:pPr>
            <a:r>
              <a:rPr lang="tr-TR" dirty="0" smtClean="0"/>
              <a:t>3091 sayılı Kanun m. 7’ye göre, ‘</a:t>
            </a:r>
            <a:r>
              <a:rPr lang="tr-TR" i="1" dirty="0" smtClean="0"/>
              <a:t>Bu </a:t>
            </a:r>
            <a:r>
              <a:rPr lang="tr-TR" i="1" dirty="0"/>
              <a:t>Kanuna göre verilen kararlar idari yargı yolu açık olmak üzere kesindir. Ancak, açık olan yazı </a:t>
            </a:r>
            <a:r>
              <a:rPr lang="tr-TR" i="1" dirty="0" smtClean="0"/>
              <a:t>ve hesap </a:t>
            </a:r>
            <a:r>
              <a:rPr lang="tr-TR" i="1" dirty="0"/>
              <a:t>hataları karar veren yetkili makamca kendiliğinden düzeltilir. Taşınmaz mal üzerinde üstün sayılabilecek bir </a:t>
            </a:r>
            <a:r>
              <a:rPr lang="tr-TR" i="1" dirty="0" smtClean="0"/>
              <a:t>hakkı olduğunu </a:t>
            </a:r>
            <a:r>
              <a:rPr lang="tr-TR" i="1" dirty="0"/>
              <a:t>iddia edenlerin yargı </a:t>
            </a:r>
            <a:r>
              <a:rPr lang="tr-TR" i="1" dirty="0" smtClean="0"/>
              <a:t>yoluna </a:t>
            </a:r>
            <a:r>
              <a:rPr lang="tr-TR" i="1" dirty="0"/>
              <a:t>başvurması gerektiği kararda </a:t>
            </a:r>
            <a:r>
              <a:rPr lang="tr-TR" i="1" dirty="0" smtClean="0"/>
              <a:t>belirtilir.’</a:t>
            </a:r>
          </a:p>
          <a:p>
            <a:pPr algn="just">
              <a:buFont typeface="Arial" pitchFamily="34" charset="0"/>
              <a:buChar char="•"/>
            </a:pPr>
            <a:r>
              <a:rPr lang="tr-TR" dirty="0"/>
              <a:t>Tecavüz veya müdahalesi önlenen kişi, taşınmaz mal üzerinde vücuda getirdiği her türlü ekim, tesis </a:t>
            </a:r>
            <a:r>
              <a:rPr lang="tr-TR" dirty="0" smtClean="0"/>
              <a:t>ve değişikliklerden </a:t>
            </a:r>
            <a:r>
              <a:rPr lang="tr-TR" dirty="0"/>
              <a:t>dolayı ancak genel hükümler dairesinde yargı yoluna </a:t>
            </a:r>
            <a:r>
              <a:rPr lang="tr-TR" dirty="0" smtClean="0"/>
              <a:t>başvurabilir</a:t>
            </a:r>
            <a:r>
              <a:rPr lang="tr-TR" dirty="0"/>
              <a:t>. </a:t>
            </a:r>
            <a:endParaRPr lang="tr-TR" dirty="0" smtClean="0"/>
          </a:p>
          <a:p>
            <a:pPr marL="0" indent="0" algn="just">
              <a:buNone/>
            </a:pPr>
            <a:r>
              <a:rPr lang="tr-TR" b="1" dirty="0" smtClean="0"/>
              <a:t>C. Kararın Uygulanması</a:t>
            </a:r>
          </a:p>
          <a:p>
            <a:pPr algn="just"/>
            <a:r>
              <a:rPr lang="tr-TR" b="1" dirty="0"/>
              <a:t> </a:t>
            </a:r>
            <a:r>
              <a:rPr lang="tr-TR" dirty="0"/>
              <a:t>Tecavüz veya müdahalenin önlenmesi hakkındaki kararlar, karar vermeye yetkili </a:t>
            </a:r>
            <a:r>
              <a:rPr lang="tr-TR" dirty="0" smtClean="0"/>
              <a:t>amirce görevlendirilecek </a:t>
            </a:r>
            <a:r>
              <a:rPr lang="tr-TR" dirty="0"/>
              <a:t>infaz memuru tarafından, taşınmaz malın yerinde ve o andaki durumu ile zilyedine, tüzelkişiliğe veya </a:t>
            </a:r>
            <a:r>
              <a:rPr lang="tr-TR" dirty="0" smtClean="0"/>
              <a:t>kamu idareleri</a:t>
            </a:r>
            <a:r>
              <a:rPr lang="tr-TR" dirty="0"/>
              <a:t>, kamu kurumları ve kuruluşlarına teslim edilmesi suretiyle yerine getirilir</a:t>
            </a:r>
            <a:r>
              <a:rPr lang="tr-TR" dirty="0" smtClean="0"/>
              <a:t>.  </a:t>
            </a:r>
            <a:r>
              <a:rPr lang="tr-TR" dirty="0"/>
              <a:t>Karar gereğinin, kararın infaz memuruna geldiği tarihten itibaren en geç 5 gün içinde yerine getirilmesi </a:t>
            </a:r>
            <a:r>
              <a:rPr lang="tr-TR" dirty="0" smtClean="0"/>
              <a:t>zorunludur.</a:t>
            </a:r>
            <a:endParaRPr lang="tr-TR" dirty="0"/>
          </a:p>
        </p:txBody>
      </p:sp>
    </p:spTree>
    <p:extLst>
      <p:ext uri="{BB962C8B-B14F-4D97-AF65-F5344CB8AC3E}">
        <p14:creationId xmlns:p14="http://schemas.microsoft.com/office/powerpoint/2010/main" val="352643318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321276" y="2248348"/>
            <a:ext cx="11590638" cy="4436657"/>
          </a:xfrm>
        </p:spPr>
        <p:txBody>
          <a:bodyPr>
            <a:normAutofit fontScale="92500" lnSpcReduction="10000"/>
          </a:bodyPr>
          <a:lstStyle/>
          <a:p>
            <a:pPr marL="0" indent="0" algn="just">
              <a:buNone/>
            </a:pPr>
            <a:r>
              <a:rPr lang="tr-TR" b="1" dirty="0" smtClean="0"/>
              <a:t>I. Mülkiyet Karinesi</a:t>
            </a:r>
          </a:p>
          <a:p>
            <a:pPr marL="0" indent="0" algn="just">
              <a:buNone/>
            </a:pPr>
            <a:r>
              <a:rPr lang="tr-TR" dirty="0" smtClean="0"/>
              <a:t>Zilyetliğin mülkiyete karine olması TMK m. 985’de düzenlenmiştir. Bu hükme </a:t>
            </a:r>
            <a:r>
              <a:rPr lang="tr-TR" dirty="0"/>
              <a:t>göre</a:t>
            </a:r>
            <a:r>
              <a:rPr lang="tr-TR" i="1" dirty="0"/>
              <a:t>,’ Taşınırın zilyedi onun maliki </a:t>
            </a:r>
            <a:r>
              <a:rPr lang="tr-TR" i="1" dirty="0" smtClean="0"/>
              <a:t>sayılır. Önceki </a:t>
            </a:r>
            <a:r>
              <a:rPr lang="tr-TR" i="1" dirty="0"/>
              <a:t>zilyetler de zilyetlikleri süresince o taşınırın maliki sayılırlar</a:t>
            </a:r>
            <a:r>
              <a:rPr lang="tr-TR" i="1" dirty="0" smtClean="0"/>
              <a:t>.’</a:t>
            </a:r>
            <a:r>
              <a:rPr lang="tr-TR" dirty="0" smtClean="0"/>
              <a:t> Mülkiyet karinesi ancak nitelikli bir zilyetliğe bağlanabilir.</a:t>
            </a:r>
          </a:p>
          <a:p>
            <a:pPr marL="0" indent="0" algn="just">
              <a:buNone/>
            </a:pPr>
            <a:r>
              <a:rPr lang="tr-TR" b="1" dirty="0" smtClean="0"/>
              <a:t>II. Fer’i Zilyetliğe Bağlı Sınırlı Ayni Hak Karinesi veya Kişisel Hak Karinesi</a:t>
            </a:r>
          </a:p>
          <a:p>
            <a:pPr marL="0" indent="0" algn="just">
              <a:buNone/>
            </a:pPr>
            <a:r>
              <a:rPr lang="tr-TR" dirty="0" smtClean="0"/>
              <a:t>TMK m. </a:t>
            </a:r>
            <a:r>
              <a:rPr lang="tr-TR" dirty="0"/>
              <a:t>986/2’ye göre, </a:t>
            </a:r>
            <a:r>
              <a:rPr lang="tr-TR" i="1" dirty="0"/>
              <a:t>‘Taşınıra bir sınırlı aynî hak veya kişisel hak iddiasıyla zilyet bulunan kimsenin iddia </a:t>
            </a:r>
            <a:r>
              <a:rPr lang="tr-TR" i="1" dirty="0" smtClean="0"/>
              <a:t>ettiği hakkın </a:t>
            </a:r>
            <a:r>
              <a:rPr lang="tr-TR" i="1" dirty="0"/>
              <a:t>varlığı karine olarak kabul edilir. Ancak, zilyet bu karineyi şeyi kendisine vermiş olan </a:t>
            </a:r>
            <a:r>
              <a:rPr lang="tr-TR" i="1" dirty="0" smtClean="0"/>
              <a:t>kişiye karşı </a:t>
            </a:r>
            <a:r>
              <a:rPr lang="tr-TR" i="1" dirty="0"/>
              <a:t>ileri süremez. </a:t>
            </a:r>
            <a:r>
              <a:rPr lang="tr-TR" i="1" dirty="0" smtClean="0"/>
              <a:t>’</a:t>
            </a:r>
            <a:endParaRPr lang="tr-TR" dirty="0" smtClean="0"/>
          </a:p>
          <a:p>
            <a:pPr marL="0" indent="0" algn="just">
              <a:buNone/>
            </a:pPr>
            <a:r>
              <a:rPr lang="tr-TR" i="1" dirty="0" smtClean="0"/>
              <a:t> </a:t>
            </a:r>
            <a:r>
              <a:rPr lang="tr-TR" dirty="0"/>
              <a:t>Taşınırlar üzerinde kurulabilen sınırlı ayni haklar intifa ve rehin </a:t>
            </a:r>
            <a:r>
              <a:rPr lang="tr-TR" dirty="0" smtClean="0"/>
              <a:t>haklarıdır.</a:t>
            </a:r>
          </a:p>
          <a:p>
            <a:pPr marL="0" indent="0" algn="just">
              <a:buNone/>
            </a:pPr>
            <a:r>
              <a:rPr lang="tr-TR" b="1" dirty="0" smtClean="0"/>
              <a:t>III. Başkasının Mülkiyet, Sınırlı Ayni Hak veya Kişisel Hak Karinesine Dayanma</a:t>
            </a:r>
          </a:p>
          <a:p>
            <a:pPr marL="0" indent="0" algn="just">
              <a:buNone/>
            </a:pPr>
            <a:r>
              <a:rPr lang="tr-TR" dirty="0" smtClean="0"/>
              <a:t>TMK m. </a:t>
            </a:r>
            <a:r>
              <a:rPr lang="tr-TR" dirty="0"/>
              <a:t>986/1’e göre, </a:t>
            </a:r>
            <a:r>
              <a:rPr lang="tr-TR" i="1" dirty="0"/>
              <a:t>‘Bir taşınıra malik olma iradesi bulunmaksızın zilyet olan kimse, </a:t>
            </a:r>
            <a:r>
              <a:rPr lang="tr-TR" i="1" dirty="0" smtClean="0"/>
              <a:t>taşınırı kendisinden </a:t>
            </a:r>
            <a:r>
              <a:rPr lang="tr-TR" i="1" dirty="0" err="1"/>
              <a:t>iyiniyetle</a:t>
            </a:r>
            <a:r>
              <a:rPr lang="tr-TR" i="1" dirty="0"/>
              <a:t> aldığı kişinin mülkiyet karinesine dayanabilir.’</a:t>
            </a:r>
          </a:p>
        </p:txBody>
      </p:sp>
      <p:sp>
        <p:nvSpPr>
          <p:cNvPr id="3" name="Başlık 2"/>
          <p:cNvSpPr>
            <a:spLocks noGrp="1"/>
          </p:cNvSpPr>
          <p:nvPr>
            <p:ph type="title"/>
          </p:nvPr>
        </p:nvSpPr>
        <p:spPr/>
        <p:txBody>
          <a:bodyPr/>
          <a:lstStyle/>
          <a:p>
            <a:r>
              <a:rPr lang="tr-TR" dirty="0" smtClean="0"/>
              <a:t>7. Zilyetlik Karineleri</a:t>
            </a:r>
            <a:endParaRPr lang="tr-TR" dirty="0"/>
          </a:p>
        </p:txBody>
      </p:sp>
    </p:spTree>
    <p:extLst>
      <p:ext uri="{BB962C8B-B14F-4D97-AF65-F5344CB8AC3E}">
        <p14:creationId xmlns:p14="http://schemas.microsoft.com/office/powerpoint/2010/main" val="219813258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160638" y="2248348"/>
            <a:ext cx="11850130" cy="4374874"/>
          </a:xfrm>
        </p:spPr>
        <p:txBody>
          <a:bodyPr/>
          <a:lstStyle/>
          <a:p>
            <a:pPr algn="just"/>
            <a:r>
              <a:rPr lang="tr-TR" dirty="0" smtClean="0"/>
              <a:t>Zilyet aleyhine açılan davalarda savunma</a:t>
            </a:r>
          </a:p>
          <a:p>
            <a:pPr algn="just"/>
            <a:r>
              <a:rPr lang="tr-TR" dirty="0" smtClean="0"/>
              <a:t>Taşınır davası</a:t>
            </a:r>
          </a:p>
          <a:p>
            <a:pPr algn="just"/>
            <a:r>
              <a:rPr lang="tr-TR" dirty="0" smtClean="0"/>
              <a:t>Zilyetlik karinesine güvenerek kazanılan ayni hakkın korunması </a:t>
            </a:r>
          </a:p>
          <a:p>
            <a:pPr marL="0" indent="0" algn="just">
              <a:buNone/>
            </a:pPr>
            <a:r>
              <a:rPr lang="tr-TR" b="1" dirty="0"/>
              <a:t>I. Zilyet </a:t>
            </a:r>
            <a:r>
              <a:rPr lang="tr-TR" b="1" dirty="0" smtClean="0"/>
              <a:t>Aleyhine Açılan Davalarda Savunma</a:t>
            </a:r>
          </a:p>
          <a:p>
            <a:pPr marL="0" indent="0" algn="just">
              <a:buNone/>
            </a:pPr>
            <a:r>
              <a:rPr lang="tr-TR" dirty="0" smtClean="0"/>
              <a:t>TMK m. </a:t>
            </a:r>
            <a:r>
              <a:rPr lang="tr-TR" dirty="0"/>
              <a:t>987’ye göre, </a:t>
            </a:r>
            <a:r>
              <a:rPr lang="tr-TR" i="1" dirty="0"/>
              <a:t>‘Bir taşınırın zilyedi, kendisine karşı açılan her davada üstün hakka sahip </a:t>
            </a:r>
            <a:r>
              <a:rPr lang="tr-TR" i="1" dirty="0" smtClean="0"/>
              <a:t>olduğu karinesine </a:t>
            </a:r>
            <a:r>
              <a:rPr lang="tr-TR" i="1" dirty="0"/>
              <a:t>dayanabilir.</a:t>
            </a:r>
          </a:p>
          <a:p>
            <a:pPr marL="0" indent="0" algn="just">
              <a:buNone/>
            </a:pPr>
            <a:r>
              <a:rPr lang="tr-TR" i="1" dirty="0"/>
              <a:t>Gasp veya saldırıya ilişkin hükümler saklıdır</a:t>
            </a:r>
            <a:r>
              <a:rPr lang="tr-TR" i="1" dirty="0" smtClean="0"/>
              <a:t>.’</a:t>
            </a:r>
          </a:p>
          <a:p>
            <a:pPr marL="0" indent="0" algn="just">
              <a:buNone/>
            </a:pPr>
            <a:endParaRPr lang="tr-TR" dirty="0"/>
          </a:p>
        </p:txBody>
      </p:sp>
      <p:sp>
        <p:nvSpPr>
          <p:cNvPr id="3" name="Başlık 2"/>
          <p:cNvSpPr>
            <a:spLocks noGrp="1"/>
          </p:cNvSpPr>
          <p:nvPr>
            <p:ph type="title"/>
          </p:nvPr>
        </p:nvSpPr>
        <p:spPr/>
        <p:txBody>
          <a:bodyPr/>
          <a:lstStyle/>
          <a:p>
            <a:r>
              <a:rPr lang="tr-TR" dirty="0" smtClean="0"/>
              <a:t>8. Karinelerin Rolü</a:t>
            </a:r>
            <a:endParaRPr lang="tr-TR" dirty="0"/>
          </a:p>
        </p:txBody>
      </p:sp>
    </p:spTree>
    <p:extLst>
      <p:ext uri="{BB962C8B-B14F-4D97-AF65-F5344CB8AC3E}">
        <p14:creationId xmlns:p14="http://schemas.microsoft.com/office/powerpoint/2010/main" val="323227561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222421" y="1915297"/>
            <a:ext cx="11578281" cy="4670854"/>
          </a:xfrm>
        </p:spPr>
        <p:txBody>
          <a:bodyPr>
            <a:normAutofit lnSpcReduction="10000"/>
          </a:bodyPr>
          <a:lstStyle/>
          <a:p>
            <a:pPr marL="0" indent="0" algn="just">
              <a:buNone/>
            </a:pPr>
            <a:r>
              <a:rPr lang="tr-TR" b="1" dirty="0" smtClean="0"/>
              <a:t>II. </a:t>
            </a:r>
            <a:r>
              <a:rPr lang="tr-TR" b="1" dirty="0" smtClean="0"/>
              <a:t>Taşınır Davası</a:t>
            </a:r>
          </a:p>
          <a:p>
            <a:pPr marL="0" indent="0" algn="just">
              <a:buNone/>
            </a:pPr>
            <a:r>
              <a:rPr lang="tr-TR" dirty="0"/>
              <a:t>Taşınır davası, bir şey üzerindeki zilyetliği iradesi dışında sona erdirilen kimse, şimdiki zilyedin hak karinesini çürütüp, kendi zilyetliğine ait hak karinesine dayanarak o şeyi geri alma imkanına sahiptir.  Zilyetliğe dayalı hak karinelerine </a:t>
            </a:r>
            <a:r>
              <a:rPr lang="tr-TR" dirty="0" smtClean="0"/>
              <a:t>dayanır.</a:t>
            </a:r>
          </a:p>
          <a:p>
            <a:pPr marL="457200" indent="-457200" algn="just">
              <a:buAutoNum type="alphaUcPeriod"/>
            </a:pPr>
            <a:r>
              <a:rPr lang="tr-TR" b="1" dirty="0" smtClean="0"/>
              <a:t>Taşınır Davasının Şartları</a:t>
            </a:r>
          </a:p>
          <a:p>
            <a:pPr algn="just"/>
            <a:r>
              <a:rPr lang="tr-TR" dirty="0" smtClean="0"/>
              <a:t>Zilyetliğin </a:t>
            </a:r>
            <a:r>
              <a:rPr lang="tr-TR" dirty="0"/>
              <a:t>zilyedin iradesi dışında sona erdirilmiş olması</a:t>
            </a:r>
          </a:p>
          <a:p>
            <a:pPr algn="just"/>
            <a:r>
              <a:rPr lang="tr-TR" dirty="0" smtClean="0"/>
              <a:t>Şimdiki </a:t>
            </a:r>
            <a:r>
              <a:rPr lang="tr-TR" dirty="0"/>
              <a:t>zilyedin ediniminin korunmamış olması</a:t>
            </a:r>
          </a:p>
          <a:p>
            <a:pPr algn="just"/>
            <a:r>
              <a:rPr lang="tr-TR" dirty="0" smtClean="0"/>
              <a:t>Şimdiki </a:t>
            </a:r>
            <a:r>
              <a:rPr lang="tr-TR" dirty="0"/>
              <a:t>zilyedin üstün hak karinesinin çürütülmesi</a:t>
            </a:r>
          </a:p>
          <a:p>
            <a:pPr marL="868680" lvl="1" indent="-457200" algn="just">
              <a:buFont typeface="+mj-lt"/>
              <a:buAutoNum type="alphaLcPeriod"/>
            </a:pPr>
            <a:r>
              <a:rPr lang="tr-TR" dirty="0" smtClean="0"/>
              <a:t>Şimdiki </a:t>
            </a:r>
            <a:r>
              <a:rPr lang="tr-TR" dirty="0"/>
              <a:t>zilyedin zilyetliği </a:t>
            </a:r>
            <a:r>
              <a:rPr lang="tr-TR" dirty="0" err="1"/>
              <a:t>iyiniyetle</a:t>
            </a:r>
            <a:r>
              <a:rPr lang="tr-TR" dirty="0"/>
              <a:t> edinmemiş </a:t>
            </a:r>
            <a:r>
              <a:rPr lang="tr-TR" dirty="0" smtClean="0"/>
              <a:t>olmaması</a:t>
            </a:r>
          </a:p>
          <a:p>
            <a:pPr marL="868680" lvl="1" indent="-457200" algn="just">
              <a:buFont typeface="+mj-lt"/>
              <a:buAutoNum type="alphaLcPeriod"/>
            </a:pPr>
            <a:r>
              <a:rPr lang="tr-TR" dirty="0" smtClean="0"/>
              <a:t>Malın </a:t>
            </a:r>
            <a:r>
              <a:rPr lang="tr-TR" dirty="0"/>
              <a:t>önceki zilyedin iradesi dışında elinden çıkmış </a:t>
            </a:r>
            <a:r>
              <a:rPr lang="tr-TR" dirty="0" smtClean="0"/>
              <a:t>olması</a:t>
            </a:r>
          </a:p>
          <a:p>
            <a:pPr lvl="1" algn="just">
              <a:buFont typeface="Wingdings" pitchFamily="2" charset="2"/>
              <a:buChar char="ü"/>
            </a:pPr>
            <a:r>
              <a:rPr lang="tr-TR" dirty="0" smtClean="0"/>
              <a:t>Taşınır davasının şartları kümülatiftir.</a:t>
            </a:r>
            <a:endParaRPr lang="tr-TR" dirty="0"/>
          </a:p>
          <a:p>
            <a:pPr marL="0" indent="0" algn="just">
              <a:buNone/>
            </a:pPr>
            <a:endParaRPr lang="tr-TR" b="1" dirty="0"/>
          </a:p>
        </p:txBody>
      </p:sp>
    </p:spTree>
    <p:extLst>
      <p:ext uri="{BB962C8B-B14F-4D97-AF65-F5344CB8AC3E}">
        <p14:creationId xmlns:p14="http://schemas.microsoft.com/office/powerpoint/2010/main" val="392162310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383059" y="1977082"/>
            <a:ext cx="11467071" cy="4621426"/>
          </a:xfrm>
        </p:spPr>
        <p:txBody>
          <a:bodyPr>
            <a:normAutofit fontScale="92500" lnSpcReduction="20000"/>
          </a:bodyPr>
          <a:lstStyle/>
          <a:p>
            <a:pPr marL="0" indent="0" algn="just">
              <a:buNone/>
            </a:pPr>
            <a:r>
              <a:rPr lang="tr-TR" b="1" dirty="0" smtClean="0"/>
              <a:t>B. Davalının Savunması</a:t>
            </a:r>
          </a:p>
          <a:p>
            <a:pPr marL="0" indent="0" algn="just">
              <a:buNone/>
            </a:pPr>
            <a:r>
              <a:rPr lang="tr-TR" dirty="0" smtClean="0"/>
              <a:t>Davacının, davalıya ait üstün hak karinesini çürütmesi üzerine , önceki zilyetliğe bağlı hak karinesi işlerlik kazanır. Ancak, davalının da yapacağı savunmayla davacı lehindeki hak karinesini etkisiz bırakması mümkündür. Nitekim, davalı, davacının zilyetliği </a:t>
            </a:r>
            <a:r>
              <a:rPr lang="tr-TR" dirty="0" err="1" smtClean="0"/>
              <a:t>kötüniyetle</a:t>
            </a:r>
            <a:r>
              <a:rPr lang="tr-TR" dirty="0" smtClean="0"/>
              <a:t> ele geçirdiğini ispatlarsa dava reddedilir.</a:t>
            </a:r>
          </a:p>
          <a:p>
            <a:pPr marL="0" indent="0" algn="just">
              <a:buNone/>
            </a:pPr>
            <a:r>
              <a:rPr lang="tr-TR" b="1" dirty="0" smtClean="0"/>
              <a:t>C. Taşınır Davasının İyiniyetli Zilyet Lehine Sınırlandığı Durumlar</a:t>
            </a:r>
          </a:p>
          <a:p>
            <a:pPr marL="457200" indent="-457200" algn="just">
              <a:buAutoNum type="arabicPeriod"/>
            </a:pPr>
            <a:r>
              <a:rPr lang="tr-TR" b="1" dirty="0" smtClean="0"/>
              <a:t>Para ve Hamiline Yazılı Senetleri </a:t>
            </a:r>
            <a:r>
              <a:rPr lang="tr-TR" b="1" dirty="0" err="1" smtClean="0"/>
              <a:t>İyiniyetle</a:t>
            </a:r>
            <a:r>
              <a:rPr lang="tr-TR" b="1" dirty="0" smtClean="0"/>
              <a:t> Edinme</a:t>
            </a:r>
          </a:p>
          <a:p>
            <a:pPr marL="0" indent="0" algn="just">
              <a:buNone/>
            </a:pPr>
            <a:r>
              <a:rPr lang="tr-TR" dirty="0" smtClean="0"/>
              <a:t>TMK m. </a:t>
            </a:r>
            <a:r>
              <a:rPr lang="tr-TR" dirty="0"/>
              <a:t>990’a göre, </a:t>
            </a:r>
            <a:r>
              <a:rPr lang="tr-TR" i="1" dirty="0"/>
              <a:t>‘Zilyet, iradesi dışında elinden çıkmış olsa bile, para ve hamile yazılı </a:t>
            </a:r>
            <a:r>
              <a:rPr lang="tr-TR" i="1" dirty="0" smtClean="0"/>
              <a:t>senetleri </a:t>
            </a:r>
            <a:r>
              <a:rPr lang="tr-TR" i="1" dirty="0" err="1" smtClean="0"/>
              <a:t>iyiniyetle</a:t>
            </a:r>
            <a:r>
              <a:rPr lang="tr-TR" i="1" dirty="0" smtClean="0"/>
              <a:t> </a:t>
            </a:r>
            <a:r>
              <a:rPr lang="tr-TR" i="1" dirty="0"/>
              <a:t>edinmiş olan kimseye karşı taşınır davası açamaz</a:t>
            </a:r>
            <a:r>
              <a:rPr lang="tr-TR" i="1" dirty="0" smtClean="0"/>
              <a:t>.</a:t>
            </a:r>
            <a:r>
              <a:rPr lang="tr-TR" i="1" dirty="0" smtClean="0"/>
              <a:t>’</a:t>
            </a:r>
          </a:p>
          <a:p>
            <a:pPr marL="0" indent="0" algn="just">
              <a:buNone/>
            </a:pPr>
            <a:r>
              <a:rPr lang="tr-TR" b="1" dirty="0" smtClean="0"/>
              <a:t>2. İyiniyetli Zilyetlere Karşı Taşınır Davası Açma Süresi</a:t>
            </a:r>
          </a:p>
          <a:p>
            <a:pPr marL="0" indent="0" algn="just">
              <a:buNone/>
            </a:pPr>
            <a:r>
              <a:rPr lang="tr-TR" dirty="0" smtClean="0"/>
              <a:t>TMK m. </a:t>
            </a:r>
            <a:r>
              <a:rPr lang="tr-TR" dirty="0"/>
              <a:t>989/1’e göre,</a:t>
            </a:r>
            <a:r>
              <a:rPr lang="tr-TR" i="1" dirty="0"/>
              <a:t> ‘Taşınırı çalınan, kaybolan ya da iradesi dışında başka herhangi bir şekilde </a:t>
            </a:r>
            <a:r>
              <a:rPr lang="tr-TR" i="1" dirty="0" smtClean="0"/>
              <a:t>elinden çıkan </a:t>
            </a:r>
            <a:r>
              <a:rPr lang="tr-TR" i="1" dirty="0"/>
              <a:t>zilyet, o şeyi elinde bulunduran herkese karşı beş yıl içinde taşınır davası açabilir</a:t>
            </a:r>
            <a:r>
              <a:rPr lang="tr-TR" i="1" dirty="0" smtClean="0"/>
              <a:t>.’ </a:t>
            </a:r>
            <a:r>
              <a:rPr lang="tr-TR" dirty="0" smtClean="0"/>
              <a:t>İyiniyetli zilyetlere karşı taşınır davası açılabilmesi 5 senelik bir hak düşürücü süreye tabidir. Buna karşılık </a:t>
            </a:r>
            <a:r>
              <a:rPr lang="tr-TR" dirty="0" err="1" smtClean="0"/>
              <a:t>kötüniyetli</a:t>
            </a:r>
            <a:r>
              <a:rPr lang="tr-TR" dirty="0" smtClean="0"/>
              <a:t> zilyetlere karşı her zaman taşınır davası açılabilir.</a:t>
            </a:r>
            <a:endParaRPr lang="tr-TR" dirty="0"/>
          </a:p>
        </p:txBody>
      </p:sp>
    </p:spTree>
    <p:extLst>
      <p:ext uri="{BB962C8B-B14F-4D97-AF65-F5344CB8AC3E}">
        <p14:creationId xmlns:p14="http://schemas.microsoft.com/office/powerpoint/2010/main" val="415582226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308919" y="2001795"/>
            <a:ext cx="11677135" cy="4670853"/>
          </a:xfrm>
        </p:spPr>
        <p:txBody>
          <a:bodyPr/>
          <a:lstStyle/>
          <a:p>
            <a:pPr marL="0" indent="0" algn="just">
              <a:buNone/>
            </a:pPr>
            <a:r>
              <a:rPr lang="tr-TR" b="1" dirty="0" smtClean="0"/>
              <a:t>3. Açık Artırmadan , Pazardan veya Benzeri Eşya Satanlardan </a:t>
            </a:r>
            <a:r>
              <a:rPr lang="tr-TR" b="1" dirty="0" err="1" smtClean="0"/>
              <a:t>İyiniyetle</a:t>
            </a:r>
            <a:r>
              <a:rPr lang="tr-TR" b="1" dirty="0" smtClean="0"/>
              <a:t> Edinme</a:t>
            </a:r>
          </a:p>
          <a:p>
            <a:pPr marL="0" indent="0" algn="just">
              <a:buNone/>
            </a:pPr>
            <a:r>
              <a:rPr lang="tr-TR" dirty="0" smtClean="0"/>
              <a:t>TMK m. </a:t>
            </a:r>
            <a:r>
              <a:rPr lang="tr-TR" dirty="0"/>
              <a:t>989/2’ye göre, </a:t>
            </a:r>
            <a:r>
              <a:rPr lang="tr-TR" i="1" dirty="0"/>
              <a:t>‘Bu taşınır, açık artırmadan veya pazardan ya da benzeri eşya satanlardan </a:t>
            </a:r>
            <a:r>
              <a:rPr lang="tr-TR" i="1" dirty="0" err="1"/>
              <a:t>iyiniyetle</a:t>
            </a:r>
            <a:r>
              <a:rPr lang="tr-TR" i="1" dirty="0"/>
              <a:t> </a:t>
            </a:r>
            <a:r>
              <a:rPr lang="tr-TR" i="1" dirty="0" smtClean="0"/>
              <a:t>edinilmiş ise</a:t>
            </a:r>
            <a:r>
              <a:rPr lang="tr-TR" i="1" dirty="0"/>
              <a:t>; iyiniyetli birinci ve sonraki edinenlere karşı taşınır davası, ancak ödenen bedelin geri </a:t>
            </a:r>
            <a:r>
              <a:rPr lang="tr-TR" i="1" dirty="0" smtClean="0"/>
              <a:t>verilmesi koşuluyla </a:t>
            </a:r>
            <a:r>
              <a:rPr lang="tr-TR" i="1" dirty="0"/>
              <a:t>açılabilir</a:t>
            </a:r>
            <a:r>
              <a:rPr lang="tr-TR" i="1" dirty="0" smtClean="0"/>
              <a:t>.’ </a:t>
            </a:r>
            <a:r>
              <a:rPr lang="tr-TR" dirty="0" smtClean="0"/>
              <a:t> Fakat bu davanın bir şartı değildir. Ödenen bedelin geri verilmesi için talep gerekir.</a:t>
            </a:r>
          </a:p>
          <a:p>
            <a:pPr marL="0" indent="0" algn="just">
              <a:buNone/>
            </a:pPr>
            <a:r>
              <a:rPr lang="tr-TR" b="1" dirty="0" smtClean="0"/>
              <a:t>D. Davanın Tarafları</a:t>
            </a:r>
          </a:p>
          <a:p>
            <a:pPr marL="0" indent="0" algn="just">
              <a:buNone/>
            </a:pPr>
            <a:r>
              <a:rPr lang="tr-TR" dirty="0" smtClean="0"/>
              <a:t>Taşınır davasını zilyetliğini iradesi dışında kaybetmiş olan zilyet açabilir. Eğer zilyetlik </a:t>
            </a:r>
            <a:r>
              <a:rPr lang="tr-TR" dirty="0" err="1" smtClean="0"/>
              <a:t>fer’i</a:t>
            </a:r>
            <a:r>
              <a:rPr lang="tr-TR" dirty="0" smtClean="0"/>
              <a:t> zilyedin iradesi dışında kaybedilmişse, dava  hem asli hem de </a:t>
            </a:r>
            <a:r>
              <a:rPr lang="tr-TR" dirty="0" err="1" smtClean="0"/>
              <a:t>fer’i</a:t>
            </a:r>
            <a:r>
              <a:rPr lang="tr-TR" dirty="0" smtClean="0"/>
              <a:t> zilyet tarafından açılabilir. Asli zilyet kural olarak malın </a:t>
            </a:r>
            <a:r>
              <a:rPr lang="tr-TR" dirty="0" err="1" smtClean="0"/>
              <a:t>fer’i</a:t>
            </a:r>
            <a:r>
              <a:rPr lang="tr-TR" dirty="0" smtClean="0"/>
              <a:t> zilyede geri verilmesini talep eder.</a:t>
            </a:r>
          </a:p>
          <a:p>
            <a:pPr marL="0" indent="0" algn="just">
              <a:buNone/>
            </a:pPr>
            <a:r>
              <a:rPr lang="tr-TR" dirty="0" smtClean="0"/>
              <a:t>Taşınır davası malın zilyedine karşı açılır. Davalı malın asli veya </a:t>
            </a:r>
            <a:r>
              <a:rPr lang="tr-TR" dirty="0" err="1" smtClean="0"/>
              <a:t>fer’i</a:t>
            </a:r>
            <a:r>
              <a:rPr lang="tr-TR" dirty="0" smtClean="0"/>
              <a:t> zilyedi olabilir.</a:t>
            </a:r>
            <a:endParaRPr lang="tr-TR" dirty="0"/>
          </a:p>
        </p:txBody>
      </p:sp>
    </p:spTree>
    <p:extLst>
      <p:ext uri="{BB962C8B-B14F-4D97-AF65-F5344CB8AC3E}">
        <p14:creationId xmlns:p14="http://schemas.microsoft.com/office/powerpoint/2010/main" val="335162251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395415" y="2014151"/>
            <a:ext cx="11306433" cy="4658497"/>
          </a:xfrm>
        </p:spPr>
        <p:txBody>
          <a:bodyPr>
            <a:normAutofit fontScale="92500" lnSpcReduction="10000"/>
          </a:bodyPr>
          <a:lstStyle/>
          <a:p>
            <a:pPr marL="0" indent="0" algn="just">
              <a:buNone/>
            </a:pPr>
            <a:r>
              <a:rPr lang="tr-TR" b="1" dirty="0" smtClean="0"/>
              <a:t>     III</a:t>
            </a:r>
            <a:r>
              <a:rPr lang="tr-TR" b="1" dirty="0"/>
              <a:t>. Zilyetlik </a:t>
            </a:r>
            <a:r>
              <a:rPr lang="tr-TR" b="1" dirty="0" smtClean="0"/>
              <a:t>Karinesine Güvenerek Kazanılan Ayni Hakkın Korunması </a:t>
            </a:r>
          </a:p>
          <a:p>
            <a:pPr algn="just">
              <a:buFont typeface="Wingdings" pitchFamily="2" charset="2"/>
              <a:buChar char="Ø"/>
            </a:pPr>
            <a:r>
              <a:rPr lang="tr-TR" dirty="0" smtClean="0"/>
              <a:t>TMK m. </a:t>
            </a:r>
            <a:r>
              <a:rPr lang="tr-TR" dirty="0"/>
              <a:t>763/2’ye göre, </a:t>
            </a:r>
            <a:r>
              <a:rPr lang="tr-TR" i="1" dirty="0"/>
              <a:t>‘Bir taşınırın zilyetliğini </a:t>
            </a:r>
            <a:r>
              <a:rPr lang="tr-TR" i="1" dirty="0" err="1"/>
              <a:t>iyiniyetle</a:t>
            </a:r>
            <a:r>
              <a:rPr lang="tr-TR" i="1" dirty="0"/>
              <a:t> ve malik olmak üzere devralan kimse, devredenin </a:t>
            </a:r>
            <a:r>
              <a:rPr lang="tr-TR" i="1" dirty="0" smtClean="0"/>
              <a:t>mülkiyeti devir </a:t>
            </a:r>
            <a:r>
              <a:rPr lang="tr-TR" i="1" dirty="0"/>
              <a:t>yetkisi olmasa bile, zilyetlik </a:t>
            </a:r>
            <a:r>
              <a:rPr lang="tr-TR" i="1" dirty="0" smtClean="0"/>
              <a:t>hükümlerine </a:t>
            </a:r>
            <a:r>
              <a:rPr lang="tr-TR" i="1" dirty="0"/>
              <a:t>göre kazanmanın korunduğu hâllerde o şeyin maliki olur</a:t>
            </a:r>
            <a:r>
              <a:rPr lang="tr-TR" i="1" dirty="0" smtClean="0"/>
              <a:t>.’</a:t>
            </a:r>
          </a:p>
          <a:p>
            <a:pPr algn="just">
              <a:buFont typeface="Wingdings" pitchFamily="2" charset="2"/>
              <a:buChar char="Ø"/>
            </a:pPr>
            <a:r>
              <a:rPr lang="tr-TR" dirty="0" smtClean="0"/>
              <a:t>TMK m.763/2  ve bunu tamamlayan TMK m. 988 ve 990 işlem güvenliğinin, TMK m. 989 ise hak güvenliğinin gerçekleştirilmesine yöneliktir.</a:t>
            </a:r>
          </a:p>
          <a:p>
            <a:pPr marL="0" indent="0" algn="just">
              <a:buNone/>
            </a:pPr>
            <a:r>
              <a:rPr lang="tr-TR" dirty="0" smtClean="0"/>
              <a:t>      </a:t>
            </a:r>
            <a:r>
              <a:rPr lang="tr-TR" b="1" dirty="0" smtClean="0"/>
              <a:t>A. Emin Sıfatıyla Zilyetten Ayni Hak Kazanılması</a:t>
            </a:r>
          </a:p>
          <a:p>
            <a:pPr algn="just">
              <a:buFont typeface="Wingdings" pitchFamily="2" charset="2"/>
              <a:buChar char="§"/>
            </a:pPr>
            <a:r>
              <a:rPr lang="tr-TR" b="1" dirty="0"/>
              <a:t> </a:t>
            </a:r>
            <a:r>
              <a:rPr lang="tr-TR" dirty="0" smtClean="0"/>
              <a:t>TMK m. 988’e göre, ‘</a:t>
            </a:r>
            <a:r>
              <a:rPr lang="tr-TR" i="1" dirty="0" smtClean="0"/>
              <a:t>Bir </a:t>
            </a:r>
            <a:r>
              <a:rPr lang="tr-TR" i="1" dirty="0"/>
              <a:t>taşınırın emin sıfatıyla zilyedinden o şey üzerinde </a:t>
            </a:r>
            <a:r>
              <a:rPr lang="tr-TR" i="1" dirty="0" err="1"/>
              <a:t>iyiniyetle</a:t>
            </a:r>
            <a:r>
              <a:rPr lang="tr-TR" i="1" dirty="0"/>
              <a:t> mülkiyet </a:t>
            </a:r>
            <a:r>
              <a:rPr lang="tr-TR" i="1" dirty="0" smtClean="0"/>
              <a:t>veya sınırlı </a:t>
            </a:r>
            <a:r>
              <a:rPr lang="tr-TR" i="1" dirty="0"/>
              <a:t>aynî hak edinen kimsenin edinimi, zilyedin bu tür tasarruflarda bulunma yetkisi olmasa </a:t>
            </a:r>
            <a:r>
              <a:rPr lang="tr-TR" i="1" dirty="0" smtClean="0"/>
              <a:t>bile korunur.’</a:t>
            </a:r>
          </a:p>
          <a:p>
            <a:pPr algn="just">
              <a:buFont typeface="Wingdings" pitchFamily="2" charset="2"/>
              <a:buChar char="§"/>
            </a:pPr>
            <a:r>
              <a:rPr lang="tr-TR" dirty="0"/>
              <a:t>Emin sıfatıyla zilyet deyiminden,  malikin güvene dayalı olarak malını teslim ettiği kimse anlaşılır. Malikin iradesiyle bir başkasına mal bırakması söz konusudur. Mala zilyet olan </a:t>
            </a:r>
            <a:r>
              <a:rPr lang="tr-TR" dirty="0" err="1"/>
              <a:t>fer’i</a:t>
            </a:r>
            <a:r>
              <a:rPr lang="tr-TR" dirty="0"/>
              <a:t> zilyetlerde emin sıfatıyla zilyettir. Her biri bir önceki haklı zilyedin iradesiyle zilyet olan kimseleri emin sıfatıyla zilyet saymak gerekir. </a:t>
            </a:r>
          </a:p>
          <a:p>
            <a:pPr marL="0" indent="0" algn="just">
              <a:buNone/>
            </a:pPr>
            <a:endParaRPr lang="tr-TR" i="1" dirty="0"/>
          </a:p>
          <a:p>
            <a:pPr marL="0" indent="0" algn="just">
              <a:buNone/>
            </a:pPr>
            <a:endParaRPr lang="tr-TR" dirty="0"/>
          </a:p>
        </p:txBody>
      </p:sp>
    </p:spTree>
    <p:extLst>
      <p:ext uri="{BB962C8B-B14F-4D97-AF65-F5344CB8AC3E}">
        <p14:creationId xmlns:p14="http://schemas.microsoft.com/office/powerpoint/2010/main" val="148652415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617839" y="1989438"/>
            <a:ext cx="10641832" cy="4510216"/>
          </a:xfrm>
        </p:spPr>
        <p:txBody>
          <a:bodyPr>
            <a:normAutofit fontScale="85000" lnSpcReduction="20000"/>
          </a:bodyPr>
          <a:lstStyle/>
          <a:p>
            <a:pPr marL="457200" indent="-457200" algn="just">
              <a:buAutoNum type="arabicPeriod"/>
            </a:pPr>
            <a:r>
              <a:rPr lang="tr-TR" b="1" dirty="0" smtClean="0"/>
              <a:t>Şartları</a:t>
            </a:r>
          </a:p>
          <a:p>
            <a:pPr marL="0" indent="0" algn="just">
              <a:buNone/>
            </a:pPr>
            <a:r>
              <a:rPr lang="tr-TR" dirty="0" smtClean="0"/>
              <a:t>Emin </a:t>
            </a:r>
            <a:r>
              <a:rPr lang="tr-TR" dirty="0"/>
              <a:t>sıfatıyla zilyetten ayni hak </a:t>
            </a:r>
            <a:r>
              <a:rPr lang="tr-TR" dirty="0" smtClean="0"/>
              <a:t>kazanmak için gerekli şartlar şunlardır:</a:t>
            </a:r>
            <a:endParaRPr lang="tr-TR" dirty="0"/>
          </a:p>
          <a:p>
            <a:pPr algn="just">
              <a:buFont typeface="Arial" pitchFamily="34" charset="0"/>
              <a:buChar char="•"/>
            </a:pPr>
            <a:r>
              <a:rPr lang="tr-TR" dirty="0" smtClean="0"/>
              <a:t>Ayni </a:t>
            </a:r>
            <a:r>
              <a:rPr lang="tr-TR" dirty="0"/>
              <a:t>hakkın emin sıfatıyla zilyetten kazanılmış olması gerekir.</a:t>
            </a:r>
          </a:p>
          <a:p>
            <a:pPr algn="just">
              <a:buFont typeface="Arial" pitchFamily="34" charset="0"/>
              <a:buChar char="•"/>
            </a:pPr>
            <a:r>
              <a:rPr lang="tr-TR" dirty="0" smtClean="0"/>
              <a:t>Ayni </a:t>
            </a:r>
            <a:r>
              <a:rPr lang="tr-TR" dirty="0"/>
              <a:t>hakkı kazanan üçüncü kişi olacak</a:t>
            </a:r>
          </a:p>
          <a:p>
            <a:pPr algn="just">
              <a:buFont typeface="Arial" pitchFamily="34" charset="0"/>
              <a:buChar char="•"/>
            </a:pPr>
            <a:r>
              <a:rPr lang="tr-TR" dirty="0" smtClean="0"/>
              <a:t>Üçüncü </a:t>
            </a:r>
            <a:r>
              <a:rPr lang="tr-TR" dirty="0"/>
              <a:t>kişi ayni hak kazanacak</a:t>
            </a:r>
          </a:p>
          <a:p>
            <a:pPr algn="just">
              <a:buFont typeface="Arial" pitchFamily="34" charset="0"/>
              <a:buChar char="•"/>
            </a:pPr>
            <a:r>
              <a:rPr lang="tr-TR" dirty="0" smtClean="0"/>
              <a:t>Üçüncü </a:t>
            </a:r>
            <a:r>
              <a:rPr lang="tr-TR" dirty="0"/>
              <a:t>kişi ayni hakkı </a:t>
            </a:r>
            <a:r>
              <a:rPr lang="tr-TR" dirty="0" err="1"/>
              <a:t>iyiniyetle</a:t>
            </a:r>
            <a:r>
              <a:rPr lang="tr-TR" dirty="0"/>
              <a:t> kazanmış olmalı</a:t>
            </a:r>
          </a:p>
          <a:p>
            <a:pPr algn="just">
              <a:buFont typeface="Arial" pitchFamily="34" charset="0"/>
              <a:buChar char="•"/>
            </a:pPr>
            <a:r>
              <a:rPr lang="tr-TR" dirty="0" smtClean="0"/>
              <a:t>Üçüncü </a:t>
            </a:r>
            <a:r>
              <a:rPr lang="tr-TR" dirty="0"/>
              <a:t>kişinin ediniminde tasarruf yetkisi dışında diğer geçerlilik unsurlarının mevcut olması</a:t>
            </a:r>
          </a:p>
          <a:p>
            <a:pPr marL="0" indent="0" algn="just">
              <a:buNone/>
            </a:pPr>
            <a:r>
              <a:rPr lang="tr-TR" b="1" dirty="0" smtClean="0"/>
              <a:t>2. </a:t>
            </a:r>
            <a:r>
              <a:rPr lang="tr-TR" b="1" dirty="0" err="1" smtClean="0"/>
              <a:t>İyiniyetle</a:t>
            </a:r>
            <a:r>
              <a:rPr lang="tr-TR" b="1" dirty="0" smtClean="0"/>
              <a:t> Kazanmanın Hukuki Sonuçları</a:t>
            </a:r>
          </a:p>
          <a:p>
            <a:pPr algn="just">
              <a:buFont typeface="Wingdings" pitchFamily="2" charset="2"/>
              <a:buChar char="Ø"/>
            </a:pPr>
            <a:r>
              <a:rPr lang="tr-TR" dirty="0" smtClean="0"/>
              <a:t>Mülkiyetin </a:t>
            </a:r>
            <a:r>
              <a:rPr lang="tr-TR" dirty="0" err="1" smtClean="0"/>
              <a:t>iyiniyetle</a:t>
            </a:r>
            <a:r>
              <a:rPr lang="tr-TR" dirty="0" smtClean="0"/>
              <a:t> edinilmesi, malın mülkiyetinin başka ayni haklarla yüklü olmaksızın kazanılmasını da sağlar.</a:t>
            </a:r>
          </a:p>
          <a:p>
            <a:pPr algn="just">
              <a:buFont typeface="Wingdings" pitchFamily="2" charset="2"/>
              <a:buChar char="Ø"/>
            </a:pPr>
            <a:r>
              <a:rPr lang="tr-TR" dirty="0" smtClean="0"/>
              <a:t>İyiniyetli kişinin mülkiyet yerine sınırlı ayni hak kazanması da mümkündür. İyiniyetli üçüncü kişinin sınırlı bir ayni hak kazanması durumunda, mal üzerinde daha önce kurulmuş bulunan diğer sınırlı ayni haklar sona ermemekle beraber, bu hak karşısında önceliklerini kaybederler.</a:t>
            </a:r>
            <a:endParaRPr lang="tr-TR" dirty="0"/>
          </a:p>
        </p:txBody>
      </p:sp>
    </p:spTree>
    <p:extLst>
      <p:ext uri="{BB962C8B-B14F-4D97-AF65-F5344CB8AC3E}">
        <p14:creationId xmlns:p14="http://schemas.microsoft.com/office/powerpoint/2010/main" val="31445887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667265" y="1977081"/>
            <a:ext cx="10592405" cy="4534929"/>
          </a:xfrm>
        </p:spPr>
        <p:txBody>
          <a:bodyPr>
            <a:normAutofit lnSpcReduction="10000"/>
          </a:bodyPr>
          <a:lstStyle/>
          <a:p>
            <a:pPr marL="0" indent="0">
              <a:buNone/>
            </a:pPr>
            <a:r>
              <a:rPr lang="tr-TR" b="1" dirty="0" smtClean="0"/>
              <a:t>B. Para ve Hamile Yazılı Senetlerin Edinilmesi</a:t>
            </a:r>
          </a:p>
          <a:p>
            <a:pPr marL="0" indent="0">
              <a:buNone/>
            </a:pPr>
            <a:r>
              <a:rPr lang="tr-TR" dirty="0" smtClean="0"/>
              <a:t>TMK m. </a:t>
            </a:r>
            <a:r>
              <a:rPr lang="tr-TR" dirty="0"/>
              <a:t>990’a göre, </a:t>
            </a:r>
            <a:r>
              <a:rPr lang="tr-TR" i="1" dirty="0"/>
              <a:t>‘Zilyet, iradesi dışında elinden çıkmış olsa bile, para ve hamile yazılı </a:t>
            </a:r>
            <a:r>
              <a:rPr lang="tr-TR" i="1" dirty="0" smtClean="0"/>
              <a:t>senetleri </a:t>
            </a:r>
            <a:r>
              <a:rPr lang="tr-TR" i="1" dirty="0" err="1" smtClean="0"/>
              <a:t>iyiniyetle</a:t>
            </a:r>
            <a:r>
              <a:rPr lang="tr-TR" i="1" dirty="0" smtClean="0"/>
              <a:t> </a:t>
            </a:r>
            <a:r>
              <a:rPr lang="tr-TR" i="1" dirty="0"/>
              <a:t>edinmiş olan kimseye karşı taşınır davası </a:t>
            </a:r>
            <a:r>
              <a:rPr lang="tr-TR" i="1" dirty="0" smtClean="0"/>
              <a:t>açamaz.’ </a:t>
            </a:r>
            <a:r>
              <a:rPr lang="tr-TR" dirty="0" smtClean="0"/>
              <a:t>Burada devreden kimsenin emin sıfatıyla zilyet olma şartı da yoktur.</a:t>
            </a:r>
          </a:p>
          <a:p>
            <a:pPr marL="0" indent="0">
              <a:buNone/>
            </a:pPr>
            <a:r>
              <a:rPr lang="tr-TR" sz="3200" b="1" dirty="0" smtClean="0"/>
              <a:t>9. TAŞINMAZLARDA HAK KARİNESİ</a:t>
            </a:r>
          </a:p>
          <a:p>
            <a:pPr marL="0" indent="0">
              <a:buNone/>
            </a:pPr>
            <a:r>
              <a:rPr lang="tr-TR" dirty="0" smtClean="0"/>
              <a:t>Zilyede tanınmış olan kuvvet kullanma ve zilyetlik davalarını açma bakımından taşınırlar ile taşınmazlar arasında fark yoktur. Taşınmazlar da  hak karinesi işlevini tapu kütüğündeki tescil yerine getirir.</a:t>
            </a:r>
          </a:p>
          <a:p>
            <a:pPr marL="0" indent="0">
              <a:buNone/>
            </a:pPr>
            <a:r>
              <a:rPr lang="tr-TR" dirty="0" smtClean="0"/>
              <a:t>TMK m. </a:t>
            </a:r>
            <a:r>
              <a:rPr lang="tr-TR" dirty="0"/>
              <a:t>992/1’e göre, </a:t>
            </a:r>
            <a:r>
              <a:rPr lang="tr-TR" i="1" dirty="0"/>
              <a:t>‘Tapuya kayıtlı taşınmazlarda, hak karinesinden ve zilyetlikten doğan dava </a:t>
            </a:r>
            <a:r>
              <a:rPr lang="tr-TR" i="1" dirty="0" smtClean="0"/>
              <a:t>açma hakkından </a:t>
            </a:r>
            <a:r>
              <a:rPr lang="tr-TR" i="1" dirty="0"/>
              <a:t>yalnız adına tescil bulunan kimse yararlanır</a:t>
            </a:r>
            <a:r>
              <a:rPr lang="tr-TR" i="1" dirty="0" smtClean="0"/>
              <a:t>.’ </a:t>
            </a:r>
            <a:r>
              <a:rPr lang="tr-TR" dirty="0" smtClean="0"/>
              <a:t>Burada bir sicil zilyetliği söz konusudur.</a:t>
            </a:r>
            <a:endParaRPr lang="tr-TR" dirty="0"/>
          </a:p>
        </p:txBody>
      </p:sp>
    </p:spTree>
    <p:extLst>
      <p:ext uri="{BB962C8B-B14F-4D97-AF65-F5344CB8AC3E}">
        <p14:creationId xmlns:p14="http://schemas.microsoft.com/office/powerpoint/2010/main" val="52358373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932330" y="2051222"/>
            <a:ext cx="10327340" cy="4074941"/>
          </a:xfrm>
        </p:spPr>
        <p:txBody>
          <a:bodyPr>
            <a:normAutofit fontScale="92500" lnSpcReduction="10000"/>
          </a:bodyPr>
          <a:lstStyle/>
          <a:p>
            <a:pPr algn="just"/>
            <a:r>
              <a:rPr lang="tr-TR" dirty="0"/>
              <a:t>Zilyetliğin hakka dayanıp dayanmadığına bakılmaksızın zilyetlik hukuki durumunun korunması söz konusudur. </a:t>
            </a:r>
          </a:p>
          <a:p>
            <a:pPr algn="just">
              <a:buFont typeface="Courier New" pitchFamily="49" charset="0"/>
              <a:buChar char="o"/>
            </a:pPr>
            <a:r>
              <a:rPr lang="tr-TR" dirty="0" smtClean="0"/>
              <a:t>       </a:t>
            </a:r>
            <a:r>
              <a:rPr lang="tr-TR" u="sng" dirty="0" smtClean="0"/>
              <a:t>Zilyetliğin </a:t>
            </a:r>
            <a:r>
              <a:rPr lang="tr-TR" u="sng" dirty="0"/>
              <a:t>Korunması</a:t>
            </a:r>
          </a:p>
          <a:p>
            <a:pPr algn="just">
              <a:buFont typeface="Wingdings" pitchFamily="2" charset="2"/>
              <a:buChar char="v"/>
            </a:pPr>
            <a:r>
              <a:rPr lang="tr-TR" dirty="0"/>
              <a:t>	Zilyedin Kuvvet Kullanma Hakkı</a:t>
            </a:r>
          </a:p>
          <a:p>
            <a:pPr algn="just">
              <a:buFont typeface="Wingdings" pitchFamily="2" charset="2"/>
              <a:buChar char="v"/>
            </a:pPr>
            <a:r>
              <a:rPr lang="tr-TR" dirty="0" smtClean="0"/>
              <a:t>        Zilyetlik </a:t>
            </a:r>
            <a:r>
              <a:rPr lang="tr-TR" dirty="0"/>
              <a:t>Davaları</a:t>
            </a:r>
          </a:p>
          <a:p>
            <a:pPr algn="just">
              <a:buFont typeface="Wingdings" pitchFamily="2" charset="2"/>
              <a:buChar char="§"/>
            </a:pPr>
            <a:r>
              <a:rPr lang="tr-TR" dirty="0"/>
              <a:t>	Gasp halinde Geri Verme</a:t>
            </a:r>
          </a:p>
          <a:p>
            <a:pPr algn="just">
              <a:buFont typeface="Wingdings" pitchFamily="2" charset="2"/>
              <a:buChar char="§"/>
            </a:pPr>
            <a:r>
              <a:rPr lang="tr-TR" dirty="0"/>
              <a:t>	Tazminat</a:t>
            </a:r>
          </a:p>
          <a:p>
            <a:pPr algn="just">
              <a:buFont typeface="Wingdings" pitchFamily="2" charset="2"/>
              <a:buChar char="q"/>
            </a:pPr>
            <a:r>
              <a:rPr lang="tr-TR" dirty="0"/>
              <a:t>	</a:t>
            </a:r>
            <a:r>
              <a:rPr lang="tr-TR" dirty="0" smtClean="0"/>
              <a:t>Saldırı </a:t>
            </a:r>
            <a:r>
              <a:rPr lang="tr-TR" dirty="0"/>
              <a:t>Halinde Saldırının Sona Erdirilmesi</a:t>
            </a:r>
          </a:p>
          <a:p>
            <a:pPr algn="just">
              <a:buFont typeface="Wingdings" pitchFamily="2" charset="2"/>
              <a:buChar char="q"/>
            </a:pPr>
            <a:r>
              <a:rPr lang="tr-TR" dirty="0"/>
              <a:t>	Sebebin Önlenmesi</a:t>
            </a:r>
          </a:p>
          <a:p>
            <a:pPr algn="just">
              <a:buFont typeface="Wingdings" pitchFamily="2" charset="2"/>
              <a:buChar char="q"/>
            </a:pPr>
            <a:r>
              <a:rPr lang="tr-TR" dirty="0"/>
              <a:t>	Zararın Giderilmesi</a:t>
            </a:r>
          </a:p>
          <a:p>
            <a:pPr algn="just">
              <a:buFont typeface="Wingdings" pitchFamily="2" charset="2"/>
              <a:buChar char="v"/>
            </a:pPr>
            <a:r>
              <a:rPr lang="tr-TR" dirty="0"/>
              <a:t>	Zilyetliğin İdari Yoldan Korunması</a:t>
            </a:r>
          </a:p>
          <a:p>
            <a:pPr algn="just"/>
            <a:endParaRPr lang="tr-TR" dirty="0"/>
          </a:p>
        </p:txBody>
      </p:sp>
      <p:sp>
        <p:nvSpPr>
          <p:cNvPr id="2" name="Başlık 1"/>
          <p:cNvSpPr>
            <a:spLocks noGrp="1"/>
          </p:cNvSpPr>
          <p:nvPr>
            <p:ph type="title"/>
          </p:nvPr>
        </p:nvSpPr>
        <p:spPr/>
        <p:txBody>
          <a:bodyPr>
            <a:normAutofit/>
          </a:bodyPr>
          <a:lstStyle/>
          <a:p>
            <a:r>
              <a:rPr lang="tr-TR" dirty="0" smtClean="0"/>
              <a:t>6. Zilyetliğin Korunması</a:t>
            </a:r>
            <a:endParaRPr lang="tr-TR" dirty="0"/>
          </a:p>
        </p:txBody>
      </p:sp>
    </p:spTree>
    <p:extLst>
      <p:ext uri="{BB962C8B-B14F-4D97-AF65-F5344CB8AC3E}">
        <p14:creationId xmlns:p14="http://schemas.microsoft.com/office/powerpoint/2010/main" val="1847930642"/>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308919" y="2075935"/>
            <a:ext cx="11516497" cy="4510215"/>
          </a:xfrm>
        </p:spPr>
        <p:txBody>
          <a:bodyPr>
            <a:normAutofit fontScale="92500" lnSpcReduction="20000"/>
          </a:bodyPr>
          <a:lstStyle/>
          <a:p>
            <a:r>
              <a:rPr lang="tr-TR" dirty="0" smtClean="0"/>
              <a:t>Ayni hakka dayanan istihkak veya zilyetlik karinesine dayanan taşınır davası sonunda, zilyetliğindeki malı geri vermek zorunda kalan haksız zilyedin geri verme borcunun kapsamı ve geri vereceği mala yaptığı giderlere ilişkin talepleri TMK m. 993-995’de </a:t>
            </a:r>
            <a:r>
              <a:rPr lang="tr-TR" i="1" dirty="0" smtClean="0"/>
              <a:t>‘</a:t>
            </a:r>
            <a:r>
              <a:rPr lang="tr-TR" i="1" dirty="0"/>
              <a:t>S</a:t>
            </a:r>
            <a:r>
              <a:rPr lang="tr-TR" i="1" dirty="0" smtClean="0"/>
              <a:t>orumluluk’ </a:t>
            </a:r>
            <a:r>
              <a:rPr lang="tr-TR" dirty="0" smtClean="0"/>
              <a:t>başlığı altında düzenlenmiştir.</a:t>
            </a:r>
          </a:p>
          <a:p>
            <a:pPr marL="0" indent="0">
              <a:buNone/>
            </a:pPr>
            <a:r>
              <a:rPr lang="tr-TR" b="1" dirty="0"/>
              <a:t>I. </a:t>
            </a:r>
            <a:r>
              <a:rPr lang="tr-TR" b="1" dirty="0" smtClean="0"/>
              <a:t>İyiniyetli </a:t>
            </a:r>
            <a:r>
              <a:rPr lang="tr-TR" b="1" dirty="0"/>
              <a:t>Zilyedin Geri Verme </a:t>
            </a:r>
            <a:r>
              <a:rPr lang="tr-TR" b="1" dirty="0" smtClean="0"/>
              <a:t>Yükümünün Kapsamı</a:t>
            </a:r>
            <a:endParaRPr lang="tr-TR" b="1" dirty="0"/>
          </a:p>
          <a:p>
            <a:pPr marL="0" indent="0">
              <a:buNone/>
            </a:pPr>
            <a:r>
              <a:rPr lang="tr-TR" dirty="0"/>
              <a:t>TMK m. 993 </a:t>
            </a:r>
            <a:r>
              <a:rPr lang="tr-TR" i="1" dirty="0"/>
              <a:t>“</a:t>
            </a:r>
            <a:r>
              <a:rPr lang="tr-TR" i="1" dirty="0" err="1"/>
              <a:t>İyiniyetle</a:t>
            </a:r>
            <a:r>
              <a:rPr lang="tr-TR" i="1" dirty="0"/>
              <a:t> zilyedi bulunduğu şeyi, karineyle mevcut hakkına uygun şekilde kullanan veya ondan yararlanan zilyet, o şeyi geri vermekle yükümlü olduğu kimseye karşı bu yüzden herhangi bir tazminat ödemek zorunda değildir</a:t>
            </a:r>
            <a:r>
              <a:rPr lang="tr-TR" i="1" dirty="0" smtClean="0"/>
              <a:t>.</a:t>
            </a:r>
            <a:endParaRPr lang="tr-TR" i="1" dirty="0"/>
          </a:p>
          <a:p>
            <a:pPr marL="0" indent="0">
              <a:buNone/>
            </a:pPr>
            <a:r>
              <a:rPr lang="tr-TR" i="1" dirty="0"/>
              <a:t>İyiniyetli zilyet, şeyin kaybedilmesinden, yok olmasından veya hasara uğramasından sorumlu olmaz.”</a:t>
            </a:r>
          </a:p>
          <a:p>
            <a:pPr marL="0" indent="0">
              <a:buNone/>
            </a:pPr>
            <a:r>
              <a:rPr lang="tr-TR" dirty="0"/>
              <a:t>İyiniyetli zilyet mal ne durumda ise o haliyle geri vermelidir.</a:t>
            </a:r>
          </a:p>
          <a:p>
            <a:pPr marL="0" indent="0">
              <a:buNone/>
            </a:pPr>
            <a:r>
              <a:rPr lang="tr-TR" dirty="0"/>
              <a:t>Kural haksız zilyet tüm zilyetliği boyunca iyiniyetli olmalıdır. Eğer haksız zilyet olduğunu öğrenirse öğreninceye kadar iyiniyetli öğrendikten sonra </a:t>
            </a:r>
            <a:r>
              <a:rPr lang="tr-TR" dirty="0" err="1"/>
              <a:t>kötüniyetli</a:t>
            </a:r>
            <a:r>
              <a:rPr lang="tr-TR" dirty="0"/>
              <a:t> zilyet gibi geri verme borcu kapsamına alınır.</a:t>
            </a:r>
          </a:p>
          <a:p>
            <a:pPr marL="0" indent="0">
              <a:buNone/>
            </a:pPr>
            <a:endParaRPr lang="tr-TR" dirty="0"/>
          </a:p>
        </p:txBody>
      </p:sp>
      <p:sp>
        <p:nvSpPr>
          <p:cNvPr id="3" name="Başlık 2"/>
          <p:cNvSpPr>
            <a:spLocks noGrp="1"/>
          </p:cNvSpPr>
          <p:nvPr>
            <p:ph type="title"/>
          </p:nvPr>
        </p:nvSpPr>
        <p:spPr>
          <a:xfrm>
            <a:off x="420130" y="160637"/>
            <a:ext cx="11405286" cy="1680519"/>
          </a:xfrm>
        </p:spPr>
        <p:txBody>
          <a:bodyPr/>
          <a:lstStyle/>
          <a:p>
            <a:r>
              <a:rPr lang="tr-TR" dirty="0" smtClean="0"/>
              <a:t>10. Zilyetliğin Geri Verilmesinde Uygulanacak Hükümler</a:t>
            </a:r>
            <a:endParaRPr lang="tr-TR" dirty="0"/>
          </a:p>
        </p:txBody>
      </p:sp>
    </p:spTree>
    <p:extLst>
      <p:ext uri="{BB962C8B-B14F-4D97-AF65-F5344CB8AC3E}">
        <p14:creationId xmlns:p14="http://schemas.microsoft.com/office/powerpoint/2010/main" val="192219206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580768" y="2001796"/>
            <a:ext cx="10678902" cy="4856204"/>
          </a:xfrm>
        </p:spPr>
        <p:txBody>
          <a:bodyPr>
            <a:normAutofit lnSpcReduction="10000"/>
          </a:bodyPr>
          <a:lstStyle/>
          <a:p>
            <a:pPr marL="0" indent="0">
              <a:buNone/>
            </a:pPr>
            <a:r>
              <a:rPr lang="tr-TR" b="1" dirty="0"/>
              <a:t>II. </a:t>
            </a:r>
            <a:r>
              <a:rPr lang="tr-TR" b="1" dirty="0" err="1" smtClean="0"/>
              <a:t>Kötüniyetli</a:t>
            </a:r>
            <a:r>
              <a:rPr lang="tr-TR" b="1" dirty="0" smtClean="0"/>
              <a:t> </a:t>
            </a:r>
            <a:r>
              <a:rPr lang="tr-TR" b="1" dirty="0"/>
              <a:t>Zilyedin Geri Verme </a:t>
            </a:r>
            <a:r>
              <a:rPr lang="tr-TR" b="1" dirty="0" smtClean="0"/>
              <a:t>Yükümünün Kapsamı</a:t>
            </a:r>
            <a:endParaRPr lang="tr-TR" b="1" dirty="0"/>
          </a:p>
          <a:p>
            <a:pPr marL="0" indent="0">
              <a:buNone/>
            </a:pPr>
            <a:r>
              <a:rPr lang="tr-TR" dirty="0"/>
              <a:t>TMK m. 995</a:t>
            </a:r>
            <a:r>
              <a:rPr lang="tr-TR" i="1" dirty="0"/>
              <a:t>” İyiniyetli olmayan zilyet, geri vermekle yükümlü olduğu şeyi haksız alıkoymuş olması yüzünden hak sahibine verdiği zararlar ve elde ettiği veya elde etmeyi ihmal eylediği ürünler karşılığında tazminat ödemek zorundadır</a:t>
            </a:r>
            <a:r>
              <a:rPr lang="tr-TR" i="1" dirty="0" smtClean="0"/>
              <a:t>.</a:t>
            </a:r>
            <a:endParaRPr lang="tr-TR" i="1" dirty="0"/>
          </a:p>
          <a:p>
            <a:pPr marL="0" indent="0">
              <a:buNone/>
            </a:pPr>
            <a:r>
              <a:rPr lang="tr-TR" i="1" dirty="0"/>
              <a:t>İyiniyetli olmayan zilyet, yaptığı giderlerden ancak hak sahibi için de zorunlu olanların tazmin edilmesini isteyebilir</a:t>
            </a:r>
            <a:r>
              <a:rPr lang="tr-TR" i="1" dirty="0" smtClean="0"/>
              <a:t>.</a:t>
            </a:r>
            <a:endParaRPr lang="tr-TR" i="1" dirty="0"/>
          </a:p>
          <a:p>
            <a:pPr marL="0" indent="0">
              <a:buNone/>
            </a:pPr>
            <a:r>
              <a:rPr lang="tr-TR" i="1" dirty="0"/>
              <a:t>İyiniyetli olmayan zilyet, şeyi kime geri vereceğini bilmediği sürece ancak kusuruyla verdiği zararlardan sorumlu olur.”</a:t>
            </a:r>
          </a:p>
          <a:p>
            <a:pPr marL="0" indent="0">
              <a:buNone/>
            </a:pPr>
            <a:r>
              <a:rPr lang="tr-TR" dirty="0" smtClean="0"/>
              <a:t>*Malı </a:t>
            </a:r>
            <a:r>
              <a:rPr lang="tr-TR" dirty="0"/>
              <a:t>ele geçirdiği haliyle iade </a:t>
            </a:r>
            <a:r>
              <a:rPr lang="tr-TR" dirty="0" smtClean="0"/>
              <a:t>eder.</a:t>
            </a:r>
            <a:endParaRPr lang="tr-TR" dirty="0"/>
          </a:p>
          <a:p>
            <a:pPr marL="0" indent="0">
              <a:buNone/>
            </a:pPr>
            <a:r>
              <a:rPr lang="tr-TR" dirty="0"/>
              <a:t>*Mal elinden çıkmışsa değerini tazmin </a:t>
            </a:r>
            <a:r>
              <a:rPr lang="tr-TR" dirty="0" smtClean="0"/>
              <a:t>eder.</a:t>
            </a:r>
            <a:endParaRPr lang="tr-TR" dirty="0"/>
          </a:p>
          <a:p>
            <a:pPr marL="0" indent="0">
              <a:buNone/>
            </a:pPr>
            <a:r>
              <a:rPr lang="tr-TR" dirty="0"/>
              <a:t>*Zararları </a:t>
            </a:r>
            <a:r>
              <a:rPr lang="tr-TR" dirty="0" smtClean="0"/>
              <a:t>öder.</a:t>
            </a:r>
            <a:endParaRPr lang="tr-TR" dirty="0"/>
          </a:p>
          <a:p>
            <a:pPr marL="0" indent="0">
              <a:buNone/>
            </a:pPr>
            <a:r>
              <a:rPr lang="tr-TR" dirty="0" smtClean="0"/>
              <a:t>*Elde </a:t>
            </a:r>
            <a:r>
              <a:rPr lang="tr-TR" dirty="0"/>
              <a:t>ettiği ve ihmal eylediği zararları </a:t>
            </a:r>
            <a:r>
              <a:rPr lang="tr-TR" dirty="0" smtClean="0"/>
              <a:t>karşılar.</a:t>
            </a:r>
            <a:endParaRPr lang="tr-TR" dirty="0"/>
          </a:p>
        </p:txBody>
      </p:sp>
    </p:spTree>
    <p:extLst>
      <p:ext uri="{BB962C8B-B14F-4D97-AF65-F5344CB8AC3E}">
        <p14:creationId xmlns:p14="http://schemas.microsoft.com/office/powerpoint/2010/main" val="421945605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172995" y="2014152"/>
            <a:ext cx="11086675" cy="4609070"/>
          </a:xfrm>
        </p:spPr>
        <p:txBody>
          <a:bodyPr>
            <a:normAutofit fontScale="85000" lnSpcReduction="10000"/>
          </a:bodyPr>
          <a:lstStyle/>
          <a:p>
            <a:pPr marL="0" indent="0" algn="just">
              <a:buNone/>
            </a:pPr>
            <a:r>
              <a:rPr lang="tr-TR" b="1" dirty="0" smtClean="0"/>
              <a:t>III. Geri Vermekle Yükümlü Olan Zilyedin Yaptığı Giderlere İlişkin Talepleri</a:t>
            </a:r>
          </a:p>
          <a:p>
            <a:pPr marL="0" indent="0" algn="just">
              <a:buNone/>
            </a:pPr>
            <a:r>
              <a:rPr lang="tr-TR" dirty="0" smtClean="0"/>
              <a:t>Giderle kastedilen mal yararına yapılan her türlü harcamadır. Giderler üçlü bir ayrıma tabi tutulur. Zorunlu giderler, faydalı giderler ve </a:t>
            </a:r>
            <a:r>
              <a:rPr lang="tr-TR" dirty="0" err="1" smtClean="0"/>
              <a:t>lüx</a:t>
            </a:r>
            <a:r>
              <a:rPr lang="tr-TR" dirty="0" smtClean="0"/>
              <a:t> giderler olarak adlandırılan diğer giderlerdir.</a:t>
            </a:r>
          </a:p>
          <a:p>
            <a:pPr marL="0" indent="0" algn="just">
              <a:buNone/>
            </a:pPr>
            <a:r>
              <a:rPr lang="tr-TR" dirty="0" smtClean="0"/>
              <a:t>Zorunlu </a:t>
            </a:r>
            <a:r>
              <a:rPr lang="tr-TR" dirty="0"/>
              <a:t>gider malın korunması veya ekonomik işlevini giderebilmesi için yapılan giderdir.</a:t>
            </a:r>
          </a:p>
          <a:p>
            <a:pPr marL="0" indent="0" algn="just">
              <a:buNone/>
            </a:pPr>
            <a:r>
              <a:rPr lang="tr-TR" dirty="0" smtClean="0"/>
              <a:t>Faydalı </a:t>
            </a:r>
            <a:r>
              <a:rPr lang="tr-TR" dirty="0"/>
              <a:t>gider malın verimini veya değerini artıran giderdir.</a:t>
            </a:r>
          </a:p>
          <a:p>
            <a:pPr marL="0" indent="0" algn="just">
              <a:buNone/>
            </a:pPr>
            <a:r>
              <a:rPr lang="tr-TR" dirty="0" err="1" smtClean="0"/>
              <a:t>Lüx</a:t>
            </a:r>
            <a:r>
              <a:rPr lang="tr-TR" dirty="0" smtClean="0"/>
              <a:t> </a:t>
            </a:r>
            <a:r>
              <a:rPr lang="tr-TR" dirty="0"/>
              <a:t>gider sırf zevk için yapılan giderdir</a:t>
            </a:r>
            <a:r>
              <a:rPr lang="tr-TR" dirty="0" smtClean="0"/>
              <a:t>.</a:t>
            </a:r>
          </a:p>
          <a:p>
            <a:pPr marL="457200" indent="-457200" algn="just">
              <a:buAutoNum type="alphaUcPeriod"/>
            </a:pPr>
            <a:r>
              <a:rPr lang="tr-TR" b="1" dirty="0" smtClean="0"/>
              <a:t>İyiniyetli Zilyedin Talepleri</a:t>
            </a:r>
          </a:p>
          <a:p>
            <a:pPr marL="0" indent="0" algn="just">
              <a:buNone/>
            </a:pPr>
            <a:r>
              <a:rPr lang="tr-TR" i="1" dirty="0"/>
              <a:t>TMK m. 994 “İyiniyetli zilyet, geri vermeyi isteyen kimseden şey için yapmış olduğu </a:t>
            </a:r>
            <a:r>
              <a:rPr lang="tr-TR" i="1" u="sng" dirty="0"/>
              <a:t>zorunlu ve yararlı giderleri tazmin </a:t>
            </a:r>
            <a:r>
              <a:rPr lang="tr-TR" i="1" dirty="0"/>
              <a:t>etmesini isteyebilir ve bu </a:t>
            </a:r>
            <a:r>
              <a:rPr lang="tr-TR" i="1" u="sng" dirty="0"/>
              <a:t>tazminat ödeninceye kadar şeyi geri vermekten kaçınabilir</a:t>
            </a:r>
            <a:r>
              <a:rPr lang="tr-TR" i="1" dirty="0" smtClean="0"/>
              <a:t>.</a:t>
            </a:r>
            <a:endParaRPr lang="tr-TR" i="1" dirty="0"/>
          </a:p>
          <a:p>
            <a:pPr marL="0" indent="0" algn="just">
              <a:buNone/>
            </a:pPr>
            <a:r>
              <a:rPr lang="tr-TR" i="1" dirty="0"/>
              <a:t>İyiniyetli zilyet, diğer giderler için tazminat isteyemez. Ancak, şeyin geri verilmesinden önce kendisine bu giderler için bir tazminat önerilmezse, kendisi tarafından o şeyle birleştirilen ve zararsızca ayrılması mümkün bulunan eklemeleri o şeyi geri vermeden önce ayırıp alabilir.(LÜX MASRAF</a:t>
            </a:r>
            <a:r>
              <a:rPr lang="tr-TR" i="1" dirty="0" smtClean="0"/>
              <a:t>)</a:t>
            </a:r>
            <a:endParaRPr lang="tr-TR" i="1" dirty="0"/>
          </a:p>
          <a:p>
            <a:pPr marL="0" indent="0" algn="just">
              <a:buNone/>
            </a:pPr>
            <a:r>
              <a:rPr lang="tr-TR" i="1" dirty="0"/>
              <a:t>Zilyedin elde ettiği ürünler, yaptığı giderler sebebiyle doğan alacaklarına mahsup edilir.”</a:t>
            </a:r>
          </a:p>
          <a:p>
            <a:pPr marL="0" indent="0">
              <a:buNone/>
            </a:pPr>
            <a:endParaRPr lang="tr-TR" b="1" dirty="0"/>
          </a:p>
          <a:p>
            <a:pPr marL="0" indent="0">
              <a:buNone/>
            </a:pPr>
            <a:endParaRPr lang="tr-TR" dirty="0"/>
          </a:p>
        </p:txBody>
      </p:sp>
    </p:spTree>
    <p:extLst>
      <p:ext uri="{BB962C8B-B14F-4D97-AF65-F5344CB8AC3E}">
        <p14:creationId xmlns:p14="http://schemas.microsoft.com/office/powerpoint/2010/main" val="246276463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556054" y="2038866"/>
            <a:ext cx="10703616" cy="4087298"/>
          </a:xfrm>
        </p:spPr>
        <p:txBody>
          <a:bodyPr/>
          <a:lstStyle/>
          <a:p>
            <a:pPr marL="0" indent="0" algn="just">
              <a:buNone/>
            </a:pPr>
            <a:r>
              <a:rPr lang="tr-TR" b="1" dirty="0" smtClean="0"/>
              <a:t>B. </a:t>
            </a:r>
            <a:r>
              <a:rPr lang="tr-TR" b="1" dirty="0" err="1" smtClean="0"/>
              <a:t>Kötüniyetli</a:t>
            </a:r>
            <a:r>
              <a:rPr lang="tr-TR" b="1" dirty="0" smtClean="0"/>
              <a:t> Zilyedin Talepleri</a:t>
            </a:r>
          </a:p>
          <a:p>
            <a:pPr marL="0" indent="0" algn="just">
              <a:buNone/>
            </a:pPr>
            <a:r>
              <a:rPr lang="tr-TR" dirty="0" smtClean="0"/>
              <a:t>TMK </a:t>
            </a:r>
            <a:r>
              <a:rPr lang="tr-TR" dirty="0"/>
              <a:t>m 995/2 </a:t>
            </a:r>
            <a:r>
              <a:rPr lang="tr-TR" i="1" dirty="0"/>
              <a:t>“İyiniyetli olmayan zilyet, yaptığı giderlerden ancak hak sahibi için de </a:t>
            </a:r>
            <a:r>
              <a:rPr lang="tr-TR" i="1" u="sng" dirty="0"/>
              <a:t>zorunlu olanların </a:t>
            </a:r>
            <a:r>
              <a:rPr lang="tr-TR" i="1" dirty="0" smtClean="0"/>
              <a:t>tazmin </a:t>
            </a:r>
            <a:r>
              <a:rPr lang="tr-TR" i="1" dirty="0"/>
              <a:t>edilmesini isteyebilir.” </a:t>
            </a:r>
            <a:r>
              <a:rPr lang="tr-TR" dirty="0"/>
              <a:t>Kaçınma hakkı yok</a:t>
            </a:r>
            <a:r>
              <a:rPr lang="tr-TR" dirty="0" smtClean="0"/>
              <a:t>.</a:t>
            </a:r>
          </a:p>
          <a:p>
            <a:pPr marL="0" indent="0" algn="just">
              <a:buNone/>
            </a:pPr>
            <a:r>
              <a:rPr lang="tr-TR" b="1" dirty="0" smtClean="0"/>
              <a:t>C. Zamanaşımı</a:t>
            </a:r>
          </a:p>
          <a:p>
            <a:pPr marL="0" indent="0" algn="just">
              <a:buNone/>
            </a:pPr>
            <a:r>
              <a:rPr lang="tr-TR" dirty="0" smtClean="0"/>
              <a:t>Giderler nedeniyle doğan alacaklar, sebepsiz zenginleşmeye ilişkin zamanaşımına tabi olur. Malın geri verilmesinin dava edildiği tarihten itibaren 2 yıllık zamanaşımı süresi işlemeye başlar.</a:t>
            </a:r>
            <a:endParaRPr lang="tr-TR" dirty="0"/>
          </a:p>
        </p:txBody>
      </p:sp>
    </p:spTree>
    <p:extLst>
      <p:ext uri="{BB962C8B-B14F-4D97-AF65-F5344CB8AC3E}">
        <p14:creationId xmlns:p14="http://schemas.microsoft.com/office/powerpoint/2010/main" val="425997152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76119" y="2248348"/>
            <a:ext cx="10327340" cy="3877815"/>
          </a:xfrm>
        </p:spPr>
        <p:txBody>
          <a:bodyPr>
            <a:normAutofit fontScale="92500" lnSpcReduction="20000"/>
          </a:bodyPr>
          <a:lstStyle/>
          <a:p>
            <a:pPr marL="0" indent="0">
              <a:buNone/>
            </a:pPr>
            <a:r>
              <a:rPr lang="tr-TR" b="1" dirty="0" smtClean="0"/>
              <a:t>I. Zilyedin Kuvvet Kullanma Hakkı</a:t>
            </a:r>
          </a:p>
          <a:p>
            <a:pPr marL="0" indent="0">
              <a:buNone/>
            </a:pPr>
            <a:r>
              <a:rPr lang="tr-TR" dirty="0" smtClean="0"/>
              <a:t>TMK m. 981’ e göre</a:t>
            </a:r>
            <a:r>
              <a:rPr lang="tr-TR" dirty="0"/>
              <a:t>, </a:t>
            </a:r>
            <a:r>
              <a:rPr lang="tr-TR" i="1" dirty="0"/>
              <a:t>‘Zilyet, her türlü gasp veya saldırıyı kuvvet kullanarak </a:t>
            </a:r>
            <a:r>
              <a:rPr lang="tr-TR" i="1" dirty="0" smtClean="0"/>
              <a:t>defedebilir.</a:t>
            </a:r>
          </a:p>
          <a:p>
            <a:pPr marL="0" indent="0">
              <a:buNone/>
            </a:pPr>
            <a:r>
              <a:rPr lang="tr-TR" i="1" dirty="0" smtClean="0"/>
              <a:t> Zilyet</a:t>
            </a:r>
            <a:r>
              <a:rPr lang="tr-TR" i="1" dirty="0"/>
              <a:t>, rızası dışında kendisinden alınan şeyi taşınmazlarda el koyanı kovarak, taşınırlarda </a:t>
            </a:r>
            <a:r>
              <a:rPr lang="tr-TR" i="1" dirty="0" smtClean="0"/>
              <a:t>ise eylem </a:t>
            </a:r>
            <a:r>
              <a:rPr lang="tr-TR" i="1" dirty="0"/>
              <a:t>sırasında veya kaçarken yakalananın elinden alarak zilyetliğini koruyabilir. Ancak, </a:t>
            </a:r>
            <a:r>
              <a:rPr lang="tr-TR" i="1" dirty="0" smtClean="0"/>
              <a:t>zilyet durumun </a:t>
            </a:r>
            <a:r>
              <a:rPr lang="tr-TR" i="1" dirty="0"/>
              <a:t>haklı göstermediği derecede kuvvet kullanmaktan kaçınmak zorundadır</a:t>
            </a:r>
            <a:r>
              <a:rPr lang="tr-TR" i="1" dirty="0" smtClean="0"/>
              <a:t>.’</a:t>
            </a:r>
            <a:endParaRPr lang="tr-TR" dirty="0" smtClean="0"/>
          </a:p>
          <a:p>
            <a:pPr marL="457200" indent="-457200">
              <a:buAutoNum type="alphaUcPeriod"/>
            </a:pPr>
            <a:r>
              <a:rPr lang="tr-TR" b="1" dirty="0" smtClean="0"/>
              <a:t>Gasp ve Saldırı Fiilleri</a:t>
            </a:r>
          </a:p>
          <a:p>
            <a:pPr marL="0" indent="0">
              <a:buNone/>
            </a:pPr>
            <a:r>
              <a:rPr lang="tr-TR" dirty="0"/>
              <a:t>Gasp, eşya üzerindeki fiili hakimiyetin zilyedin rızası olmaksızın hukuka aykırı fiille ele geçirilmesidir</a:t>
            </a:r>
            <a:r>
              <a:rPr lang="tr-TR" dirty="0" smtClean="0"/>
              <a:t>. </a:t>
            </a:r>
          </a:p>
          <a:p>
            <a:pPr marL="0" indent="0">
              <a:buNone/>
            </a:pPr>
            <a:r>
              <a:rPr lang="tr-TR" dirty="0" smtClean="0"/>
              <a:t>Saldırı ise, fiili hakimiyetin kullanılmasının zilyedin rızası olmaksızın ve hukuka aykırı bir fiille engellenmesini veya zorlaştırılmasını ifade eder.</a:t>
            </a:r>
          </a:p>
          <a:p>
            <a:pPr marL="0" indent="0">
              <a:buNone/>
            </a:pPr>
            <a:r>
              <a:rPr lang="tr-TR" dirty="0" smtClean="0"/>
              <a:t>Failin kusurlu olup olmaması önem taşımaz. Bir zararın bulunması da gerekmez.</a:t>
            </a:r>
            <a:endParaRPr lang="tr-TR" dirty="0"/>
          </a:p>
        </p:txBody>
      </p:sp>
    </p:spTree>
    <p:extLst>
      <p:ext uri="{BB962C8B-B14F-4D97-AF65-F5344CB8AC3E}">
        <p14:creationId xmlns:p14="http://schemas.microsoft.com/office/powerpoint/2010/main" val="98143885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71849" y="2038866"/>
            <a:ext cx="10987821" cy="4559642"/>
          </a:xfrm>
        </p:spPr>
        <p:txBody>
          <a:bodyPr>
            <a:normAutofit fontScale="92500" lnSpcReduction="10000"/>
          </a:bodyPr>
          <a:lstStyle/>
          <a:p>
            <a:pPr marL="0" indent="0">
              <a:buNone/>
            </a:pPr>
            <a:r>
              <a:rPr lang="tr-TR" b="1" dirty="0" smtClean="0"/>
              <a:t>B. Kuvvet Kullanma Hakkının Kapsamı</a:t>
            </a:r>
          </a:p>
          <a:p>
            <a:pPr marL="0" indent="0">
              <a:buNone/>
            </a:pPr>
            <a:r>
              <a:rPr lang="tr-TR" dirty="0"/>
              <a:t>Zilyet, her türlü gasp veya saldırıyı kuvvet kullanarak </a:t>
            </a:r>
            <a:r>
              <a:rPr lang="tr-TR" dirty="0" smtClean="0"/>
              <a:t>defedebilir.  TMK m. 981/1, TBK m. 64/1’deki haklı savunma imkanının özel bir uygulaması niteliğindedir. TMK m. 981 hükmünün uygulanması için bir kimsenin zarara uğrama tehlikesi altında bulunması gerekmez.</a:t>
            </a:r>
          </a:p>
          <a:p>
            <a:pPr marL="0" indent="0">
              <a:buNone/>
            </a:pPr>
            <a:r>
              <a:rPr lang="tr-TR" b="1" dirty="0" smtClean="0"/>
              <a:t>C. Kuvvet Kullanma Hakkından Yararlananlar</a:t>
            </a:r>
          </a:p>
          <a:p>
            <a:pPr marL="0" indent="0">
              <a:buNone/>
            </a:pPr>
            <a:r>
              <a:rPr lang="tr-TR" dirty="0" smtClean="0"/>
              <a:t>Bu imkandan esas itibariyle dolaysız zilyetler yararlanır. Bununla birlikte dolaylı zilyet  saldırının gerçekleştiği sırada orada ise, kendisi de bizzat kuvvet kullanma imkanı bulabilir.</a:t>
            </a:r>
          </a:p>
          <a:p>
            <a:pPr marL="0" indent="0">
              <a:buNone/>
            </a:pPr>
            <a:r>
              <a:rPr lang="tr-TR" dirty="0" smtClean="0"/>
              <a:t>Zilyet yardımcıları ise, ancak genel haklı savunma hükmünden yararlanabilir.</a:t>
            </a:r>
          </a:p>
          <a:p>
            <a:pPr marL="0" indent="0">
              <a:buNone/>
            </a:pPr>
            <a:r>
              <a:rPr lang="tr-TR" b="1" dirty="0" smtClean="0"/>
              <a:t>D. Kuvvet Kullanmanın Derecesi </a:t>
            </a:r>
          </a:p>
          <a:p>
            <a:pPr marL="0" indent="0">
              <a:buNone/>
            </a:pPr>
            <a:r>
              <a:rPr lang="tr-TR" dirty="0" smtClean="0"/>
              <a:t>Kuvvet kullanma ister savunma ister geri alma şeklinde olsun zilyet durumun haklı göstermediği derecede kuvvet kullanmaktan kaçınmak zorundadır.</a:t>
            </a:r>
            <a:endParaRPr lang="tr-TR" dirty="0"/>
          </a:p>
        </p:txBody>
      </p:sp>
    </p:spTree>
    <p:extLst>
      <p:ext uri="{BB962C8B-B14F-4D97-AF65-F5344CB8AC3E}">
        <p14:creationId xmlns:p14="http://schemas.microsoft.com/office/powerpoint/2010/main" val="311025034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48281" y="1915297"/>
            <a:ext cx="11615351" cy="4942703"/>
          </a:xfrm>
        </p:spPr>
        <p:txBody>
          <a:bodyPr>
            <a:normAutofit fontScale="77500" lnSpcReduction="20000"/>
          </a:bodyPr>
          <a:lstStyle/>
          <a:p>
            <a:pPr marL="0" indent="0" algn="just">
              <a:buNone/>
            </a:pPr>
            <a:r>
              <a:rPr lang="tr-TR" sz="3300" b="1" dirty="0" smtClean="0"/>
              <a:t>II. Zilyetlik Davaları</a:t>
            </a:r>
          </a:p>
          <a:p>
            <a:pPr marL="0" indent="0" algn="just">
              <a:buNone/>
            </a:pPr>
            <a:r>
              <a:rPr lang="tr-TR" dirty="0" smtClean="0"/>
              <a:t>Zilyet, dava yollarına başvurarak da zilyetliğini koruma imkanına sahiptir.</a:t>
            </a:r>
          </a:p>
          <a:p>
            <a:pPr marL="0" indent="0" algn="just">
              <a:buNone/>
            </a:pPr>
            <a:r>
              <a:rPr lang="tr-TR" dirty="0" smtClean="0"/>
              <a:t>Bu koruma gasp halinde zilyetliğin geri alınması ve tazminat davalarıyla, saldırı halinde de saldırının sona erdirilmesi , sebebin önlenmesi ve tazminat davalarıyla olur.</a:t>
            </a:r>
          </a:p>
          <a:p>
            <a:pPr marL="457200" indent="-457200" algn="just">
              <a:buAutoNum type="alphaUcPeriod"/>
            </a:pPr>
            <a:r>
              <a:rPr lang="tr-TR" b="1" dirty="0" smtClean="0"/>
              <a:t>Zilyetliğin Gaspında Geri Verme ve Tazminat Davaları</a:t>
            </a:r>
          </a:p>
          <a:p>
            <a:pPr marL="457200" indent="-457200" algn="just">
              <a:buAutoNum type="arabicPeriod"/>
            </a:pPr>
            <a:r>
              <a:rPr lang="tr-TR" b="1" dirty="0" smtClean="0"/>
              <a:t>Zilyetliğin Gaspında Geri Verme Davası</a:t>
            </a:r>
          </a:p>
          <a:p>
            <a:pPr marL="0" indent="0" algn="just">
              <a:buNone/>
            </a:pPr>
            <a:r>
              <a:rPr lang="tr-TR" dirty="0"/>
              <a:t>Gasp, eşya üzerindeki fiili hakimiyetin zilyedin rızası olmaksızın hukuka aykırı fiille ele geçirilmesidir.</a:t>
            </a:r>
          </a:p>
          <a:p>
            <a:pPr marL="0" indent="0" algn="just">
              <a:buNone/>
            </a:pPr>
            <a:r>
              <a:rPr lang="tr-TR" dirty="0"/>
              <a:t>Rızası olmaksızın zilyetliğine son verilen kimse bu suretle gasp edilen malın geri verilmesini dava yoluyla ister. (Geri verme davası)  Gasptan önce malın zilyedi olduğunu ve gaspı ispat etmelidir. </a:t>
            </a:r>
          </a:p>
          <a:p>
            <a:pPr marL="0" indent="0" algn="just">
              <a:buNone/>
            </a:pPr>
            <a:r>
              <a:rPr lang="tr-TR" dirty="0"/>
              <a:t>TMK m. 982 </a:t>
            </a:r>
            <a:r>
              <a:rPr lang="tr-TR" i="1" dirty="0"/>
              <a:t>“Başkasının zilyet bulunduğu bir şeyi </a:t>
            </a:r>
            <a:r>
              <a:rPr lang="tr-TR" i="1" dirty="0" err="1"/>
              <a:t>gasbeden</a:t>
            </a:r>
            <a:r>
              <a:rPr lang="tr-TR" i="1" dirty="0"/>
              <a:t> kimse, o şey üzerinde üstün bir hakka sahip olduğunu iddia etse bile onu geri vermekle yükümlüdür.</a:t>
            </a:r>
          </a:p>
          <a:p>
            <a:pPr marL="0" indent="0" algn="just">
              <a:buNone/>
            </a:pPr>
            <a:r>
              <a:rPr lang="tr-TR" i="1" dirty="0"/>
              <a:t>Davalı, o şeyi davacıdan geri almasını gerektirecek üstün bir hakka sahip olduğunu derhal ispat ederse onu geri vermekten kaçınabilir.</a:t>
            </a:r>
          </a:p>
          <a:p>
            <a:pPr marL="0" indent="0" algn="just">
              <a:buNone/>
            </a:pPr>
            <a:r>
              <a:rPr lang="tr-TR" i="1" dirty="0"/>
              <a:t>Dava, şeyin geri verilmesine ve zararın giderilmesine yönelik olur</a:t>
            </a:r>
            <a:r>
              <a:rPr lang="tr-TR" i="1" dirty="0" smtClean="0"/>
              <a:t>.”</a:t>
            </a:r>
          </a:p>
          <a:p>
            <a:pPr marL="0" indent="0" algn="just">
              <a:buNone/>
            </a:pPr>
            <a:r>
              <a:rPr lang="tr-TR" dirty="0"/>
              <a:t>Geri verme davası zilyetliği gasp edene veya onun külli halefine karşı açılır. Gasp edenin cüz’i haleflerine karşı </a:t>
            </a:r>
            <a:r>
              <a:rPr lang="tr-TR" dirty="0" smtClean="0"/>
              <a:t>açılmaz.</a:t>
            </a:r>
            <a:endParaRPr lang="tr-TR" dirty="0"/>
          </a:p>
          <a:p>
            <a:pPr marL="0" indent="0" algn="just">
              <a:buNone/>
            </a:pPr>
            <a:endParaRPr lang="tr-TR" dirty="0"/>
          </a:p>
        </p:txBody>
      </p:sp>
    </p:spTree>
    <p:extLst>
      <p:ext uri="{BB962C8B-B14F-4D97-AF65-F5344CB8AC3E}">
        <p14:creationId xmlns:p14="http://schemas.microsoft.com/office/powerpoint/2010/main" val="49903838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395416" y="2248348"/>
            <a:ext cx="10864254" cy="3877815"/>
          </a:xfrm>
        </p:spPr>
        <p:txBody>
          <a:bodyPr>
            <a:normAutofit fontScale="85000" lnSpcReduction="10000"/>
          </a:bodyPr>
          <a:lstStyle/>
          <a:p>
            <a:pPr marL="0" indent="0">
              <a:buNone/>
            </a:pPr>
            <a:r>
              <a:rPr lang="tr-TR" b="1" dirty="0" smtClean="0"/>
              <a:t>2. Tazminat Davası</a:t>
            </a:r>
          </a:p>
          <a:p>
            <a:pPr marL="0" indent="0">
              <a:buNone/>
            </a:pPr>
            <a:r>
              <a:rPr lang="tr-TR" dirty="0" smtClean="0"/>
              <a:t>Eğer davalı işlediği gasp fiili sonucunda davacının herhangi bir zarara uğramasına neden olmuşsa, aynı zamanda bir haksız fiil işlemiş olur. </a:t>
            </a:r>
            <a:r>
              <a:rPr lang="tr-TR" dirty="0" smtClean="0"/>
              <a:t>Bu taktirde davacı, zilyetliğin geri verilmesinden başka zararın tazminini de talep edebilir. Davalı tarafın kusurunun ispatı gerekir.</a:t>
            </a:r>
          </a:p>
          <a:p>
            <a:pPr marL="0" indent="0">
              <a:buNone/>
            </a:pPr>
            <a:r>
              <a:rPr lang="tr-TR" b="1" dirty="0" smtClean="0"/>
              <a:t>B. Zilyetliğe  Saldırı Halinde Açılacak Davalar</a:t>
            </a:r>
          </a:p>
          <a:p>
            <a:pPr marL="0" indent="0">
              <a:buNone/>
            </a:pPr>
            <a:r>
              <a:rPr lang="tr-TR" dirty="0"/>
              <a:t>Saldırı ise, fiili hakimiyetin kullanılmasının zilyedin rızası olmaksızın ve hukuka aykırı bir fiille engellenmesini veya zorlaştırılmasını ifade eder</a:t>
            </a:r>
            <a:r>
              <a:rPr lang="tr-TR" dirty="0" smtClean="0"/>
              <a:t>. </a:t>
            </a:r>
          </a:p>
          <a:p>
            <a:pPr marL="0" indent="0">
              <a:buNone/>
            </a:pPr>
            <a:r>
              <a:rPr lang="tr-TR" dirty="0" smtClean="0"/>
              <a:t>TMK m. </a:t>
            </a:r>
            <a:r>
              <a:rPr lang="tr-TR" dirty="0"/>
              <a:t>983’e göre</a:t>
            </a:r>
            <a:r>
              <a:rPr lang="tr-TR" i="1" dirty="0"/>
              <a:t>, ‘Saldırıda bulunan, şey üzerinde bir hak iddia etse bile; zilyetliği saldırıya</a:t>
            </a:r>
          </a:p>
          <a:p>
            <a:pPr marL="0" indent="0">
              <a:buNone/>
            </a:pPr>
            <a:r>
              <a:rPr lang="tr-TR" i="1" dirty="0"/>
              <a:t>uğrayan, ona karşı dava açabilir.</a:t>
            </a:r>
          </a:p>
          <a:p>
            <a:pPr marL="0" indent="0">
              <a:buNone/>
            </a:pPr>
            <a:r>
              <a:rPr lang="tr-TR" i="1" dirty="0"/>
              <a:t>Dava, saldırının sona erdirilmesine, sebebinin önlenmesine ve zararın giderilmesine yönelik olur</a:t>
            </a:r>
            <a:r>
              <a:rPr lang="tr-TR" i="1" dirty="0" smtClean="0"/>
              <a:t>.’</a:t>
            </a:r>
            <a:endParaRPr lang="tr-TR" i="1" dirty="0"/>
          </a:p>
          <a:p>
            <a:pPr marL="0" indent="0">
              <a:buNone/>
            </a:pPr>
            <a:endParaRPr lang="tr-TR" b="1" dirty="0" smtClean="0"/>
          </a:p>
        </p:txBody>
      </p:sp>
    </p:spTree>
    <p:extLst>
      <p:ext uri="{BB962C8B-B14F-4D97-AF65-F5344CB8AC3E}">
        <p14:creationId xmlns:p14="http://schemas.microsoft.com/office/powerpoint/2010/main" val="165648065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654909" y="2014151"/>
            <a:ext cx="10950751" cy="4571999"/>
          </a:xfrm>
        </p:spPr>
        <p:txBody>
          <a:bodyPr/>
          <a:lstStyle/>
          <a:p>
            <a:pPr marL="0" indent="0" algn="just">
              <a:buNone/>
            </a:pPr>
            <a:r>
              <a:rPr lang="tr-TR" b="1" dirty="0" smtClean="0"/>
              <a:t>C. Zilyetlik Davalarında Yargılama Usulü</a:t>
            </a:r>
          </a:p>
          <a:p>
            <a:pPr algn="just">
              <a:buFont typeface="Wingdings" pitchFamily="2" charset="2"/>
              <a:buChar char="ü"/>
            </a:pPr>
            <a:r>
              <a:rPr lang="tr-TR" dirty="0" smtClean="0"/>
              <a:t>Zilyetlik davalarını görmekle görevli mahkeme, Sulh hukuk mahkemesidir.</a:t>
            </a:r>
          </a:p>
          <a:p>
            <a:pPr algn="just">
              <a:buFont typeface="Wingdings" pitchFamily="2" charset="2"/>
              <a:buChar char="ü"/>
            </a:pPr>
            <a:r>
              <a:rPr lang="tr-TR" dirty="0" smtClean="0"/>
              <a:t>Zilyetlik davaları sonucunda sadece zilyetlik durumunu tespit eden bir karar verilir.</a:t>
            </a:r>
          </a:p>
          <a:p>
            <a:pPr algn="just">
              <a:buFont typeface="Wingdings" pitchFamily="2" charset="2"/>
              <a:buChar char="ü"/>
            </a:pPr>
            <a:r>
              <a:rPr lang="tr-TR" dirty="0" smtClean="0"/>
              <a:t>Zilyetlik davaları basit yargılama usulüne tabidir.</a:t>
            </a:r>
          </a:p>
          <a:p>
            <a:pPr marL="0" indent="0" algn="just">
              <a:buNone/>
            </a:pPr>
            <a:r>
              <a:rPr lang="tr-TR" b="1" dirty="0" smtClean="0"/>
              <a:t>D. Zilyetlik Davalarını Açma Süresi</a:t>
            </a:r>
          </a:p>
          <a:p>
            <a:pPr marL="0" indent="0" algn="just">
              <a:buNone/>
            </a:pPr>
            <a:r>
              <a:rPr lang="tr-TR" dirty="0" smtClean="0"/>
              <a:t>TMK m. </a:t>
            </a:r>
            <a:r>
              <a:rPr lang="tr-TR" dirty="0"/>
              <a:t>984’e göre, </a:t>
            </a:r>
            <a:r>
              <a:rPr lang="tr-TR" i="1" dirty="0"/>
              <a:t>‘Gasp ve saldırıdan dolayı dava hakkı, zilyedin fiili ve failini </a:t>
            </a:r>
            <a:r>
              <a:rPr lang="tr-TR" i="1" dirty="0" smtClean="0"/>
              <a:t>öğrenmesinden başlayarak </a:t>
            </a:r>
            <a:r>
              <a:rPr lang="tr-TR" dirty="0"/>
              <a:t>iki</a:t>
            </a:r>
            <a:r>
              <a:rPr lang="tr-TR" i="1" dirty="0"/>
              <a:t> ay ve her hâlde fiilin üzerinden bir yıl geçmekle düşer</a:t>
            </a:r>
            <a:r>
              <a:rPr lang="tr-TR" i="1" dirty="0" smtClean="0"/>
              <a:t>.</a:t>
            </a:r>
            <a:r>
              <a:rPr lang="tr-TR" i="1" dirty="0" smtClean="0"/>
              <a:t>’</a:t>
            </a:r>
            <a:r>
              <a:rPr lang="tr-TR" dirty="0" smtClean="0"/>
              <a:t> Hükümdeki süreler hak düşürücü niteliktedir ve hakim tarafından </a:t>
            </a:r>
            <a:r>
              <a:rPr lang="tr-TR" dirty="0" err="1" smtClean="0"/>
              <a:t>re’sen</a:t>
            </a:r>
            <a:r>
              <a:rPr lang="tr-TR" dirty="0" smtClean="0"/>
              <a:t>  dikkate alınır.</a:t>
            </a:r>
            <a:endParaRPr lang="tr-TR" i="1" dirty="0"/>
          </a:p>
        </p:txBody>
      </p:sp>
    </p:spTree>
    <p:extLst>
      <p:ext uri="{BB962C8B-B14F-4D97-AF65-F5344CB8AC3E}">
        <p14:creationId xmlns:p14="http://schemas.microsoft.com/office/powerpoint/2010/main" val="283175623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333632" y="1977081"/>
            <a:ext cx="11528854" cy="4596714"/>
          </a:xfrm>
        </p:spPr>
        <p:txBody>
          <a:bodyPr>
            <a:normAutofit fontScale="92500" lnSpcReduction="10000"/>
          </a:bodyPr>
          <a:lstStyle/>
          <a:p>
            <a:pPr marL="0" indent="0" algn="just">
              <a:buNone/>
            </a:pPr>
            <a:r>
              <a:rPr lang="tr-TR" b="1" dirty="0" smtClean="0"/>
              <a:t>3. Zilyetliğin İdari Yoldan Korunması</a:t>
            </a:r>
          </a:p>
          <a:p>
            <a:pPr algn="just">
              <a:buFont typeface="Wingdings" pitchFamily="2" charset="2"/>
              <a:buChar char="ü"/>
            </a:pPr>
            <a:r>
              <a:rPr lang="tr-TR" dirty="0" smtClean="0"/>
              <a:t>Ülkemizde taşınmazlara tecavüz ve toprak davaları önemli bir yer sorun teşkil eder.</a:t>
            </a:r>
          </a:p>
          <a:p>
            <a:pPr algn="just">
              <a:buFont typeface="Wingdings" pitchFamily="2" charset="2"/>
              <a:buChar char="ü"/>
            </a:pPr>
            <a:r>
              <a:rPr lang="tr-TR" dirty="0"/>
              <a:t>3091 sayılı Kanun gerçek ve tüzelkişilerin </a:t>
            </a:r>
            <a:r>
              <a:rPr lang="tr-TR" dirty="0" err="1"/>
              <a:t>zilyed</a:t>
            </a:r>
            <a:r>
              <a:rPr lang="tr-TR" dirty="0"/>
              <a:t> bulunduğu taşınmaz mallarla, kamu idareleri, kamu kurumları ve kuruluşları veya bunlar tarafından idare olunan veya Devlete ait veya Devletin hüküm ve tasarrufu altında bulunan sahipsiz yerlere veya menfaati umuma ait olan taşınmaz mallara yapılan tecavüz veya müdahalelerin, idari makamlar tarafından önlenmesi suretiyle tasarrufa dair güvenliği ve kamu düzenini sağlar</a:t>
            </a:r>
            <a:r>
              <a:rPr lang="tr-TR" dirty="0" smtClean="0"/>
              <a:t>.</a:t>
            </a:r>
          </a:p>
          <a:p>
            <a:pPr algn="just">
              <a:buFont typeface="Wingdings" pitchFamily="2" charset="2"/>
              <a:buChar char="ü"/>
            </a:pPr>
            <a:r>
              <a:rPr lang="tr-TR" dirty="0"/>
              <a:t>Tecavüz; taşınmaz malı zorla veya zilyedinden habersiz olarak işgal etmek veya ele geçirmek veya taşınmazın aynında değişiklikler meydana getirmek</a:t>
            </a:r>
            <a:r>
              <a:rPr lang="tr-TR" dirty="0" smtClean="0"/>
              <a:t>. Tecavüz tanımı TMK m. 982/1’deki gasp tanımını karşılamaktadır.</a:t>
            </a:r>
            <a:endParaRPr lang="tr-TR" dirty="0"/>
          </a:p>
          <a:p>
            <a:pPr algn="just">
              <a:buFont typeface="Wingdings" pitchFamily="2" charset="2"/>
              <a:buChar char="ü"/>
            </a:pPr>
            <a:r>
              <a:rPr lang="tr-TR" dirty="0" smtClean="0"/>
              <a:t>Müdahale</a:t>
            </a:r>
            <a:r>
              <a:rPr lang="tr-TR" dirty="0"/>
              <a:t>; zilyedin taşınmaz mal üzerindeki mutlak hakimiyetini kısmen veya tamamen </a:t>
            </a:r>
            <a:r>
              <a:rPr lang="tr-TR" dirty="0" smtClean="0"/>
              <a:t>       ihlal </a:t>
            </a:r>
            <a:r>
              <a:rPr lang="tr-TR" dirty="0"/>
              <a:t>etmektir</a:t>
            </a:r>
            <a:r>
              <a:rPr lang="tr-TR" dirty="0" smtClean="0"/>
              <a:t>. Müdahale tanımı ise, TMK m.983/1’deki saldırı tanımını karşılar.</a:t>
            </a:r>
          </a:p>
          <a:p>
            <a:pPr algn="just">
              <a:buFont typeface="Wingdings" pitchFamily="2" charset="2"/>
              <a:buChar char="ü"/>
            </a:pPr>
            <a:endParaRPr lang="tr-TR" dirty="0"/>
          </a:p>
          <a:p>
            <a:pPr algn="just">
              <a:buFont typeface="Wingdings" pitchFamily="2" charset="2"/>
              <a:buChar char="ü"/>
            </a:pPr>
            <a:endParaRPr lang="tr-TR" dirty="0"/>
          </a:p>
        </p:txBody>
      </p:sp>
    </p:spTree>
    <p:extLst>
      <p:ext uri="{BB962C8B-B14F-4D97-AF65-F5344CB8AC3E}">
        <p14:creationId xmlns:p14="http://schemas.microsoft.com/office/powerpoint/2010/main" val="221932892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284205" y="1977082"/>
            <a:ext cx="11627709" cy="4646140"/>
          </a:xfrm>
        </p:spPr>
        <p:txBody>
          <a:bodyPr>
            <a:normAutofit fontScale="70000" lnSpcReduction="20000"/>
          </a:bodyPr>
          <a:lstStyle/>
          <a:p>
            <a:pPr marL="457200" indent="-457200">
              <a:buAutoNum type="alphaUcPeriod"/>
            </a:pPr>
            <a:r>
              <a:rPr lang="tr-TR" b="1" dirty="0" smtClean="0"/>
              <a:t>USUL</a:t>
            </a:r>
          </a:p>
          <a:p>
            <a:pPr marL="0" indent="0">
              <a:buNone/>
            </a:pPr>
            <a:r>
              <a:rPr lang="tr-TR" b="1" dirty="0" smtClean="0"/>
              <a:t>1. Karar Vermeye Yetkili Makam</a:t>
            </a:r>
            <a:endParaRPr lang="tr-TR" b="1" dirty="0" smtClean="0"/>
          </a:p>
          <a:p>
            <a:pPr marL="0" indent="0">
              <a:buNone/>
            </a:pPr>
            <a:r>
              <a:rPr lang="tr-TR" dirty="0" smtClean="0"/>
              <a:t>3091 sayılı Kanun m.2’de  karar vermeye yetkili makamlar düzenlenir. </a:t>
            </a:r>
            <a:r>
              <a:rPr lang="tr-TR" dirty="0"/>
              <a:t>Bu hükme göre</a:t>
            </a:r>
            <a:r>
              <a:rPr lang="tr-TR" i="1" dirty="0"/>
              <a:t>, ‘Taşınmaz mallara tecavüz veya müdahale edilmesi halinde; taşınmaz mal merkez ilçe sınırları içinde </a:t>
            </a:r>
            <a:r>
              <a:rPr lang="tr-TR" i="1" dirty="0" smtClean="0"/>
              <a:t>ise, il </a:t>
            </a:r>
            <a:r>
              <a:rPr lang="tr-TR" i="1" dirty="0"/>
              <a:t>valisi veya görevlendireceği vali yardımcısı, diğer ilçelerde ise kaymakamlar tarafından bu tecavüz veya </a:t>
            </a:r>
            <a:r>
              <a:rPr lang="tr-TR" i="1" dirty="0" smtClean="0"/>
              <a:t>müdahalenin önlenmesine </a:t>
            </a:r>
            <a:r>
              <a:rPr lang="tr-TR" i="1" dirty="0"/>
              <a:t>karar verilir ve taşınmaz mal yerinde zilyedine teslim edilir</a:t>
            </a:r>
            <a:r>
              <a:rPr lang="tr-TR" i="1" dirty="0" smtClean="0"/>
              <a:t>.’</a:t>
            </a:r>
          </a:p>
          <a:p>
            <a:pPr marL="0" indent="0">
              <a:buNone/>
            </a:pPr>
            <a:r>
              <a:rPr lang="tr-TR" b="1" dirty="0" smtClean="0"/>
              <a:t>2. Başvuru</a:t>
            </a:r>
          </a:p>
          <a:p>
            <a:pPr marL="0" indent="0">
              <a:buNone/>
            </a:pPr>
            <a:r>
              <a:rPr lang="tr-TR" dirty="0" smtClean="0"/>
              <a:t>3091 sayılı Kanun m. </a:t>
            </a:r>
            <a:r>
              <a:rPr lang="tr-TR" dirty="0"/>
              <a:t>3’e göre, </a:t>
            </a:r>
            <a:r>
              <a:rPr lang="tr-TR" i="1" dirty="0"/>
              <a:t>‘Taşınmaz mala yapılan tecavüz veya müdahalenin önlenmesi için, yetkili makamlara başvurmaya, </a:t>
            </a:r>
            <a:r>
              <a:rPr lang="tr-TR" i="1" dirty="0" smtClean="0"/>
              <a:t>o taşınmaz </a:t>
            </a:r>
            <a:r>
              <a:rPr lang="tr-TR" i="1" dirty="0"/>
              <a:t>malın zilyedi, </a:t>
            </a:r>
            <a:r>
              <a:rPr lang="tr-TR" i="1" dirty="0" smtClean="0"/>
              <a:t>zilyet </a:t>
            </a:r>
            <a:r>
              <a:rPr lang="tr-TR" i="1" dirty="0"/>
              <a:t>birden fazla ise içlerinden biri yetkilidir</a:t>
            </a:r>
            <a:r>
              <a:rPr lang="tr-TR" i="1" dirty="0" smtClean="0"/>
              <a:t>.  </a:t>
            </a:r>
          </a:p>
          <a:p>
            <a:pPr marL="0" indent="0">
              <a:buNone/>
            </a:pPr>
            <a:r>
              <a:rPr lang="tr-TR" i="1" dirty="0" smtClean="0"/>
              <a:t>Kamu </a:t>
            </a:r>
            <a:r>
              <a:rPr lang="tr-TR" i="1" dirty="0"/>
              <a:t>idareleri, kamu kurumları ve kamu kuruluşları ile tüzelkişilerin başvuruları, taşınmaz malın ait olduğu </a:t>
            </a:r>
            <a:r>
              <a:rPr lang="tr-TR" i="1" dirty="0" smtClean="0"/>
              <a:t>idare, kurum</a:t>
            </a:r>
            <a:r>
              <a:rPr lang="tr-TR" i="1" dirty="0"/>
              <a:t>, kuruluş ve tüzelkişinin yetkilisi tarafından yapılır.</a:t>
            </a:r>
          </a:p>
          <a:p>
            <a:pPr marL="0" indent="0">
              <a:buNone/>
            </a:pPr>
            <a:r>
              <a:rPr lang="tr-TR" i="1" dirty="0" smtClean="0"/>
              <a:t>Köye </a:t>
            </a:r>
            <a:r>
              <a:rPr lang="tr-TR" i="1" dirty="0"/>
              <a:t>ait taşınmaz mallara yapılan tecavüz veya müdahalelerde, köy halkından herhangi biri de yetkili makama</a:t>
            </a:r>
          </a:p>
          <a:p>
            <a:pPr marL="0" indent="0">
              <a:buNone/>
            </a:pPr>
            <a:r>
              <a:rPr lang="tr-TR" i="1" dirty="0"/>
              <a:t>başvuruda bulunabilir.</a:t>
            </a:r>
          </a:p>
          <a:p>
            <a:pPr marL="0" indent="0">
              <a:buNone/>
            </a:pPr>
            <a:r>
              <a:rPr lang="tr-TR" i="1" dirty="0"/>
              <a:t> </a:t>
            </a:r>
            <a:r>
              <a:rPr lang="tr-TR" i="1" dirty="0" smtClean="0"/>
              <a:t>Vali </a:t>
            </a:r>
            <a:r>
              <a:rPr lang="tr-TR" i="1" dirty="0"/>
              <a:t>veya kaymakam görev alanları içinde bulunan kamu idarelerine, kamu kurumlarına ve kuruluşlarına ait veya</a:t>
            </a:r>
          </a:p>
          <a:p>
            <a:pPr marL="0" indent="0">
              <a:buNone/>
            </a:pPr>
            <a:r>
              <a:rPr lang="tr-TR" i="1" dirty="0"/>
              <a:t>bunlar tarafından idare olunan veya Devletin hüküm ve tasarrufu altında bulunan sahipsiz yerlere veya menfaati umuma ait</a:t>
            </a:r>
          </a:p>
          <a:p>
            <a:pPr marL="0" indent="0">
              <a:buNone/>
            </a:pPr>
            <a:r>
              <a:rPr lang="tr-TR" i="1" dirty="0"/>
              <a:t>olan taşınmaz mallara tecavüz veya müdahalede bulunulduğunu öğrendiklerinde, soruşturmayı doğrudan doğruya yaptırırlar</a:t>
            </a:r>
          </a:p>
          <a:p>
            <a:pPr marL="0" indent="0">
              <a:buNone/>
            </a:pPr>
            <a:r>
              <a:rPr lang="tr-TR" i="1" dirty="0"/>
              <a:t>ve sonucu karara bağlarlar’</a:t>
            </a:r>
            <a:endParaRPr lang="tr-TR" i="1" dirty="0"/>
          </a:p>
        </p:txBody>
      </p:sp>
    </p:spTree>
    <p:extLst>
      <p:ext uri="{BB962C8B-B14F-4D97-AF65-F5344CB8AC3E}">
        <p14:creationId xmlns:p14="http://schemas.microsoft.com/office/powerpoint/2010/main" val="1633432501"/>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Cilt">
  <a:themeElements>
    <a:clrScheme name="Cilt">
      <a:dk1>
        <a:sysClr val="windowText" lastClr="000000"/>
      </a:dk1>
      <a:lt1>
        <a:sysClr val="window" lastClr="FFFFFF"/>
      </a:lt1>
      <a:dk2>
        <a:srgbClr val="895D1D"/>
      </a:dk2>
      <a:lt2>
        <a:srgbClr val="ECE9C6"/>
      </a:lt2>
      <a:accent1>
        <a:srgbClr val="873624"/>
      </a:accent1>
      <a:accent2>
        <a:srgbClr val="D6862D"/>
      </a:accent2>
      <a:accent3>
        <a:srgbClr val="D0BE40"/>
      </a:accent3>
      <a:accent4>
        <a:srgbClr val="877F6C"/>
      </a:accent4>
      <a:accent5>
        <a:srgbClr val="972109"/>
      </a:accent5>
      <a:accent6>
        <a:srgbClr val="AEB795"/>
      </a:accent6>
      <a:hlink>
        <a:srgbClr val="CC9900"/>
      </a:hlink>
      <a:folHlink>
        <a:srgbClr val="B2B2B2"/>
      </a:folHlink>
    </a:clrScheme>
    <a:fontScheme name="Cilt">
      <a:majorFont>
        <a:latin typeface="Book Antiqua"/>
        <a:ea typeface=""/>
        <a:cs typeface=""/>
        <a:font script="Grek" typeface="Times New Roman"/>
        <a:font script="Cyrl" typeface="Times New Roman"/>
        <a:font script="Jpan" typeface="HGS明朝E"/>
        <a:font script="Hang" typeface="궁서"/>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Book Antiqua"/>
        <a:ea typeface=""/>
        <a:cs typeface=""/>
        <a:font script="Grek" typeface="Times New Roman"/>
        <a:font script="Cyrl" typeface="Times New Roman"/>
        <a:font script="Jpan" typeface="HGS明朝E"/>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Cilt">
      <a:fillStyleLst>
        <a:solidFill>
          <a:schemeClr val="phClr"/>
        </a:solidFill>
        <a:solidFill>
          <a:schemeClr val="phClr">
            <a:tint val="68000"/>
            <a:shade val="94000"/>
            <a:satMod val="300000"/>
            <a:lumMod val="110000"/>
          </a:schemeClr>
        </a:solidFill>
        <a:gradFill rotWithShape="1">
          <a:gsLst>
            <a:gs pos="0">
              <a:schemeClr val="phClr">
                <a:tint val="94000"/>
                <a:satMod val="180000"/>
                <a:lumMod val="98000"/>
              </a:schemeClr>
            </a:gs>
            <a:gs pos="100000">
              <a:schemeClr val="phClr">
                <a:satMod val="130000"/>
              </a:schemeClr>
            </a:gs>
          </a:gsLst>
          <a:lin ang="5160000" scaled="0"/>
        </a:gradFill>
      </a:fillStyleLst>
      <a:lnStyleLst>
        <a:ln w="12700" cap="flat" cmpd="sng" algn="ctr">
          <a:solidFill>
            <a:schemeClr val="phClr">
              <a:shade val="90000"/>
              <a:lumMod val="90000"/>
            </a:schemeClr>
          </a:solidFill>
          <a:prstDash val="solid"/>
        </a:ln>
        <a:ln w="19050" cap="flat" cmpd="sng" algn="ctr">
          <a:solidFill>
            <a:schemeClr val="phClr">
              <a:shade val="75000"/>
              <a:lumMod val="90000"/>
            </a:schemeClr>
          </a:solidFill>
          <a:prstDash val="solid"/>
        </a:ln>
        <a:ln w="25400" cap="flat" cmpd="sng" algn="ctr">
          <a:solidFill>
            <a:schemeClr val="phClr"/>
          </a:solidFill>
          <a:prstDash val="solid"/>
        </a:ln>
      </a:lnStyleLst>
      <a:effectStyleLst>
        <a:effectStyle>
          <a:effectLst>
            <a:outerShdw blurRad="38100" dist="12700" dir="5400000" rotWithShape="0">
              <a:srgbClr val="000000">
                <a:alpha val="15000"/>
              </a:srgbClr>
            </a:outerShdw>
          </a:effectLst>
        </a:effectStyle>
        <a:effectStyle>
          <a:effectLst>
            <a:outerShdw blurRad="50800" dist="25400" dir="5400000" rotWithShape="0">
              <a:srgbClr val="000000">
                <a:alpha val="46000"/>
              </a:srgbClr>
            </a:outerShdw>
          </a:effectLst>
        </a:effectStyle>
        <a:effectStyle>
          <a:effectLst>
            <a:outerShdw blurRad="50800" dist="25400" dir="5400000" rotWithShape="0">
              <a:srgbClr val="000000">
                <a:alpha val="48000"/>
              </a:srgbClr>
            </a:outerShdw>
          </a:effectLst>
          <a:scene3d>
            <a:camera prst="orthographicFront">
              <a:rot lat="0" lon="0" rev="0"/>
            </a:camera>
            <a:lightRig rig="threePt" dir="tl">
              <a:rot lat="0" lon="0" rev="2400000"/>
            </a:lightRig>
          </a:scene3d>
          <a:sp3d>
            <a:bevelT w="25400" h="25400"/>
          </a:sp3d>
        </a:effectStyle>
      </a:effectStyleLst>
      <a:bgFillStyleLst>
        <a:solidFill>
          <a:schemeClr val="phClr">
            <a:tint val="96000"/>
            <a:lumMod val="110000"/>
          </a:schemeClr>
        </a:solidFill>
        <a:blipFill rotWithShape="1">
          <a:blip xmlns:r="http://schemas.openxmlformats.org/officeDocument/2006/relationships" r:embed="rId1">
            <a:duotone>
              <a:schemeClr val="phClr">
                <a:tint val="93000"/>
                <a:shade val="20000"/>
              </a:schemeClr>
              <a:schemeClr val="phClr">
                <a:tint val="90000"/>
                <a:shade val="85000"/>
                <a:satMod val="115000"/>
              </a:schemeClr>
            </a:duotone>
          </a:blip>
          <a:tile tx="0" ty="0" sx="60000" sy="60000" flip="none" algn="tl"/>
        </a:blipFill>
        <a:blipFill rotWithShape="1">
          <a:blip xmlns:r="http://schemas.openxmlformats.org/officeDocument/2006/relationships" r:embed="rId2">
            <a:duotone>
              <a:schemeClr val="phClr">
                <a:shade val="50000"/>
                <a:satMod val="340000"/>
                <a:lumMod val="40000"/>
              </a:schemeClr>
              <a:schemeClr val="phClr">
                <a:tint val="92000"/>
                <a:shade val="94000"/>
                <a:hueMod val="110000"/>
                <a:satMod val="236000"/>
                <a:lumMod val="120000"/>
              </a:schemeClr>
            </a:duotone>
          </a:blip>
          <a:stretch/>
        </a:blipFill>
      </a:bgFillStyleLst>
    </a:fmtScheme>
  </a:themeElements>
  <a:objectDefaults/>
  <a:extraClrScheme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Hardcover</Template>
  <TotalTime>448</TotalTime>
  <Words>2737</Words>
  <Application>Microsoft Office PowerPoint</Application>
  <PresentationFormat>Özel</PresentationFormat>
  <Paragraphs>163</Paragraphs>
  <Slides>23</Slides>
  <Notes>0</Notes>
  <HiddenSlides>0</HiddenSlides>
  <MMClips>0</MMClips>
  <ScaleCrop>false</ScaleCrop>
  <HeadingPairs>
    <vt:vector size="4" baseType="variant">
      <vt:variant>
        <vt:lpstr>Tema</vt:lpstr>
      </vt:variant>
      <vt:variant>
        <vt:i4>1</vt:i4>
      </vt:variant>
      <vt:variant>
        <vt:lpstr>Slayt Başlıkları</vt:lpstr>
      </vt:variant>
      <vt:variant>
        <vt:i4>23</vt:i4>
      </vt:variant>
    </vt:vector>
  </HeadingPairs>
  <TitlesOfParts>
    <vt:vector size="24" baseType="lpstr">
      <vt:lpstr>Cilt</vt:lpstr>
      <vt:lpstr>Zilyetlik-2</vt:lpstr>
      <vt:lpstr>6. Zilyetliğin Korunması</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7. Zilyetlik Karineleri</vt:lpstr>
      <vt:lpstr>8. Karinelerin Rolü</vt:lpstr>
      <vt:lpstr>PowerPoint Sunusu</vt:lpstr>
      <vt:lpstr>PowerPoint Sunusu</vt:lpstr>
      <vt:lpstr>PowerPoint Sunusu</vt:lpstr>
      <vt:lpstr>PowerPoint Sunusu</vt:lpstr>
      <vt:lpstr>PowerPoint Sunusu</vt:lpstr>
      <vt:lpstr>PowerPoint Sunusu</vt:lpstr>
      <vt:lpstr>10. Zilyetliğin Geri Verilmesinde Uygulanacak Hükümler</vt:lpstr>
      <vt:lpstr>PowerPoint Sunusu</vt:lpstr>
      <vt:lpstr>PowerPoint Sunusu</vt:lpstr>
      <vt:lpstr>PowerPoint Sunusu</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Ayni hak kavramı</dc:title>
  <dc:creator>Tuğçe ORAL</dc:creator>
  <cp:lastModifiedBy>Acer</cp:lastModifiedBy>
  <cp:revision>46</cp:revision>
  <dcterms:created xsi:type="dcterms:W3CDTF">2018-01-30T16:53:25Z</dcterms:created>
  <dcterms:modified xsi:type="dcterms:W3CDTF">2019-11-20T09:24:37Z</dcterms:modified>
</cp:coreProperties>
</file>