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56" r:id="rId2"/>
    <p:sldId id="302" r:id="rId3"/>
    <p:sldId id="329" r:id="rId4"/>
    <p:sldId id="279" r:id="rId5"/>
    <p:sldId id="303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7" autoAdjust="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2909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8EF183-30B2-4D56-9087-1157ABD1D579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EB1C9E-7F70-4EA8-AD18-7BDA257D533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1437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561E7A-355C-4EE3-84BA-77BF70298D2C}" type="slidenum">
              <a:rPr lang="en-US"/>
              <a:pPr/>
              <a:t>2</a:t>
            </a:fld>
            <a:endParaRPr lang="en-US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0756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8897A-9B01-48B9-8E83-206C745380A7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7232-89E8-4767-AFCA-D5CBBA1C3F17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72D2A-E6E7-4123-8BD6-64BBEAB0D5C8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4C9FF-D2B6-47F0-9E18-3681B0D9466B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885FE-9D4D-422C-B89B-6F6465E1BC2E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52200-EC03-44DA-AC4A-089533E493BC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FA3C-7339-4E32-A34C-CABD09119570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08146-70EA-455F-902C-F910EE5F4539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BA334-102A-463D-A81F-7D05EC13D3E3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58DF4-5C5C-4850-8A65-FF02A54FD23D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C2FAB-34E9-4A99-8A94-9A3141A067FB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368F74-F7A1-4B61-AB48-13F93E75CB42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C:\Users\ARZU\Desktop\Adsız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764704"/>
            <a:ext cx="4323047" cy="5309006"/>
          </a:xfrm>
          <a:prstGeom prst="rect">
            <a:avLst/>
          </a:prstGeom>
          <a:noFill/>
        </p:spPr>
      </p:pic>
      <p:sp>
        <p:nvSpPr>
          <p:cNvPr id="6" name="2 Alt Başlık"/>
          <p:cNvSpPr>
            <a:spLocks noGrp="1"/>
          </p:cNvSpPr>
          <p:nvPr>
            <p:ph type="subTitle" idx="1"/>
          </p:nvPr>
        </p:nvSpPr>
        <p:spPr>
          <a:xfrm>
            <a:off x="395536" y="4077072"/>
            <a:ext cx="3920480" cy="1752600"/>
          </a:xfrm>
        </p:spPr>
        <p:txBody>
          <a:bodyPr>
            <a:normAutofit fontScale="92500" lnSpcReduction="2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Dr. Arzu GÜRSOY ERGEN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Fen Fakültesi Biyoloji Bölümü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8" name="1 Başlık"/>
          <p:cNvSpPr>
            <a:spLocks noGrp="1"/>
          </p:cNvSpPr>
          <p:nvPr>
            <p:ph type="ctrTitle"/>
          </p:nvPr>
        </p:nvSpPr>
        <p:spPr>
          <a:xfrm>
            <a:off x="251520" y="2204864"/>
            <a:ext cx="4174232" cy="1470025"/>
          </a:xfrm>
        </p:spPr>
        <p:txBody>
          <a:bodyPr>
            <a:normAutofit/>
          </a:bodyPr>
          <a:lstStyle/>
          <a:p>
            <a:r>
              <a:rPr lang="tr-TR" sz="3200" b="1" dirty="0" smtClean="0"/>
              <a:t>Yaşamın Temel Kuralları</a:t>
            </a:r>
            <a:endParaRPr lang="tr-TR" sz="3200" b="1" dirty="0"/>
          </a:p>
        </p:txBody>
      </p:sp>
      <p:sp>
        <p:nvSpPr>
          <p:cNvPr id="9" name="8 Dikdörtgen"/>
          <p:cNvSpPr/>
          <p:nvPr/>
        </p:nvSpPr>
        <p:spPr>
          <a:xfrm>
            <a:off x="4644008" y="5085184"/>
            <a:ext cx="42119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“</a:t>
            </a:r>
            <a:r>
              <a:rPr lang="tr-TR" dirty="0" smtClean="0">
                <a:solidFill>
                  <a:schemeClr val="bg1"/>
                </a:solidFill>
              </a:rPr>
              <a:t>21. yüzyılın en büyük yeniliklerinin biyoloji ve teknolojinin kesişme noktasında olacağını düşünüyorum</a:t>
            </a:r>
            <a:r>
              <a:rPr lang="en-US" dirty="0" smtClean="0">
                <a:solidFill>
                  <a:schemeClr val="bg1"/>
                </a:solidFill>
              </a:rPr>
              <a:t>.”--Steve Jobs </a:t>
            </a:r>
            <a:endParaRPr lang="tr-T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05000"/>
            <a:ext cx="3352800" cy="4495800"/>
          </a:xfrm>
        </p:spPr>
        <p:txBody>
          <a:bodyPr/>
          <a:lstStyle/>
          <a:p>
            <a:endParaRPr lang="en-US"/>
          </a:p>
          <a:p>
            <a:pPr>
              <a:buFont typeface="Wingdings" pitchFamily="2" charset="2"/>
              <a:buNone/>
            </a:pPr>
            <a:r>
              <a:rPr lang="en-US"/>
              <a:t>						</a:t>
            </a:r>
          </a:p>
          <a:p>
            <a:endParaRPr lang="en-US"/>
          </a:p>
        </p:txBody>
      </p:sp>
      <p:pic>
        <p:nvPicPr>
          <p:cNvPr id="24580" name="Picture 4" descr="MPj0437274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5292080" y="1484784"/>
            <a:ext cx="3851920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tr-TR" sz="2000" b="1" dirty="0" smtClean="0">
                <a:solidFill>
                  <a:schemeClr val="bg1"/>
                </a:solidFill>
              </a:rPr>
              <a:t>Doğa güneş ışığına bağlıdır. </a:t>
            </a:r>
          </a:p>
          <a:p>
            <a:pPr marL="457200" indent="-457200">
              <a:buAutoNum type="arabicPeriod"/>
            </a:pPr>
            <a:r>
              <a:rPr lang="tr-TR" sz="2000" b="1" dirty="0" smtClean="0">
                <a:solidFill>
                  <a:schemeClr val="bg1"/>
                </a:solidFill>
              </a:rPr>
              <a:t>Doğa sadece ihtiyacı olan enerjiyi kullanır. </a:t>
            </a:r>
          </a:p>
          <a:p>
            <a:pPr marL="457200" indent="-457200">
              <a:buAutoNum type="arabicPeriod"/>
            </a:pPr>
            <a:r>
              <a:rPr lang="tr-TR" sz="2000" b="1" dirty="0" smtClean="0">
                <a:solidFill>
                  <a:schemeClr val="bg1"/>
                </a:solidFill>
              </a:rPr>
              <a:t>Doğa şekilleri işleve dönüştürür. </a:t>
            </a:r>
          </a:p>
          <a:p>
            <a:pPr marL="457200" indent="-457200">
              <a:buAutoNum type="arabicPeriod"/>
            </a:pPr>
            <a:r>
              <a:rPr lang="tr-TR" sz="2000" b="1" dirty="0" smtClean="0">
                <a:solidFill>
                  <a:schemeClr val="bg1"/>
                </a:solidFill>
              </a:rPr>
              <a:t>Doğa her şeyi geri dönüştürür. </a:t>
            </a:r>
          </a:p>
          <a:p>
            <a:pPr marL="457200" indent="-457200">
              <a:buAutoNum type="arabicPeriod"/>
            </a:pPr>
            <a:r>
              <a:rPr lang="tr-TR" sz="2000" b="1" dirty="0" smtClean="0">
                <a:solidFill>
                  <a:schemeClr val="bg1"/>
                </a:solidFill>
              </a:rPr>
              <a:t>Doğa işbirliği yapar. </a:t>
            </a:r>
          </a:p>
          <a:p>
            <a:pPr marL="457200" indent="-457200">
              <a:buAutoNum type="arabicPeriod"/>
            </a:pPr>
            <a:r>
              <a:rPr lang="tr-TR" sz="2000" b="1" dirty="0" smtClean="0">
                <a:solidFill>
                  <a:schemeClr val="bg1"/>
                </a:solidFill>
              </a:rPr>
              <a:t>Doğa çeşitliliğe güvenir.</a:t>
            </a:r>
          </a:p>
          <a:p>
            <a:pPr marL="457200" indent="-457200">
              <a:buAutoNum type="arabicPeriod"/>
            </a:pPr>
            <a:r>
              <a:rPr lang="tr-TR" sz="2000" b="1" dirty="0" smtClean="0">
                <a:solidFill>
                  <a:schemeClr val="bg1"/>
                </a:solidFill>
              </a:rPr>
              <a:t>Doğa yerel uzmanlık ister. </a:t>
            </a:r>
          </a:p>
          <a:p>
            <a:pPr marL="457200" indent="-457200">
              <a:buAutoNum type="arabicPeriod"/>
            </a:pPr>
            <a:r>
              <a:rPr lang="tr-TR" sz="2000" b="1" dirty="0" smtClean="0">
                <a:solidFill>
                  <a:schemeClr val="bg1"/>
                </a:solidFill>
              </a:rPr>
              <a:t>Doğa fazlalıkları engeller.</a:t>
            </a:r>
          </a:p>
          <a:p>
            <a:pPr marL="457200" indent="-457200">
              <a:buAutoNum type="arabicPeriod"/>
            </a:pPr>
            <a:r>
              <a:rPr lang="tr-TR" sz="2000" b="1" dirty="0" smtClean="0">
                <a:solidFill>
                  <a:schemeClr val="bg1"/>
                </a:solidFill>
              </a:rPr>
              <a:t>Doğa gücü verimli kullanır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7" name="6 Dikdörtgen"/>
          <p:cNvSpPr/>
          <p:nvPr/>
        </p:nvSpPr>
        <p:spPr>
          <a:xfrm>
            <a:off x="3851920" y="332656"/>
            <a:ext cx="35942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b="1" dirty="0" smtClean="0">
                <a:solidFill>
                  <a:schemeClr val="bg1"/>
                </a:solidFill>
              </a:rPr>
              <a:t>Yaşamın 9 Temel Kuralı</a:t>
            </a:r>
            <a:endParaRPr lang="tr-TR" sz="2800" dirty="0">
              <a:solidFill>
                <a:schemeClr val="bg1"/>
              </a:solidFill>
            </a:endParaRPr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tr-TR" sz="2800" b="1" dirty="0" smtClean="0"/>
              <a:t>1. Doğa güneş ışığına bağlıdır</a:t>
            </a:r>
            <a:endParaRPr lang="tr-TR" sz="2800" b="1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323528" y="4077072"/>
            <a:ext cx="8640960" cy="230425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tr-TR" sz="2000" dirty="0" smtClean="0"/>
              <a:t>Doğada, güneşin yenilenebilir enerjisinden alınan güçle döngü devam eder.</a:t>
            </a:r>
          </a:p>
          <a:p>
            <a:pPr>
              <a:buFont typeface="Wingdings" pitchFamily="2" charset="2"/>
              <a:buChar char="v"/>
            </a:pPr>
            <a:r>
              <a:rPr lang="tr-TR" sz="2000" dirty="0" smtClean="0"/>
              <a:t>Güneş dünyamızı ısıtır, su döngüsünü, iklimi ve havayı destekler</a:t>
            </a:r>
            <a:r>
              <a:rPr lang="en-US" sz="2000" dirty="0" smtClean="0"/>
              <a:t>. </a:t>
            </a:r>
            <a:endParaRPr lang="tr-TR" sz="2000" dirty="0" smtClean="0"/>
          </a:p>
          <a:p>
            <a:pPr>
              <a:buFont typeface="Wingdings" pitchFamily="2" charset="2"/>
              <a:buChar char="v"/>
            </a:pPr>
            <a:r>
              <a:rPr lang="tr-TR" sz="2000" dirty="0" smtClean="0"/>
              <a:t>Güneş ışığı sayesinde</a:t>
            </a:r>
            <a:r>
              <a:rPr lang="en-US" sz="2000" dirty="0" smtClean="0"/>
              <a:t> </a:t>
            </a:r>
            <a:r>
              <a:rPr lang="tr-TR" sz="2000" dirty="0" smtClean="0"/>
              <a:t>bitkiler fotosentezle kendi besini üreterek yaşam ağını destekler ve ayakta tutar.</a:t>
            </a:r>
            <a:r>
              <a:rPr lang="en-US" sz="2000" dirty="0" smtClean="0"/>
              <a:t> </a:t>
            </a:r>
            <a:endParaRPr lang="tr-TR" sz="2000" dirty="0" smtClean="0"/>
          </a:p>
          <a:p>
            <a:pPr>
              <a:buFont typeface="Wingdings" pitchFamily="2" charset="2"/>
              <a:buChar char="v"/>
            </a:pPr>
            <a:r>
              <a:rPr lang="tr-TR" sz="2000" dirty="0" smtClean="0"/>
              <a:t>Doğayı, tutarlı bir şekilde taklit edecek olsaydık, yalnızca yenilenebilir enerjiye güvenebilirdik.</a:t>
            </a:r>
            <a:endParaRPr lang="tr-TR" sz="2000" dirty="0"/>
          </a:p>
        </p:txBody>
      </p:sp>
      <p:pic>
        <p:nvPicPr>
          <p:cNvPr id="26626" name="Picture 2" descr="C:\Users\ARZU\Desktop\Adsız8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836712"/>
            <a:ext cx="5040560" cy="3097443"/>
          </a:xfrm>
          <a:prstGeom prst="rect">
            <a:avLst/>
          </a:prstGeom>
          <a:noFill/>
        </p:spPr>
      </p:pic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778098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2. </a:t>
            </a:r>
            <a:r>
              <a:rPr lang="tr-TR" sz="2800" b="1" dirty="0" smtClean="0"/>
              <a:t>Doğa ihtiyacı kadar enerji kullanır</a:t>
            </a:r>
            <a:endParaRPr lang="tr-TR" sz="28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1560" y="2132856"/>
            <a:ext cx="8229600" cy="3312368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tr-TR" sz="2200" dirty="0" smtClean="0"/>
              <a:t>Doğa sadece ihtiyaç duyduğu enerjiyi kullanır ve serbestçe kullanılabilen enerjiye dayanır .</a:t>
            </a:r>
            <a:r>
              <a:rPr lang="en-US" sz="2200" dirty="0" smtClean="0"/>
              <a:t> </a:t>
            </a:r>
            <a:endParaRPr lang="tr-TR" sz="2200" dirty="0" smtClean="0"/>
          </a:p>
          <a:p>
            <a:pPr algn="just">
              <a:buFont typeface="Wingdings" pitchFamily="2" charset="2"/>
              <a:buChar char="v"/>
            </a:pPr>
            <a:r>
              <a:rPr lang="tr-TR" sz="2200" dirty="0" smtClean="0"/>
              <a:t>Bitkilerin fotosentez sırasında kullandığı güneş ışınlarından gelen elektronlar, yükselen hava akımları, rüzgarlar, derin deniz diplerinde çözünmüş mineraller, ayrışan organik maddeler serbest enerji kaynaklarıdır.</a:t>
            </a:r>
          </a:p>
          <a:p>
            <a:pPr algn="just">
              <a:buFont typeface="Wingdings" pitchFamily="2" charset="2"/>
              <a:buChar char="v"/>
            </a:pPr>
            <a:r>
              <a:rPr lang="tr-TR" sz="2200" dirty="0" smtClean="0"/>
              <a:t>Organizmalar, fotosentez yapmak, yiyecek bulmak, vücutlarını ya da konaklarını oluşturan yapıları büyütmek için enerji harcar.</a:t>
            </a:r>
          </a:p>
          <a:p>
            <a:pPr algn="just">
              <a:buFont typeface="Wingdings" pitchFamily="2" charset="2"/>
              <a:buChar char="v"/>
            </a:pPr>
            <a:r>
              <a:rPr lang="en-US" sz="2200" dirty="0" err="1" smtClean="0"/>
              <a:t>Organi</a:t>
            </a:r>
            <a:r>
              <a:rPr lang="tr-TR" sz="2200" dirty="0" smtClean="0"/>
              <a:t>z</a:t>
            </a:r>
            <a:r>
              <a:rPr lang="en-US" sz="2200" dirty="0" smtClean="0"/>
              <a:t>m</a:t>
            </a:r>
            <a:r>
              <a:rPr lang="tr-TR" sz="2200" dirty="0" err="1" smtClean="0"/>
              <a:t>alar</a:t>
            </a:r>
            <a:r>
              <a:rPr lang="tr-TR" sz="2200" dirty="0" smtClean="0"/>
              <a:t>, enerji gereksinimlerini azaltmak için düşük enerjili yöntemler kullanır.</a:t>
            </a:r>
            <a:r>
              <a:rPr lang="en-US" sz="2200" dirty="0" smtClean="0"/>
              <a:t> </a:t>
            </a:r>
            <a:endParaRPr lang="tr-TR" sz="2200" dirty="0" smtClean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0" y="274638"/>
            <a:ext cx="4114800" cy="1143000"/>
          </a:xfrm>
        </p:spPr>
        <p:txBody>
          <a:bodyPr>
            <a:normAutofit/>
          </a:bodyPr>
          <a:lstStyle/>
          <a:p>
            <a:r>
              <a:rPr lang="tr-TR" sz="2800" b="1" dirty="0" smtClean="0"/>
              <a:t>Biyolojik Örnek-1 </a:t>
            </a:r>
            <a:br>
              <a:rPr lang="tr-TR" sz="2800" b="1" dirty="0" smtClean="0"/>
            </a:br>
            <a:r>
              <a:rPr lang="tr-TR" sz="2800" b="1" dirty="0" smtClean="0"/>
              <a:t>İmparator Penguenler</a:t>
            </a:r>
            <a:endParaRPr lang="tr-TR" sz="28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395536" y="548680"/>
            <a:ext cx="4248472" cy="4525963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tr-TR" sz="1800" dirty="0" smtClean="0"/>
              <a:t>İmparator penguenler, vücut ısılarını korumak için kısa tüyler gibi yalıtım sağlayan özel vücut yapılarına sahiptir.</a:t>
            </a:r>
          </a:p>
          <a:p>
            <a:pPr>
              <a:buFont typeface="Wingdings" pitchFamily="2" charset="2"/>
              <a:buChar char="v"/>
            </a:pPr>
            <a:r>
              <a:rPr lang="tr-TR" sz="1800" dirty="0" smtClean="0"/>
              <a:t>Penguenlerin dışta bulunan tüyleri yağla kaplı ve su geçirmezken, bunların altında yumuşak tüyler bulunur.</a:t>
            </a:r>
          </a:p>
          <a:p>
            <a:pPr>
              <a:buFont typeface="Wingdings" pitchFamily="2" charset="2"/>
              <a:buChar char="v"/>
            </a:pPr>
            <a:r>
              <a:rPr lang="tr-TR" sz="1800" dirty="0" smtClean="0"/>
              <a:t>Sıcaklık – 25°C – 40°C, rüzgar 200 km/h</a:t>
            </a:r>
          </a:p>
          <a:p>
            <a:pPr>
              <a:buFont typeface="Wingdings" pitchFamily="2" charset="2"/>
              <a:buChar char="v"/>
            </a:pPr>
            <a:r>
              <a:rPr lang="tr-TR" sz="1800" dirty="0" smtClean="0"/>
              <a:t>Tüylerinin altındaki ısı 30°C-35°</a:t>
            </a:r>
            <a:r>
              <a:rPr lang="tr-TR" sz="1800" dirty="0" err="1" smtClean="0"/>
              <a:t>C’dir</a:t>
            </a:r>
            <a:r>
              <a:rPr lang="tr-TR" sz="1800" dirty="0" smtClean="0"/>
              <a:t>.  </a:t>
            </a:r>
          </a:p>
          <a:p>
            <a:pPr>
              <a:buFont typeface="Wingdings" pitchFamily="2" charset="2"/>
              <a:buChar char="v"/>
            </a:pPr>
            <a:r>
              <a:rPr lang="tr-TR" sz="1800" dirty="0" smtClean="0"/>
              <a:t>Çok soğuk ve fırtınalı günlerde birbirlerine iyice sokulup yanaşarak büyük gruplar oluştururlar. </a:t>
            </a:r>
          </a:p>
          <a:p>
            <a:pPr>
              <a:buFont typeface="Wingdings" pitchFamily="2" charset="2"/>
              <a:buChar char="v"/>
            </a:pPr>
            <a:r>
              <a:rPr lang="tr-TR" sz="1800" dirty="0" smtClean="0"/>
              <a:t>Öyle ki, bir metrekarelik alana 10-12 penguen sıkışabilir.</a:t>
            </a:r>
          </a:p>
          <a:p>
            <a:pPr>
              <a:buFont typeface="Wingdings" pitchFamily="2" charset="2"/>
              <a:buChar char="v"/>
            </a:pPr>
            <a:r>
              <a:rPr lang="tr-TR" sz="1800" dirty="0" smtClean="0"/>
              <a:t>Penguenler 30-60 saniyede bir, sıkışık grubun içinde “Meksika dalgası” gibi hareketlenmeye neden olan küçük adımlar atar  </a:t>
            </a:r>
          </a:p>
          <a:p>
            <a:pPr>
              <a:buFont typeface="Wingdings" pitchFamily="2" charset="2"/>
              <a:buChar char="v"/>
            </a:pPr>
            <a:r>
              <a:rPr lang="tr-TR" sz="1800" dirty="0" smtClean="0"/>
              <a:t>Böylece yavaş yavaş grubun düzeni değişir, dış kısımlarda kalan hayvanlar daha sıcak iç kısımlara kayar.</a:t>
            </a:r>
          </a:p>
        </p:txBody>
      </p:sp>
      <p:pic>
        <p:nvPicPr>
          <p:cNvPr id="5" name="Picture 2" descr="C:\Users\ARZU\Desktop\Adsız4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1484784"/>
            <a:ext cx="3562350" cy="2362200"/>
          </a:xfrm>
          <a:prstGeom prst="rect">
            <a:avLst/>
          </a:prstGeom>
          <a:noFill/>
        </p:spPr>
      </p:pic>
      <p:pic>
        <p:nvPicPr>
          <p:cNvPr id="7" name="Picture 3" descr="C:\Users\ARZU\Desktop\Adsız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4005064"/>
            <a:ext cx="4115429" cy="2460501"/>
          </a:xfrm>
          <a:prstGeom prst="rect">
            <a:avLst/>
          </a:prstGeom>
          <a:noFill/>
        </p:spPr>
      </p:pic>
      <p:sp>
        <p:nvSpPr>
          <p:cNvPr id="8" name="7 Dikdörtgen"/>
          <p:cNvSpPr/>
          <p:nvPr/>
        </p:nvSpPr>
        <p:spPr>
          <a:xfrm>
            <a:off x="4860032" y="3212976"/>
            <a:ext cx="25922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Penguen kolonilerinde </a:t>
            </a:r>
            <a:r>
              <a:rPr lang="tr-TR" dirty="0" err="1" smtClean="0"/>
              <a:t>termoregulasyon</a:t>
            </a:r>
            <a:endParaRPr lang="tr-TR" dirty="0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1646</TotalTime>
  <Words>346</Words>
  <Application>Microsoft Office PowerPoint</Application>
  <PresentationFormat>Ekran Gösterisi (4:3)</PresentationFormat>
  <Paragraphs>41</Paragraphs>
  <Slides>5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Ofis Teması</vt:lpstr>
      <vt:lpstr>Yaşamın Temel Kuralları</vt:lpstr>
      <vt:lpstr>PowerPoint Sunusu</vt:lpstr>
      <vt:lpstr>1. Doğa güneş ışığına bağlıdır</vt:lpstr>
      <vt:lpstr>2. Doğa ihtiyacı kadar enerji kullanır</vt:lpstr>
      <vt:lpstr>Biyolojik Örnek-1  İmparator Penguenler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Life Principles</dc:title>
  <dc:creator>ARZU</dc:creator>
  <cp:lastModifiedBy>ARZU</cp:lastModifiedBy>
  <cp:revision>185</cp:revision>
  <dcterms:created xsi:type="dcterms:W3CDTF">2020-11-12T18:06:44Z</dcterms:created>
  <dcterms:modified xsi:type="dcterms:W3CDTF">2021-10-11T13:08:37Z</dcterms:modified>
</cp:coreProperties>
</file>