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t>3/21/2019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t>‹#›</a:t>
            </a:fld>
            <a:endParaRPr lang="en-US"/>
          </a:p>
        </p:txBody>
      </p:sp>
    </p:spTree>
    <p:extLst>
      <p:ext uri="{BB962C8B-B14F-4D97-AF65-F5344CB8AC3E}">
        <p14:creationId xmlns:p14="http://schemas.microsoft.com/office/powerpoint/2010/main"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smtClean="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r>
              <a:rPr lang="en-US" smtClean="0"/>
              <a:t>© 2018</a:t>
            </a:r>
            <a:endParaRPr lang="en-US" dirty="0"/>
          </a:p>
        </p:txBody>
      </p:sp>
      <p:sp>
        <p:nvSpPr>
          <p:cNvPr id="5" name="Footer Placeholder 4"/>
          <p:cNvSpPr>
            <a:spLocks noGrp="1"/>
          </p:cNvSpPr>
          <p:nvPr>
            <p:ph type="ftr" sz="quarter" idx="11"/>
          </p:nvPr>
        </p:nvSpPr>
        <p:spPr/>
        <p:txBody>
          <a:bodyPr/>
          <a:lstStyle/>
          <a:p>
            <a:r>
              <a:rPr lang="tr-TR" dirty="0" smtClean="0"/>
              <a:t>Kuramdan Uygulamaya Programlama Öğretimi</a:t>
            </a:r>
            <a:endParaRPr lang="en-US" dirty="0" smtClean="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 2018</a:t>
            </a:r>
            <a:endParaRPr lang="en-US" dirty="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 2018</a:t>
            </a:r>
            <a:endParaRPr lang="en-US" dirty="0"/>
          </a:p>
        </p:txBody>
      </p:sp>
      <p:sp>
        <p:nvSpPr>
          <p:cNvPr id="8" name="Footer Placeholder 7"/>
          <p:cNvSpPr>
            <a:spLocks noGrp="1"/>
          </p:cNvSpPr>
          <p:nvPr>
            <p:ph type="ftr" sz="quarter" idx="11"/>
          </p:nvPr>
        </p:nvSpPr>
        <p:spPr/>
        <p:txBody>
          <a:bodyPr/>
          <a:lstStyle/>
          <a:p>
            <a:r>
              <a:rPr lang="tr-TR" dirty="0" smtClean="0"/>
              <a:t>Kuramdan Uygulamaya Programlama Öğretimi</a:t>
            </a:r>
            <a:endParaRPr lang="en-US" dirty="0" smtClean="0"/>
          </a:p>
        </p:txBody>
      </p:sp>
      <p:sp>
        <p:nvSpPr>
          <p:cNvPr id="9" name="Slide Number Placeholder 8"/>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 2018</a:t>
            </a:r>
            <a:endParaRPr lang="en-US" dirty="0"/>
          </a:p>
        </p:txBody>
      </p:sp>
      <p:sp>
        <p:nvSpPr>
          <p:cNvPr id="4" name="Footer Placeholder 3"/>
          <p:cNvSpPr>
            <a:spLocks noGrp="1"/>
          </p:cNvSpPr>
          <p:nvPr>
            <p:ph type="ftr" sz="quarter" idx="11"/>
          </p:nvPr>
        </p:nvSpPr>
        <p:spPr/>
        <p:txBody>
          <a:bodyPr/>
          <a:lstStyle/>
          <a:p>
            <a:r>
              <a:rPr lang="tr-TR" dirty="0" smtClean="0"/>
              <a:t>Kuramdan Uygulamaya Programlama Öğretimi</a:t>
            </a:r>
            <a:endParaRPr lang="en-US" dirty="0" smtClean="0"/>
          </a:p>
        </p:txBody>
      </p:sp>
      <p:sp>
        <p:nvSpPr>
          <p:cNvPr id="5" name="Slide Number Placeholder 4"/>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 2018</a:t>
            </a:r>
            <a:endParaRPr lang="en-US" dirty="0"/>
          </a:p>
        </p:txBody>
      </p:sp>
      <p:sp>
        <p:nvSpPr>
          <p:cNvPr id="3" name="Footer Placeholder 2"/>
          <p:cNvSpPr>
            <a:spLocks noGrp="1"/>
          </p:cNvSpPr>
          <p:nvPr>
            <p:ph type="ftr" sz="quarter" idx="11"/>
          </p:nvPr>
        </p:nvSpPr>
        <p:spPr/>
        <p:txBody>
          <a:bodyPr/>
          <a:lstStyle/>
          <a:p>
            <a:r>
              <a:rPr lang="tr-TR" dirty="0" smtClean="0"/>
              <a:t>Kuramdan Uygulamaya Programlama Öğretimi</a:t>
            </a:r>
            <a:endParaRPr lang="en-US" dirty="0" smtClean="0"/>
          </a:p>
        </p:txBody>
      </p:sp>
      <p:sp>
        <p:nvSpPr>
          <p:cNvPr id="4" name="Slide Number Placeholder 3"/>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r>
              <a:rPr lang="en-US" smtClean="0"/>
              <a:t>© 2018</a:t>
            </a:r>
            <a:endParaRPr lang="en-US" dirty="0" smtClean="0"/>
          </a:p>
        </p:txBody>
      </p:sp>
      <p:sp>
        <p:nvSpPr>
          <p:cNvPr id="6" name="Footer Placeholder 5"/>
          <p:cNvSpPr>
            <a:spLocks noGrp="1"/>
          </p:cNvSpPr>
          <p:nvPr>
            <p:ph type="ftr" sz="quarter" idx="11"/>
          </p:nvPr>
        </p:nvSpPr>
        <p:spPr/>
        <p:txBody>
          <a:bodyPr/>
          <a:lstStyle/>
          <a:p>
            <a:r>
              <a:rPr lang="tr-TR" dirty="0" smtClean="0"/>
              <a:t>Kuramdan Uygulamaya Programlama Öğretimi</a:t>
            </a:r>
            <a:endParaRPr lang="en-US" dirty="0" smtClean="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smtClean="0"/>
              <a:t>© 2018</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smtClean="0"/>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380058"/>
            <a:ext cx="9144000" cy="2387600"/>
          </a:xfrm>
        </p:spPr>
        <p:txBody>
          <a:bodyPr>
            <a:normAutofit/>
          </a:bodyPr>
          <a:lstStyle/>
          <a:p>
            <a:r>
              <a:rPr lang="tr-TR" sz="4800" dirty="0" smtClean="0"/>
              <a:t>BİLİŞSEL, DUYUŞSAL VE SOSYAL </a:t>
            </a:r>
            <a:r>
              <a:rPr lang="tr-TR" sz="4400" dirty="0" smtClean="0"/>
              <a:t>AÇIDAN</a:t>
            </a:r>
            <a:r>
              <a:rPr lang="tr-TR" sz="4800" dirty="0" smtClean="0"/>
              <a:t> PROGRAMLAMA ÖĞRETİMİ</a:t>
            </a:r>
            <a:endParaRPr lang="tr-TR" sz="4800" dirty="0"/>
          </a:p>
        </p:txBody>
      </p:sp>
      <p:sp>
        <p:nvSpPr>
          <p:cNvPr id="3" name="Alt Başlık 2"/>
          <p:cNvSpPr>
            <a:spLocks noGrp="1"/>
          </p:cNvSpPr>
          <p:nvPr>
            <p:ph type="subTitle" idx="1"/>
          </p:nvPr>
        </p:nvSpPr>
        <p:spPr>
          <a:xfrm>
            <a:off x="1524000" y="4400060"/>
            <a:ext cx="9144000" cy="1655762"/>
          </a:xfrm>
        </p:spPr>
        <p:txBody>
          <a:bodyPr>
            <a:normAutofit/>
          </a:bodyPr>
          <a:lstStyle/>
          <a:p>
            <a:endParaRPr lang="tr-TR" dirty="0" smtClean="0"/>
          </a:p>
          <a:p>
            <a:r>
              <a:rPr lang="tr-TR" dirty="0" smtClean="0"/>
              <a:t>Prof. Dr. Erkan TEKİNARSLAN</a:t>
            </a:r>
          </a:p>
          <a:p>
            <a:r>
              <a:rPr lang="tr-TR" dirty="0" smtClean="0"/>
              <a:t>Doç. Dr. İbrahim ÇETİN</a:t>
            </a:r>
            <a:endParaRPr lang="tr-TR" dirty="0"/>
          </a:p>
        </p:txBody>
      </p:sp>
    </p:spTree>
    <p:extLst>
      <p:ext uri="{BB962C8B-B14F-4D97-AF65-F5344CB8AC3E}">
        <p14:creationId xmlns:p14="http://schemas.microsoft.com/office/powerpoint/2010/main" val="1746769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Duyuşsal</a:t>
            </a:r>
            <a:r>
              <a:rPr lang="tr-TR" b="1" dirty="0"/>
              <a:t> Alan ve Programlama Öğretimi</a:t>
            </a:r>
            <a:endParaRPr lang="tr-TR" dirty="0"/>
          </a:p>
        </p:txBody>
      </p:sp>
      <p:sp>
        <p:nvSpPr>
          <p:cNvPr id="3" name="İçerik Yer Tutucusu 2"/>
          <p:cNvSpPr>
            <a:spLocks noGrp="1"/>
          </p:cNvSpPr>
          <p:nvPr>
            <p:ph idx="1"/>
          </p:nvPr>
        </p:nvSpPr>
        <p:spPr/>
        <p:txBody>
          <a:bodyPr>
            <a:normAutofit fontScale="85000" lnSpcReduction="20000"/>
          </a:bodyPr>
          <a:lstStyle/>
          <a:p>
            <a:pPr lvl="0"/>
            <a:r>
              <a:rPr lang="tr-TR" b="1" i="1" dirty="0" smtClean="0"/>
              <a:t>2. Tepkide </a:t>
            </a:r>
            <a:r>
              <a:rPr lang="tr-TR" b="1" i="1" dirty="0"/>
              <a:t>Bulunma:</a:t>
            </a:r>
            <a:r>
              <a:rPr lang="tr-TR" b="1" dirty="0"/>
              <a:t> </a:t>
            </a:r>
            <a:r>
              <a:rPr lang="tr-TR" dirty="0"/>
              <a:t>Düzenli olarak nesne tabanlı programlamayla ilgili bir uyarana yanıt verilir.</a:t>
            </a:r>
          </a:p>
          <a:p>
            <a:pPr lvl="1"/>
            <a:r>
              <a:rPr lang="tr-TR" b="1" i="1" dirty="0"/>
              <a:t>Uysal davranma:</a:t>
            </a:r>
            <a:r>
              <a:rPr lang="tr-TR" b="1" dirty="0"/>
              <a:t> </a:t>
            </a:r>
            <a:r>
              <a:rPr lang="tr-TR" dirty="0"/>
              <a:t>Nesne tabanlı programlamayla ilgili öğretmenin beklentilerine uygun davranma.</a:t>
            </a:r>
          </a:p>
          <a:p>
            <a:pPr lvl="1"/>
            <a:r>
              <a:rPr lang="tr-TR" b="1" i="1" dirty="0"/>
              <a:t>Karşılık verme isteği gösterme: </a:t>
            </a:r>
            <a:r>
              <a:rPr lang="tr-TR" dirty="0"/>
              <a:t>Nesne tabanlı programlamayla ilgili bir uyarıcı veya etkinliğe sürekli olarak içsel bir arzuyla tepkide bulunma.</a:t>
            </a:r>
          </a:p>
          <a:p>
            <a:pPr lvl="1"/>
            <a:r>
              <a:rPr lang="tr-TR" b="1" i="1" dirty="0"/>
              <a:t>Karşılık vermekten tatmin olma: </a:t>
            </a:r>
            <a:r>
              <a:rPr lang="tr-TR" dirty="0"/>
              <a:t>Nesne tabanlı programlamayla ilgili bir uyarıcı veya etkinliğe tepkide bulunmaktan duygusal olarak tatmin olma.</a:t>
            </a:r>
          </a:p>
          <a:p>
            <a:pPr lvl="0"/>
            <a:r>
              <a:rPr lang="tr-TR" i="1" dirty="0" smtClean="0"/>
              <a:t>3</a:t>
            </a:r>
            <a:r>
              <a:rPr lang="tr-TR" b="1" i="1" dirty="0" smtClean="0"/>
              <a:t>. Değer </a:t>
            </a:r>
            <a:r>
              <a:rPr lang="tr-TR" b="1" i="1" dirty="0"/>
              <a:t>Verme:</a:t>
            </a:r>
            <a:r>
              <a:rPr lang="tr-TR" b="1" dirty="0"/>
              <a:t>  </a:t>
            </a:r>
            <a:r>
              <a:rPr lang="tr-TR" dirty="0"/>
              <a:t>Nesne tabanlı programlamayla yönelik bir inanç veya tutum özelliğini gösterecek kadar sebatkâr bir şekilde tutarlı bir davranış gösterme.</a:t>
            </a:r>
          </a:p>
          <a:p>
            <a:pPr lvl="1"/>
            <a:r>
              <a:rPr lang="tr-TR" b="1" i="1" dirty="0"/>
              <a:t>Bir değeri </a:t>
            </a:r>
            <a:r>
              <a:rPr lang="tr-TR" b="1" i="1" dirty="0" err="1"/>
              <a:t>kabullenmişlik</a:t>
            </a:r>
            <a:r>
              <a:rPr lang="tr-TR" b="1" i="1" dirty="0"/>
              <a:t>: </a:t>
            </a:r>
            <a:r>
              <a:rPr lang="tr-TR" dirty="0"/>
              <a:t>Nesne tabanlı programlamayla ilgili etkinliklerde yer almak için veya bulunmak için sürekli isteklilik. </a:t>
            </a:r>
          </a:p>
          <a:p>
            <a:pPr lvl="1"/>
            <a:r>
              <a:rPr lang="tr-TR" b="1" i="1" dirty="0"/>
              <a:t>Bir değere düşkünlük:</a:t>
            </a:r>
            <a:r>
              <a:rPr lang="tr-TR" b="1" dirty="0"/>
              <a:t>  </a:t>
            </a:r>
            <a:r>
              <a:rPr lang="tr-TR" dirty="0"/>
              <a:t>Bir problemi çözmek için nesne tabanlı bir yaklaşım kullanmayı tercih etme.</a:t>
            </a:r>
          </a:p>
          <a:p>
            <a:pPr lvl="1"/>
            <a:r>
              <a:rPr lang="tr-TR" b="1" i="1" dirty="0"/>
              <a:t>Adanmışlık:</a:t>
            </a:r>
            <a:r>
              <a:rPr lang="tr-TR" b="1" dirty="0"/>
              <a:t> </a:t>
            </a:r>
            <a:r>
              <a:rPr lang="tr-TR" dirty="0"/>
              <a:t>Nesne tabanlı programlamanın gücü ve kullanışlılığına inanma.</a:t>
            </a:r>
          </a:p>
          <a:p>
            <a:endParaRPr lang="tr-TR" dirty="0"/>
          </a:p>
        </p:txBody>
      </p:sp>
    </p:spTree>
    <p:extLst>
      <p:ext uri="{BB962C8B-B14F-4D97-AF65-F5344CB8AC3E}">
        <p14:creationId xmlns:p14="http://schemas.microsoft.com/office/powerpoint/2010/main" val="5894045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Duyuşsal</a:t>
            </a:r>
            <a:r>
              <a:rPr lang="tr-TR" b="1" dirty="0"/>
              <a:t> Alan ve Programlama Öğretimi</a:t>
            </a:r>
            <a:endParaRPr lang="tr-TR" dirty="0"/>
          </a:p>
        </p:txBody>
      </p:sp>
      <p:sp>
        <p:nvSpPr>
          <p:cNvPr id="3" name="İçerik Yer Tutucusu 2"/>
          <p:cNvSpPr>
            <a:spLocks noGrp="1"/>
          </p:cNvSpPr>
          <p:nvPr>
            <p:ph idx="1"/>
          </p:nvPr>
        </p:nvSpPr>
        <p:spPr/>
        <p:txBody>
          <a:bodyPr>
            <a:normAutofit fontScale="92500"/>
          </a:bodyPr>
          <a:lstStyle/>
          <a:p>
            <a:pPr lvl="0"/>
            <a:r>
              <a:rPr lang="tr-TR" i="1" dirty="0" smtClean="0"/>
              <a:t>4</a:t>
            </a:r>
            <a:r>
              <a:rPr lang="tr-TR" b="1" i="1" dirty="0" smtClean="0"/>
              <a:t>. Örgütleme</a:t>
            </a:r>
            <a:r>
              <a:rPr lang="tr-TR" b="1" i="1" dirty="0"/>
              <a:t>: </a:t>
            </a:r>
            <a:r>
              <a:rPr lang="tr-TR" dirty="0"/>
              <a:t>Nesne tabanlı programlamayla ilgili etkinlikler düzenleme.</a:t>
            </a:r>
          </a:p>
          <a:p>
            <a:pPr lvl="1"/>
            <a:r>
              <a:rPr lang="tr-TR" b="1" i="1" dirty="0"/>
              <a:t>Değeri Kavramsallaştırma:</a:t>
            </a:r>
            <a:r>
              <a:rPr lang="tr-TR" b="1" dirty="0"/>
              <a:t> </a:t>
            </a:r>
            <a:r>
              <a:rPr lang="tr-TR" dirty="0"/>
              <a:t>Nesne tabanlı programlamanın belirli bir durumda neden daha iyi bir yaklaşım olduğunu açıklayabilir.</a:t>
            </a:r>
          </a:p>
          <a:p>
            <a:pPr lvl="1"/>
            <a:r>
              <a:rPr lang="tr-TR" b="1" i="1" dirty="0"/>
              <a:t>Değeri örgütleme: </a:t>
            </a:r>
            <a:r>
              <a:rPr lang="tr-TR" dirty="0"/>
              <a:t>Nesne tabanlı programlama ilkelerini, iyi programlamanın diğer ilkeleriyle bütünleştirir.</a:t>
            </a:r>
          </a:p>
          <a:p>
            <a:pPr lvl="0"/>
            <a:r>
              <a:rPr lang="tr-TR" b="1" i="1" dirty="0" smtClean="0"/>
              <a:t>5. Bir </a:t>
            </a:r>
            <a:r>
              <a:rPr lang="tr-TR" b="1" i="1" dirty="0"/>
              <a:t>değer ya da değerler bütünüyle </a:t>
            </a:r>
            <a:r>
              <a:rPr lang="tr-TR" b="1" i="1" dirty="0" err="1"/>
              <a:t>nitelenmişlik</a:t>
            </a:r>
            <a:r>
              <a:rPr lang="tr-TR" b="1" i="1" dirty="0"/>
              <a:t>: </a:t>
            </a:r>
            <a:r>
              <a:rPr lang="tr-TR" dirty="0"/>
              <a:t>Bireyler, tutarlı bir şekilde nesne tabanlı programlamayla ilgili bir değer ve ilkeler kümesine göre hareket eder.</a:t>
            </a:r>
          </a:p>
          <a:p>
            <a:pPr lvl="1"/>
            <a:r>
              <a:rPr lang="tr-TR" b="1" i="1" dirty="0" err="1"/>
              <a:t>Genellenmiş</a:t>
            </a:r>
            <a:r>
              <a:rPr lang="tr-TR" b="1" i="1" dirty="0"/>
              <a:t> örüntü:</a:t>
            </a:r>
            <a:r>
              <a:rPr lang="tr-TR" b="1" dirty="0"/>
              <a:t> </a:t>
            </a:r>
            <a:r>
              <a:rPr lang="tr-TR" dirty="0"/>
              <a:t>Programlama prensiplerini ve uygulamalarını, hayattaki diğer değerler veya değerler dizileri ile uyumlu hale getirir.</a:t>
            </a:r>
          </a:p>
          <a:p>
            <a:pPr lvl="1"/>
            <a:r>
              <a:rPr lang="tr-TR" b="1" i="1" dirty="0" err="1"/>
              <a:t>Karakterlenme</a:t>
            </a:r>
            <a:r>
              <a:rPr lang="tr-TR" b="1" dirty="0"/>
              <a:t>:  </a:t>
            </a:r>
            <a:r>
              <a:rPr lang="tr-TR" dirty="0"/>
              <a:t>Nesne tabanlı programlamada kendini yetkin olarak görür, nesne yönelimli programlama onun yaşamının doğal bir parçası olur. </a:t>
            </a:r>
          </a:p>
          <a:p>
            <a:endParaRPr lang="tr-TR" dirty="0"/>
          </a:p>
        </p:txBody>
      </p:sp>
    </p:spTree>
    <p:extLst>
      <p:ext uri="{BB962C8B-B14F-4D97-AF65-F5344CB8AC3E}">
        <p14:creationId xmlns:p14="http://schemas.microsoft.com/office/powerpoint/2010/main" val="34348977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018090"/>
          </a:xfrm>
        </p:spPr>
        <p:txBody>
          <a:bodyPr/>
          <a:lstStyle/>
          <a:p>
            <a:r>
              <a:rPr lang="tr-TR" dirty="0" smtClean="0">
                <a:solidFill>
                  <a:schemeClr val="tx1"/>
                </a:solidFill>
              </a:rPr>
              <a:t>Sosyal Alan ve Programlama Öğretimi</a:t>
            </a:r>
            <a:endParaRPr lang="tr-TR" dirty="0">
              <a:solidFill>
                <a:schemeClr val="tx1"/>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Programlama </a:t>
            </a:r>
            <a:r>
              <a:rPr lang="tr-TR" dirty="0"/>
              <a:t>öğretimini sosyal açıdan incelendiğinde yapılan çalışmalar aktif olarak grup içerisinde çalışan öğrenenler için sosyal bağlam içinde öğrenmenin yararlı olduğunu önermiştir. </a:t>
            </a:r>
            <a:r>
              <a:rPr lang="tr-TR" dirty="0" smtClean="0"/>
              <a:t>Sosyal </a:t>
            </a:r>
            <a:r>
              <a:rPr lang="tr-TR" dirty="0"/>
              <a:t>açıdan programlama öğretimi üzerine yapılan çalışmalarda sıklıkla eşli programla kullanılmaktadır. </a:t>
            </a:r>
            <a:endParaRPr lang="tr-TR" b="1" dirty="0"/>
          </a:p>
          <a:p>
            <a:r>
              <a:rPr lang="tr-TR" b="1" dirty="0" smtClean="0"/>
              <a:t>Eşli Programlama</a:t>
            </a:r>
            <a:r>
              <a:rPr lang="tr-TR" dirty="0" smtClean="0"/>
              <a:t>:</a:t>
            </a:r>
          </a:p>
          <a:p>
            <a:pPr>
              <a:buFont typeface="Wingdings" panose="05000000000000000000" pitchFamily="2" charset="2"/>
              <a:buChar char="Ø"/>
            </a:pPr>
            <a:r>
              <a:rPr lang="tr-TR" dirty="0" smtClean="0"/>
              <a:t>Hem eğitimde hem de sektörde kullanılır,</a:t>
            </a:r>
          </a:p>
          <a:p>
            <a:pPr>
              <a:buFont typeface="Wingdings" panose="05000000000000000000" pitchFamily="2" charset="2"/>
              <a:buChar char="Ø"/>
            </a:pPr>
            <a:r>
              <a:rPr lang="tr-TR" dirty="0" smtClean="0"/>
              <a:t>Programlama iki kişi tarafından yapılır,</a:t>
            </a:r>
          </a:p>
          <a:p>
            <a:pPr>
              <a:buFont typeface="Wingdings" panose="05000000000000000000" pitchFamily="2" charset="2"/>
              <a:buChar char="Ø"/>
            </a:pPr>
            <a:r>
              <a:rPr lang="tr-TR" dirty="0" smtClean="0"/>
              <a:t>Sürücü ve kılavuz bulunur,</a:t>
            </a:r>
          </a:p>
          <a:p>
            <a:pPr>
              <a:buFont typeface="Wingdings" panose="05000000000000000000" pitchFamily="2" charset="2"/>
              <a:buChar char="Ø"/>
            </a:pPr>
            <a:r>
              <a:rPr lang="tr-TR" dirty="0" smtClean="0"/>
              <a:t>Sürücü ve kılavuz düzenli olarak görev değiştirir,</a:t>
            </a:r>
          </a:p>
          <a:p>
            <a:pPr>
              <a:buFont typeface="Wingdings" panose="05000000000000000000" pitchFamily="2" charset="2"/>
              <a:buChar char="Ø"/>
            </a:pPr>
            <a:r>
              <a:rPr lang="tr-TR" dirty="0" smtClean="0"/>
              <a:t>Verimli bir yöntemdir,</a:t>
            </a:r>
          </a:p>
          <a:p>
            <a:pPr>
              <a:buFont typeface="Wingdings" panose="05000000000000000000" pitchFamily="2" charset="2"/>
              <a:buChar char="Ø"/>
            </a:pPr>
            <a:r>
              <a:rPr lang="tr-TR" dirty="0" smtClean="0"/>
              <a:t>Eşlerin bilgi ve beceri seviyesi birbirine yakın olmalıdır.</a:t>
            </a:r>
            <a:endParaRPr lang="tr-TR" dirty="0"/>
          </a:p>
        </p:txBody>
      </p:sp>
    </p:spTree>
    <p:extLst>
      <p:ext uri="{BB962C8B-B14F-4D97-AF65-F5344CB8AC3E}">
        <p14:creationId xmlns:p14="http://schemas.microsoft.com/office/powerpoint/2010/main" val="30118132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tx1"/>
                </a:solidFill>
              </a:rPr>
              <a:t>Sosyal Alan ve Programlama Öğretimi</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err="1" smtClean="0"/>
              <a:t>Duyuşsal</a:t>
            </a:r>
            <a:r>
              <a:rPr lang="tr-TR" dirty="0" smtClean="0"/>
              <a:t> </a:t>
            </a:r>
            <a:r>
              <a:rPr lang="tr-TR" dirty="0"/>
              <a:t>alan genellikle sosyal-duygusal öğrenme becerileri olarak adlandırılan bir kavram aracılığıyla sosyal etkileşimlere katkıda bulunur (</a:t>
            </a:r>
            <a:r>
              <a:rPr lang="en-US" dirty="0"/>
              <a:t>Brett, Smith, Price </a:t>
            </a:r>
            <a:r>
              <a:rPr lang="en-US" dirty="0" err="1"/>
              <a:t>ve</a:t>
            </a:r>
            <a:r>
              <a:rPr lang="en-US" dirty="0"/>
              <a:t>  </a:t>
            </a:r>
            <a:r>
              <a:rPr lang="en-US" dirty="0" err="1"/>
              <a:t>Huitt</a:t>
            </a:r>
            <a:r>
              <a:rPr lang="en-US" dirty="0"/>
              <a:t>, 2003)</a:t>
            </a:r>
            <a:r>
              <a:rPr lang="tr-TR" dirty="0"/>
              <a:t>. Sosyal-duygusal öğrenme “insanların duyguları tanımayı ve yönetmeyi, başkalarını önemsemeyi, iyi kararlar almalarını, etik ve sorumlu davranmalarını, pozitif ilişkiler geliştirmeyi ve olumsuz davranışlardan kaçınmayı öğrendikleri süreç” olarak tanımlanabilir (</a:t>
            </a:r>
            <a:r>
              <a:rPr lang="tr-TR" dirty="0" err="1"/>
              <a:t>Fredericks</a:t>
            </a:r>
            <a:r>
              <a:rPr lang="tr-TR" dirty="0"/>
              <a:t>, 2003). </a:t>
            </a:r>
            <a:endParaRPr lang="tr-TR" dirty="0" smtClean="0"/>
          </a:p>
          <a:p>
            <a:pPr marL="0" indent="0">
              <a:buNone/>
            </a:pPr>
            <a:r>
              <a:rPr lang="tr-TR" dirty="0" smtClean="0"/>
              <a:t>Dolayısıyla </a:t>
            </a:r>
            <a:r>
              <a:rPr lang="tr-TR" dirty="0"/>
              <a:t>programlama öğretiminde </a:t>
            </a:r>
            <a:r>
              <a:rPr lang="tr-TR" dirty="0" err="1"/>
              <a:t>duyuşsal</a:t>
            </a:r>
            <a:r>
              <a:rPr lang="tr-TR" dirty="0"/>
              <a:t> alan becerilerinin kazandırılmaya başlandığı erken yaşlarda (5 yaş ve yukarısı) grup çalışmaları içerisinde sosyal becerilerin öğretimine başlanması da öğrenenlerin programlamada arkadaşlarının fikirlerini önemseme, sorumlu davranma, işbirlikçi çalışma ve birlikte dijital ürünler üretme açısından oldukça önemli olabilir.  </a:t>
            </a:r>
          </a:p>
          <a:p>
            <a:endParaRPr lang="tr-TR" dirty="0"/>
          </a:p>
          <a:p>
            <a:endParaRPr lang="tr-TR" dirty="0"/>
          </a:p>
        </p:txBody>
      </p:sp>
    </p:spTree>
    <p:extLst>
      <p:ext uri="{BB962C8B-B14F-4D97-AF65-F5344CB8AC3E}">
        <p14:creationId xmlns:p14="http://schemas.microsoft.com/office/powerpoint/2010/main" val="1314925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3" name="İçerik Yer Tutucusu 2"/>
          <p:cNvSpPr>
            <a:spLocks noGrp="1"/>
          </p:cNvSpPr>
          <p:nvPr>
            <p:ph idx="1"/>
          </p:nvPr>
        </p:nvSpPr>
        <p:spPr/>
        <p:txBody>
          <a:bodyPr/>
          <a:lstStyle/>
          <a:p>
            <a:r>
              <a:rPr lang="tr-TR" dirty="0"/>
              <a:t>Son olarak, bilişsel, </a:t>
            </a:r>
            <a:r>
              <a:rPr lang="tr-TR" dirty="0" err="1"/>
              <a:t>duyuşsal</a:t>
            </a:r>
            <a:r>
              <a:rPr lang="tr-TR" dirty="0"/>
              <a:t> ve sosyal açıdan programlama veya kodlama öğretimi belirli bir teknolojinin kullanılmasının ötesinde eleştirel düşünme, problem çözme, </a:t>
            </a:r>
            <a:r>
              <a:rPr lang="tr-TR" dirty="0" err="1"/>
              <a:t>duyuşsal</a:t>
            </a:r>
            <a:r>
              <a:rPr lang="tr-TR" dirty="0"/>
              <a:t> ve sosyal yeterlilikler geliştirme, birlikte çalışma ve sorumluluk kazanma gibi becerilerine hizmet edecek etkinlikler kapsamında düşünülmelidir. </a:t>
            </a:r>
            <a:endParaRPr lang="tr-TR" dirty="0" smtClean="0"/>
          </a:p>
          <a:p>
            <a:r>
              <a:rPr lang="tr-TR" dirty="0" smtClean="0"/>
              <a:t>Bu </a:t>
            </a:r>
            <a:r>
              <a:rPr lang="tr-TR" dirty="0"/>
              <a:t>tür bilişsel, </a:t>
            </a:r>
            <a:r>
              <a:rPr lang="tr-TR" dirty="0" err="1"/>
              <a:t>duyuşsal</a:t>
            </a:r>
            <a:r>
              <a:rPr lang="tr-TR" dirty="0"/>
              <a:t> ve sosyal öğretim etkinlikleri başlangıç veya yeni başlayanlar için etkinlikler, ileri düzey veya deneyimli kullanıcılar etkinlikler ve grup çalışması etkinlikleri kapsamında görsel programlama ve benzeri kodlama araçlarıyla yürütülebilir.</a:t>
            </a:r>
          </a:p>
          <a:p>
            <a:endParaRPr lang="tr-TR" dirty="0"/>
          </a:p>
        </p:txBody>
      </p:sp>
    </p:spTree>
    <p:extLst>
      <p:ext uri="{BB962C8B-B14F-4D97-AF65-F5344CB8AC3E}">
        <p14:creationId xmlns:p14="http://schemas.microsoft.com/office/powerpoint/2010/main" val="4229815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dirty="0" smtClean="0"/>
              <a:t>PROGRAMLAMA EĞİTİMİNDE ÖNEMLİ İKİ FİGÜR</a:t>
            </a:r>
            <a:endParaRPr lang="tr-TR" sz="3600" dirty="0"/>
          </a:p>
        </p:txBody>
      </p:sp>
      <p:sp>
        <p:nvSpPr>
          <p:cNvPr id="3" name="İçerik Yer Tutucusu 2"/>
          <p:cNvSpPr>
            <a:spLocks noGrp="1"/>
          </p:cNvSpPr>
          <p:nvPr>
            <p:ph idx="1"/>
          </p:nvPr>
        </p:nvSpPr>
        <p:spPr/>
        <p:txBody>
          <a:bodyPr>
            <a:normAutofit/>
          </a:bodyPr>
          <a:lstStyle/>
          <a:p>
            <a:r>
              <a:rPr lang="tr-TR" b="1" dirty="0" err="1" smtClean="0"/>
              <a:t>Seymour</a:t>
            </a:r>
            <a:r>
              <a:rPr lang="tr-TR" b="1" dirty="0" smtClean="0"/>
              <a:t> </a:t>
            </a:r>
            <a:r>
              <a:rPr lang="tr-TR" b="1" dirty="0" err="1" smtClean="0"/>
              <a:t>Papert</a:t>
            </a:r>
            <a:r>
              <a:rPr lang="tr-TR" b="1" dirty="0" smtClean="0"/>
              <a:t> ;</a:t>
            </a:r>
          </a:p>
          <a:p>
            <a:pPr marL="0" indent="0">
              <a:buNone/>
            </a:pPr>
            <a:r>
              <a:rPr lang="tr-TR" dirty="0" smtClean="0"/>
              <a:t>   </a:t>
            </a:r>
            <a:r>
              <a:rPr lang="tr-TR" dirty="0" err="1" smtClean="0"/>
              <a:t>Piaget’den</a:t>
            </a:r>
            <a:r>
              <a:rPr lang="tr-TR" dirty="0" smtClean="0"/>
              <a:t> etkilenmiştir.</a:t>
            </a:r>
          </a:p>
          <a:p>
            <a:pPr marL="0" indent="0">
              <a:buNone/>
            </a:pPr>
            <a:r>
              <a:rPr lang="tr-TR" dirty="0" smtClean="0"/>
              <a:t>   </a:t>
            </a:r>
            <a:r>
              <a:rPr lang="tr-TR" dirty="0" err="1" smtClean="0"/>
              <a:t>İnşacılık</a:t>
            </a:r>
            <a:r>
              <a:rPr lang="tr-TR" dirty="0" smtClean="0"/>
              <a:t> yaklaşımının kurucusudur. </a:t>
            </a:r>
          </a:p>
          <a:p>
            <a:pPr marL="0" indent="0">
              <a:buNone/>
            </a:pPr>
            <a:r>
              <a:rPr lang="tr-TR" dirty="0" smtClean="0"/>
              <a:t>   İleri seviye düşünme becerisi olarak programlamayı önerir.</a:t>
            </a:r>
          </a:p>
          <a:p>
            <a:r>
              <a:rPr lang="tr-TR" b="1" dirty="0" err="1" smtClean="0"/>
              <a:t>Ed</a:t>
            </a:r>
            <a:r>
              <a:rPr lang="tr-TR" b="1" dirty="0" smtClean="0"/>
              <a:t> </a:t>
            </a:r>
            <a:r>
              <a:rPr lang="tr-TR" b="1" dirty="0" err="1" smtClean="0"/>
              <a:t>Dubinsky</a:t>
            </a:r>
            <a:r>
              <a:rPr lang="tr-TR" b="1" dirty="0" smtClean="0"/>
              <a:t>;</a:t>
            </a:r>
          </a:p>
          <a:p>
            <a:pPr marL="0" indent="0">
              <a:buNone/>
            </a:pPr>
            <a:r>
              <a:rPr lang="tr-TR" dirty="0" smtClean="0"/>
              <a:t>   </a:t>
            </a:r>
            <a:r>
              <a:rPr lang="tr-TR" dirty="0" err="1" smtClean="0"/>
              <a:t>Piaget’in</a:t>
            </a:r>
            <a:r>
              <a:rPr lang="tr-TR" dirty="0" smtClean="0"/>
              <a:t> yansıtıcı soyutlama fikrini temel alır.</a:t>
            </a:r>
          </a:p>
          <a:p>
            <a:pPr marL="0" indent="0">
              <a:buNone/>
            </a:pPr>
            <a:r>
              <a:rPr lang="tr-TR" dirty="0" smtClean="0"/>
              <a:t>   APOS teorisinin kurucusudur.</a:t>
            </a:r>
          </a:p>
          <a:p>
            <a:pPr marL="0" indent="0">
              <a:buNone/>
            </a:pPr>
            <a:r>
              <a:rPr lang="tr-TR" dirty="0" smtClean="0"/>
              <a:t>   Bilgi işlemin gücünü matematik eğitiminde kullanmayı önerir.</a:t>
            </a:r>
            <a:endParaRPr lang="tr-TR" dirty="0"/>
          </a:p>
        </p:txBody>
      </p:sp>
    </p:spTree>
    <p:extLst>
      <p:ext uri="{BB962C8B-B14F-4D97-AF65-F5344CB8AC3E}">
        <p14:creationId xmlns:p14="http://schemas.microsoft.com/office/powerpoint/2010/main" val="2224102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 </a:t>
            </a:r>
            <a:r>
              <a:rPr lang="tr-TR" dirty="0" err="1" smtClean="0"/>
              <a:t>İşlemsel</a:t>
            </a:r>
            <a:r>
              <a:rPr lang="tr-TR" dirty="0" smtClean="0"/>
              <a:t> Düşünme</a:t>
            </a:r>
            <a:endParaRPr lang="tr-TR" dirty="0"/>
          </a:p>
        </p:txBody>
      </p:sp>
      <p:sp>
        <p:nvSpPr>
          <p:cNvPr id="3" name="İçerik Yer Tutucusu 2"/>
          <p:cNvSpPr>
            <a:spLocks noGrp="1"/>
          </p:cNvSpPr>
          <p:nvPr>
            <p:ph idx="1"/>
          </p:nvPr>
        </p:nvSpPr>
        <p:spPr/>
        <p:txBody>
          <a:bodyPr/>
          <a:lstStyle/>
          <a:p>
            <a:pPr marL="0" indent="0">
              <a:buNone/>
            </a:pPr>
            <a:r>
              <a:rPr lang="tr-TR" b="1" dirty="0" smtClean="0"/>
              <a:t>Bilgi </a:t>
            </a:r>
            <a:r>
              <a:rPr lang="tr-TR" b="1" dirty="0" err="1" smtClean="0"/>
              <a:t>işlemsel</a:t>
            </a:r>
            <a:r>
              <a:rPr lang="tr-TR" b="1" dirty="0" smtClean="0"/>
              <a:t> düşünme</a:t>
            </a:r>
            <a:r>
              <a:rPr lang="tr-TR" dirty="0" smtClean="0"/>
              <a:t>:</a:t>
            </a:r>
          </a:p>
          <a:p>
            <a:r>
              <a:rPr lang="tr-TR" dirty="0" smtClean="0"/>
              <a:t> ‘Bilgisayar biliminin temel kavramlarını kullanarak problem çözmeyi, sistem tasarlamayı ve insan davranışlarını anlamlandırmayı içerir’ (</a:t>
            </a:r>
            <a:r>
              <a:rPr lang="tr-TR" dirty="0" err="1" smtClean="0"/>
              <a:t>Wing</a:t>
            </a:r>
            <a:r>
              <a:rPr lang="tr-TR" dirty="0" smtClean="0"/>
              <a:t>, 2006).</a:t>
            </a:r>
          </a:p>
          <a:p>
            <a:endParaRPr lang="tr-TR" dirty="0"/>
          </a:p>
          <a:p>
            <a:r>
              <a:rPr lang="tr-TR" dirty="0" smtClean="0"/>
              <a:t>‘Çözümlerin bir bilgi işleme birimi tarafından etkili şekilde yerine getirilebilecek şekilde formda sunulması amacıyla problemleri ve çözümlerini formülleştirmeyi içeren düşünme sürecidir.’ (</a:t>
            </a:r>
            <a:r>
              <a:rPr lang="tr-TR" dirty="0" err="1" smtClean="0"/>
              <a:t>Cuny</a:t>
            </a:r>
            <a:r>
              <a:rPr lang="tr-TR" dirty="0" smtClean="0"/>
              <a:t>, </a:t>
            </a:r>
            <a:r>
              <a:rPr lang="tr-TR" dirty="0" err="1" smtClean="0"/>
              <a:t>Snyder</a:t>
            </a:r>
            <a:r>
              <a:rPr lang="tr-TR" dirty="0" smtClean="0"/>
              <a:t> ve </a:t>
            </a:r>
            <a:r>
              <a:rPr lang="tr-TR" dirty="0" err="1" smtClean="0"/>
              <a:t>Wing</a:t>
            </a:r>
            <a:r>
              <a:rPr lang="tr-TR" dirty="0" smtClean="0"/>
              <a:t>, 2010)</a:t>
            </a:r>
            <a:endParaRPr lang="tr-TR" dirty="0"/>
          </a:p>
        </p:txBody>
      </p:sp>
    </p:spTree>
    <p:extLst>
      <p:ext uri="{BB962C8B-B14F-4D97-AF65-F5344CB8AC3E}">
        <p14:creationId xmlns:p14="http://schemas.microsoft.com/office/powerpoint/2010/main" val="3384375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 Bilimi</a:t>
            </a:r>
            <a:endParaRPr lang="tr-TR" dirty="0"/>
          </a:p>
        </p:txBody>
      </p:sp>
      <p:sp>
        <p:nvSpPr>
          <p:cNvPr id="3" name="İçerik Yer Tutucusu 2"/>
          <p:cNvSpPr>
            <a:spLocks noGrp="1"/>
          </p:cNvSpPr>
          <p:nvPr>
            <p:ph idx="1"/>
          </p:nvPr>
        </p:nvSpPr>
        <p:spPr/>
        <p:txBody>
          <a:bodyPr/>
          <a:lstStyle/>
          <a:p>
            <a:r>
              <a:rPr lang="tr-TR" dirty="0" smtClean="0"/>
              <a:t>Bilgisayar bilimi algoritmaları ve veri yapılarını </a:t>
            </a:r>
            <a:r>
              <a:rPr lang="tr-TR" dirty="0" err="1" smtClean="0"/>
              <a:t>formal</a:t>
            </a:r>
            <a:r>
              <a:rPr lang="tr-TR" dirty="0"/>
              <a:t> </a:t>
            </a:r>
            <a:r>
              <a:rPr lang="tr-TR" dirty="0" smtClean="0"/>
              <a:t>ve matematiksel özellikleri, donanımsal </a:t>
            </a:r>
            <a:r>
              <a:rPr lang="tr-TR" dirty="0" err="1" smtClean="0"/>
              <a:t>gerçekleşimleri</a:t>
            </a:r>
            <a:r>
              <a:rPr lang="tr-TR" dirty="0" smtClean="0"/>
              <a:t>, dilsel </a:t>
            </a:r>
            <a:r>
              <a:rPr lang="tr-TR" dirty="0" err="1" smtClean="0"/>
              <a:t>gerçekleşimleri</a:t>
            </a:r>
            <a:r>
              <a:rPr lang="tr-TR" dirty="0" smtClean="0"/>
              <a:t> ve uygulamaları açısından konu edinir.</a:t>
            </a:r>
          </a:p>
          <a:p>
            <a:endParaRPr lang="tr-TR" dirty="0"/>
          </a:p>
          <a:p>
            <a:pPr marL="0" indent="0">
              <a:buNone/>
            </a:pPr>
            <a:r>
              <a:rPr lang="tr-TR" dirty="0" smtClean="0"/>
              <a:t>Bilgisayar bilimi :</a:t>
            </a:r>
          </a:p>
          <a:p>
            <a:r>
              <a:rPr lang="tr-TR" u="sng" dirty="0" smtClean="0"/>
              <a:t>Yalnızca</a:t>
            </a:r>
            <a:r>
              <a:rPr lang="tr-TR" dirty="0" smtClean="0"/>
              <a:t> bilgisayarı konu edinmez,</a:t>
            </a:r>
          </a:p>
          <a:p>
            <a:r>
              <a:rPr lang="tr-TR" u="sng" dirty="0" smtClean="0"/>
              <a:t>Yalnızca</a:t>
            </a:r>
            <a:r>
              <a:rPr lang="tr-TR" dirty="0" smtClean="0"/>
              <a:t> </a:t>
            </a:r>
            <a:r>
              <a:rPr lang="tr-TR" dirty="0"/>
              <a:t>p</a:t>
            </a:r>
            <a:r>
              <a:rPr lang="tr-TR" dirty="0" smtClean="0"/>
              <a:t>rogramlamayı konu edinmez,</a:t>
            </a:r>
          </a:p>
          <a:p>
            <a:r>
              <a:rPr lang="tr-TR" u="sng" dirty="0" smtClean="0"/>
              <a:t>Yalnızca</a:t>
            </a:r>
            <a:r>
              <a:rPr lang="tr-TR" dirty="0" smtClean="0"/>
              <a:t> bilişim teknolojilerinin kullanımını konu edinmez.</a:t>
            </a:r>
          </a:p>
          <a:p>
            <a:endParaRPr lang="tr-TR" dirty="0" smtClean="0"/>
          </a:p>
          <a:p>
            <a:endParaRPr lang="tr-TR" dirty="0"/>
          </a:p>
        </p:txBody>
      </p:sp>
    </p:spTree>
    <p:extLst>
      <p:ext uri="{BB962C8B-B14F-4D97-AF65-F5344CB8AC3E}">
        <p14:creationId xmlns:p14="http://schemas.microsoft.com/office/powerpoint/2010/main" val="891978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Bilgisayar Bilimi ve Programlama Eğitimi</a:t>
            </a:r>
            <a:endParaRPr lang="tr-TR" dirty="0"/>
          </a:p>
        </p:txBody>
      </p:sp>
      <p:sp>
        <p:nvSpPr>
          <p:cNvPr id="3" name="İçerik Yer Tutucusu 2"/>
          <p:cNvSpPr>
            <a:spLocks noGrp="1"/>
          </p:cNvSpPr>
          <p:nvPr>
            <p:ph idx="1"/>
          </p:nvPr>
        </p:nvSpPr>
        <p:spPr/>
        <p:txBody>
          <a:bodyPr/>
          <a:lstStyle/>
          <a:p>
            <a:r>
              <a:rPr lang="tr-TR" dirty="0" smtClean="0"/>
              <a:t>Bilgisayar bilimi sadece programlamayı içermemesine rağmen programlama bilgi </a:t>
            </a:r>
            <a:r>
              <a:rPr lang="tr-TR" dirty="0" err="1" smtClean="0"/>
              <a:t>işlemsel</a:t>
            </a:r>
            <a:r>
              <a:rPr lang="tr-TR" dirty="0" smtClean="0"/>
              <a:t> düşünmeyi pratik etmenin önemli araçlarındandır.</a:t>
            </a:r>
          </a:p>
          <a:p>
            <a:endParaRPr lang="tr-TR" dirty="0"/>
          </a:p>
          <a:p>
            <a:r>
              <a:rPr lang="tr-TR" dirty="0" smtClean="0"/>
              <a:t>Bilgisayarların pratik değerleri programlama ile ortaya çıkar.</a:t>
            </a:r>
            <a:endParaRPr lang="tr-TR" dirty="0"/>
          </a:p>
        </p:txBody>
      </p:sp>
    </p:spTree>
    <p:extLst>
      <p:ext uri="{BB962C8B-B14F-4D97-AF65-F5344CB8AC3E}">
        <p14:creationId xmlns:p14="http://schemas.microsoft.com/office/powerpoint/2010/main" val="2779335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Programlama Eğitiminde Karşılaşılan Zorluklar</a:t>
            </a:r>
            <a:endParaRPr lang="tr-TR" dirty="0"/>
          </a:p>
        </p:txBody>
      </p:sp>
      <p:sp>
        <p:nvSpPr>
          <p:cNvPr id="3" name="İçerik Yer Tutucusu 2"/>
          <p:cNvSpPr>
            <a:spLocks noGrp="1"/>
          </p:cNvSpPr>
          <p:nvPr>
            <p:ph idx="1"/>
          </p:nvPr>
        </p:nvSpPr>
        <p:spPr/>
        <p:txBody>
          <a:bodyPr/>
          <a:lstStyle/>
          <a:p>
            <a:r>
              <a:rPr lang="tr-TR" dirty="0" smtClean="0"/>
              <a:t>Programlamaya uyum,</a:t>
            </a:r>
          </a:p>
          <a:p>
            <a:r>
              <a:rPr lang="tr-TR" dirty="0" smtClean="0"/>
              <a:t>Kavramsal makine,</a:t>
            </a:r>
          </a:p>
          <a:p>
            <a:r>
              <a:rPr lang="tr-TR" dirty="0" smtClean="0"/>
              <a:t>Söz dizimi ve semantik,</a:t>
            </a:r>
          </a:p>
          <a:p>
            <a:r>
              <a:rPr lang="tr-TR" dirty="0" smtClean="0"/>
              <a:t>Standart yapılar,</a:t>
            </a:r>
          </a:p>
          <a:p>
            <a:r>
              <a:rPr lang="tr-TR" dirty="0" smtClean="0"/>
              <a:t>Programlama pragmatiği.</a:t>
            </a:r>
            <a:endParaRPr lang="tr-TR" dirty="0"/>
          </a:p>
        </p:txBody>
      </p:sp>
    </p:spTree>
    <p:extLst>
      <p:ext uri="{BB962C8B-B14F-4D97-AF65-F5344CB8AC3E}">
        <p14:creationId xmlns:p14="http://schemas.microsoft.com/office/powerpoint/2010/main" val="2619487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Programlamaya Girişte Kullanılan Yaklaşımlar</a:t>
            </a:r>
            <a:endParaRPr lang="tr-TR" dirty="0"/>
          </a:p>
        </p:txBody>
      </p:sp>
      <p:sp>
        <p:nvSpPr>
          <p:cNvPr id="3" name="İçerik Yer Tutucusu 2"/>
          <p:cNvSpPr>
            <a:spLocks noGrp="1"/>
          </p:cNvSpPr>
          <p:nvPr>
            <p:ph idx="1"/>
          </p:nvPr>
        </p:nvSpPr>
        <p:spPr/>
        <p:txBody>
          <a:bodyPr/>
          <a:lstStyle/>
          <a:p>
            <a:r>
              <a:rPr lang="tr-TR" dirty="0" smtClean="0"/>
              <a:t>Metin tabanlı,</a:t>
            </a:r>
          </a:p>
          <a:p>
            <a:r>
              <a:rPr lang="tr-TR" dirty="0" smtClean="0"/>
              <a:t>Blok tabanlı,</a:t>
            </a:r>
          </a:p>
          <a:p>
            <a:r>
              <a:rPr lang="tr-TR" dirty="0" smtClean="0"/>
              <a:t>Robotik sistemler,</a:t>
            </a:r>
          </a:p>
          <a:p>
            <a:r>
              <a:rPr lang="tr-TR" dirty="0" smtClean="0"/>
              <a:t>Bilgisayarsız bilgisayar bilimi,</a:t>
            </a:r>
          </a:p>
          <a:p>
            <a:r>
              <a:rPr lang="tr-TR" dirty="0" smtClean="0"/>
              <a:t>Harmanlanmış sistemler.</a:t>
            </a:r>
          </a:p>
          <a:p>
            <a:endParaRPr lang="tr-TR" dirty="0"/>
          </a:p>
        </p:txBody>
      </p:sp>
    </p:spTree>
    <p:extLst>
      <p:ext uri="{BB962C8B-B14F-4D97-AF65-F5344CB8AC3E}">
        <p14:creationId xmlns:p14="http://schemas.microsoft.com/office/powerpoint/2010/main" val="7325594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267458"/>
            <a:ext cx="4248615" cy="1190392"/>
          </a:xfrm>
        </p:spPr>
        <p:txBody>
          <a:bodyPr>
            <a:normAutofit fontScale="90000"/>
          </a:bodyPr>
          <a:lstStyle/>
          <a:p>
            <a:r>
              <a:rPr lang="tr-TR" b="1" dirty="0" smtClean="0"/>
              <a:t>Bilişsel Alan ve Programlama Öğretimi </a:t>
            </a:r>
            <a:r>
              <a:rPr lang="tr-TR" b="1" dirty="0"/>
              <a:t/>
            </a:r>
            <a:br>
              <a:rPr lang="tr-TR" b="1" dirty="0"/>
            </a:br>
            <a:endParaRPr lang="tr-TR" dirty="0"/>
          </a:p>
        </p:txBody>
      </p:sp>
      <p:graphicFrame>
        <p:nvGraphicFramePr>
          <p:cNvPr id="4" name="İçerik Yer Tutucusu 3"/>
          <p:cNvGraphicFramePr>
            <a:graphicFrameLocks noGrp="1"/>
          </p:cNvGraphicFramePr>
          <p:nvPr>
            <p:ph idx="1"/>
            <p:extLst/>
          </p:nvPr>
        </p:nvGraphicFramePr>
        <p:xfrm>
          <a:off x="4682815" y="1525179"/>
          <a:ext cx="6694157" cy="4801009"/>
        </p:xfrm>
        <a:graphic>
          <a:graphicData uri="http://schemas.openxmlformats.org/drawingml/2006/table">
            <a:tbl>
              <a:tblPr firstRow="1" firstCol="1" bandRow="1">
                <a:tableStyleId>{5C22544A-7EE6-4342-B048-85BDC9FD1C3A}</a:tableStyleId>
              </a:tblPr>
              <a:tblGrid>
                <a:gridCol w="2090539">
                  <a:extLst>
                    <a:ext uri="{9D8B030D-6E8A-4147-A177-3AD203B41FA5}">
                      <a16:colId xmlns:a16="http://schemas.microsoft.com/office/drawing/2014/main" val="20000"/>
                    </a:ext>
                  </a:extLst>
                </a:gridCol>
                <a:gridCol w="4603618">
                  <a:extLst>
                    <a:ext uri="{9D8B030D-6E8A-4147-A177-3AD203B41FA5}">
                      <a16:colId xmlns:a16="http://schemas.microsoft.com/office/drawing/2014/main" val="20001"/>
                    </a:ext>
                  </a:extLst>
                </a:gridCol>
              </a:tblGrid>
              <a:tr h="0">
                <a:tc>
                  <a:txBody>
                    <a:bodyPr/>
                    <a:lstStyle/>
                    <a:p>
                      <a:pPr>
                        <a:lnSpc>
                          <a:spcPct val="150000"/>
                        </a:lnSpc>
                        <a:spcAft>
                          <a:spcPts val="0"/>
                        </a:spcAft>
                      </a:pPr>
                      <a:r>
                        <a:rPr lang="tr-TR" sz="1600" dirty="0">
                          <a:effectLst/>
                        </a:rPr>
                        <a:t>Bilişsel Alan Basamakları</a:t>
                      </a:r>
                      <a:endParaRPr lang="tr-TR" sz="16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lnSpc>
                          <a:spcPct val="150000"/>
                        </a:lnSpc>
                        <a:spcAft>
                          <a:spcPts val="0"/>
                        </a:spcAft>
                      </a:pPr>
                      <a:r>
                        <a:rPr lang="tr-TR" sz="1600" dirty="0">
                          <a:effectLst/>
                        </a:rPr>
                        <a:t>Programlama Etkinlikleri</a:t>
                      </a:r>
                      <a:endParaRPr lang="tr-TR" sz="16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0"/>
                  </a:ext>
                </a:extLst>
              </a:tr>
              <a:tr h="626075">
                <a:tc>
                  <a:txBody>
                    <a:bodyPr/>
                    <a:lstStyle/>
                    <a:p>
                      <a:pPr algn="just">
                        <a:lnSpc>
                          <a:spcPct val="150000"/>
                        </a:lnSpc>
                        <a:spcAft>
                          <a:spcPts val="525"/>
                        </a:spcAft>
                      </a:pPr>
                      <a:r>
                        <a:rPr lang="tr-TR" sz="1400" dirty="0">
                          <a:effectLst/>
                        </a:rPr>
                        <a:t>Bilgi</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spcAft>
                          <a:spcPts val="0"/>
                        </a:spcAft>
                      </a:pPr>
                      <a:r>
                        <a:rPr lang="tr-TR" sz="1400" dirty="0">
                          <a:effectLst/>
                        </a:rPr>
                        <a:t>Öğrenenler bir programlama dilinin elemanlarını, sözdizimini, yapılarını ve yöntemlerini ezberler.</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1"/>
                  </a:ext>
                </a:extLst>
              </a:tr>
              <a:tr h="626075">
                <a:tc>
                  <a:txBody>
                    <a:bodyPr/>
                    <a:lstStyle/>
                    <a:p>
                      <a:pPr algn="just">
                        <a:lnSpc>
                          <a:spcPct val="150000"/>
                        </a:lnSpc>
                        <a:spcAft>
                          <a:spcPts val="525"/>
                        </a:spcAft>
                      </a:pPr>
                      <a:r>
                        <a:rPr lang="tr-TR" sz="1400" dirty="0">
                          <a:effectLst/>
                        </a:rPr>
                        <a:t>Kavrama</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spcAft>
                          <a:spcPts val="0"/>
                        </a:spcAft>
                      </a:pPr>
                      <a:r>
                        <a:rPr lang="tr-TR" sz="1400" dirty="0">
                          <a:effectLst/>
                        </a:rPr>
                        <a:t>Öğrenenler bir programın nasıl yürüdüğünü veya gerçekleştiğini yeniden belirtir.</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2"/>
                  </a:ext>
                </a:extLst>
              </a:tr>
              <a:tr h="626075">
                <a:tc>
                  <a:txBody>
                    <a:bodyPr/>
                    <a:lstStyle/>
                    <a:p>
                      <a:pPr algn="just">
                        <a:lnSpc>
                          <a:spcPct val="150000"/>
                        </a:lnSpc>
                        <a:spcAft>
                          <a:spcPts val="525"/>
                        </a:spcAft>
                      </a:pPr>
                      <a:r>
                        <a:rPr lang="tr-TR" sz="1400" dirty="0">
                          <a:effectLst/>
                        </a:rPr>
                        <a:t>Uygulama</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spcAft>
                          <a:spcPts val="525"/>
                        </a:spcAft>
                      </a:pPr>
                      <a:r>
                        <a:rPr lang="tr-TR" sz="1400">
                          <a:effectLst/>
                        </a:rPr>
                        <a:t>Öğrenenler bazı ifadelere göre kısmi kod veya boşluk doldurma gibi belirli bir programlama görevi gerçekleştirirler.</a:t>
                      </a:r>
                      <a:endParaRPr lang="tr-TR" sz="140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3"/>
                  </a:ext>
                </a:extLst>
              </a:tr>
              <a:tr h="626075">
                <a:tc>
                  <a:txBody>
                    <a:bodyPr/>
                    <a:lstStyle/>
                    <a:p>
                      <a:pPr algn="just">
                        <a:lnSpc>
                          <a:spcPct val="150000"/>
                        </a:lnSpc>
                        <a:spcAft>
                          <a:spcPts val="525"/>
                        </a:spcAft>
                      </a:pPr>
                      <a:r>
                        <a:rPr lang="tr-TR" sz="1400">
                          <a:effectLst/>
                        </a:rPr>
                        <a:t>Analiz</a:t>
                      </a:r>
                      <a:endParaRPr lang="tr-TR" sz="140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spcAft>
                          <a:spcPts val="525"/>
                        </a:spcAft>
                      </a:pPr>
                      <a:r>
                        <a:rPr lang="tr-TR" sz="1400" dirty="0">
                          <a:effectLst/>
                        </a:rPr>
                        <a:t>Öğrenenler tamamlanmış bir programın doğru olup olmadığını belirler.</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4"/>
                  </a:ext>
                </a:extLst>
              </a:tr>
              <a:tr h="626075">
                <a:tc>
                  <a:txBody>
                    <a:bodyPr/>
                    <a:lstStyle/>
                    <a:p>
                      <a:pPr algn="just">
                        <a:lnSpc>
                          <a:spcPct val="150000"/>
                        </a:lnSpc>
                        <a:spcAft>
                          <a:spcPts val="525"/>
                        </a:spcAft>
                      </a:pPr>
                      <a:r>
                        <a:rPr lang="tr-TR" sz="1400">
                          <a:effectLst/>
                        </a:rPr>
                        <a:t>Sentez</a:t>
                      </a:r>
                      <a:endParaRPr lang="tr-TR" sz="140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spcAft>
                          <a:spcPts val="525"/>
                        </a:spcAft>
                      </a:pPr>
                      <a:r>
                        <a:rPr lang="tr-TR" sz="1400" dirty="0">
                          <a:effectLst/>
                        </a:rPr>
                        <a:t>Öğrenenler bir problemi çözmek için eksiksiz bir program oluştururlar.</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5"/>
                  </a:ext>
                </a:extLst>
              </a:tr>
              <a:tr h="939114">
                <a:tc>
                  <a:txBody>
                    <a:bodyPr/>
                    <a:lstStyle/>
                    <a:p>
                      <a:pPr algn="just">
                        <a:lnSpc>
                          <a:spcPct val="150000"/>
                        </a:lnSpc>
                        <a:spcAft>
                          <a:spcPts val="525"/>
                        </a:spcAft>
                      </a:pPr>
                      <a:r>
                        <a:rPr lang="tr-TR" sz="1400" dirty="0">
                          <a:effectLst/>
                        </a:rPr>
                        <a:t>Değerlendirme</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tc>
                  <a:txBody>
                    <a:bodyPr/>
                    <a:lstStyle/>
                    <a:p>
                      <a:pPr algn="just">
                        <a:spcAft>
                          <a:spcPts val="525"/>
                        </a:spcAft>
                      </a:pPr>
                      <a:r>
                        <a:rPr lang="tr-TR" sz="1400" dirty="0">
                          <a:effectLst/>
                        </a:rPr>
                        <a:t>Öğrenenler diğer öğrenenler tarafından yazılan programları gözden geçirir ve yorumlar yapar, daha sonra öğretmen bu yorumları puanlandırır.</a:t>
                      </a:r>
                      <a:r>
                        <a:rPr lang="en-US" sz="1400" dirty="0">
                          <a:effectLst/>
                        </a:rPr>
                        <a:t> </a:t>
                      </a:r>
                      <a:endParaRPr lang="tr-TR" sz="1400" dirty="0">
                        <a:solidFill>
                          <a:srgbClr val="000000"/>
                        </a:solidFill>
                        <a:effectLst/>
                        <a:latin typeface="Garamond" panose="02020404030301010803" pitchFamily="18" charset="0"/>
                        <a:ea typeface="Calibri" panose="020F0502020204030204" pitchFamily="34" charset="0"/>
                        <a:cs typeface="Garamond" panose="02020404030301010803" pitchFamily="18" charset="0"/>
                      </a:endParaRPr>
                    </a:p>
                  </a:txBody>
                  <a:tcPr marL="58965" marR="58965" marT="0" marB="0"/>
                </a:tc>
                <a:extLst>
                  <a:ext uri="{0D108BD9-81ED-4DB2-BD59-A6C34878D82A}">
                    <a16:rowId xmlns:a16="http://schemas.microsoft.com/office/drawing/2014/main" val="10006"/>
                  </a:ext>
                </a:extLst>
              </a:tr>
            </a:tbl>
          </a:graphicData>
        </a:graphic>
      </p:graphicFrame>
      <p:sp>
        <p:nvSpPr>
          <p:cNvPr id="8" name="Metin Yer Tutucusu 7"/>
          <p:cNvSpPr>
            <a:spLocks noGrp="1"/>
          </p:cNvSpPr>
          <p:nvPr>
            <p:ph type="body" sz="half" idx="2"/>
          </p:nvPr>
        </p:nvSpPr>
        <p:spPr>
          <a:xfrm>
            <a:off x="254145" y="1829708"/>
            <a:ext cx="4155959" cy="4496480"/>
          </a:xfrm>
        </p:spPr>
        <p:txBody>
          <a:bodyPr/>
          <a:lstStyle/>
          <a:p>
            <a:r>
              <a:rPr lang="tr-TR" sz="1800" dirty="0"/>
              <a:t>P</a:t>
            </a:r>
            <a:r>
              <a:rPr lang="tr-TR" sz="1800" dirty="0" smtClean="0"/>
              <a:t>rogramlama </a:t>
            </a:r>
            <a:r>
              <a:rPr lang="tr-TR" sz="1800" dirty="0"/>
              <a:t>faaliyetlerinin </a:t>
            </a:r>
            <a:r>
              <a:rPr lang="tr-TR" sz="1800" dirty="0" smtClean="0"/>
              <a:t>tasarımında </a:t>
            </a:r>
            <a:r>
              <a:rPr lang="tr-TR" sz="1800" dirty="0"/>
              <a:t>gerekli </a:t>
            </a:r>
            <a:r>
              <a:rPr lang="tr-TR" sz="1800" dirty="0" smtClean="0"/>
              <a:t>bilgi </a:t>
            </a:r>
            <a:r>
              <a:rPr lang="tr-TR" sz="1800" dirty="0"/>
              <a:t>ve becerilerin kazandırılması için programlamanın </a:t>
            </a:r>
            <a:r>
              <a:rPr lang="tr-TR" sz="1800" dirty="0" smtClean="0"/>
              <a:t>zihinsel etkinlikleri kapsayan bilişsel özellikler </a:t>
            </a:r>
            <a:r>
              <a:rPr lang="tr-TR" sz="1800" dirty="0"/>
              <a:t>dikkate alınmalıdır (</a:t>
            </a:r>
            <a:r>
              <a:rPr lang="en-US" sz="1800" dirty="0"/>
              <a:t>Hwang, Wang, Hwang, Huang, &amp; Huang, 2008)</a:t>
            </a:r>
            <a:r>
              <a:rPr lang="tr-TR" sz="1800" dirty="0"/>
              <a:t>. </a:t>
            </a:r>
            <a:endParaRPr lang="tr-TR" sz="1800" dirty="0" smtClean="0"/>
          </a:p>
          <a:p>
            <a:r>
              <a:rPr lang="tr-TR" sz="1800" dirty="0"/>
              <a:t>Tablo 1’de genellikle üniversite lisans seviyesindeki öğrenenlerin programlama derslerinde öğrenmeleri beklenen </a:t>
            </a:r>
            <a:r>
              <a:rPr lang="tr-TR" sz="1800" dirty="0" smtClean="0"/>
              <a:t>bilişsel </a:t>
            </a:r>
            <a:r>
              <a:rPr lang="tr-TR" sz="1800" dirty="0"/>
              <a:t>alandaki öğrenme kazanım veya etkinlik örneklerini </a:t>
            </a:r>
            <a:r>
              <a:rPr lang="tr-TR" sz="1800" dirty="0" smtClean="0"/>
              <a:t>verilmektedir (</a:t>
            </a:r>
            <a:r>
              <a:rPr lang="tr-TR" sz="1800" dirty="0" err="1"/>
              <a:t>Lister</a:t>
            </a:r>
            <a:r>
              <a:rPr lang="tr-TR" sz="1800" dirty="0"/>
              <a:t> ve </a:t>
            </a:r>
            <a:r>
              <a:rPr lang="tr-TR" sz="1800" dirty="0" err="1"/>
              <a:t>Leaney</a:t>
            </a:r>
            <a:r>
              <a:rPr lang="tr-TR" sz="1800" dirty="0"/>
              <a:t> (2003</a:t>
            </a:r>
            <a:r>
              <a:rPr lang="tr-TR" sz="1800" dirty="0" smtClean="0"/>
              <a:t>):</a:t>
            </a:r>
            <a:endParaRPr lang="tr-TR" sz="1800" dirty="0"/>
          </a:p>
          <a:p>
            <a:endParaRPr lang="tr-TR" dirty="0"/>
          </a:p>
        </p:txBody>
      </p:sp>
      <p:sp>
        <p:nvSpPr>
          <p:cNvPr id="9" name="Metin kutusu 8"/>
          <p:cNvSpPr txBox="1"/>
          <p:nvPr/>
        </p:nvSpPr>
        <p:spPr>
          <a:xfrm>
            <a:off x="5000973" y="862654"/>
            <a:ext cx="6057840" cy="861774"/>
          </a:xfrm>
          <a:prstGeom prst="rect">
            <a:avLst/>
          </a:prstGeom>
          <a:noFill/>
        </p:spPr>
        <p:txBody>
          <a:bodyPr wrap="square" rtlCol="0">
            <a:spAutoFit/>
          </a:bodyPr>
          <a:lstStyle/>
          <a:p>
            <a:r>
              <a:rPr lang="tr-TR" sz="1600" b="1" dirty="0"/>
              <a:t>Tablo 1.</a:t>
            </a:r>
            <a:r>
              <a:rPr lang="tr-TR" sz="1600" dirty="0"/>
              <a:t> Programlama dersleri bilişsel alan öğrenme kazanım veya etkinlik örnekleri</a:t>
            </a:r>
          </a:p>
          <a:p>
            <a:pPr algn="r"/>
            <a:endParaRPr lang="tr-TR" dirty="0"/>
          </a:p>
        </p:txBody>
      </p:sp>
    </p:spTree>
    <p:extLst>
      <p:ext uri="{BB962C8B-B14F-4D97-AF65-F5344CB8AC3E}">
        <p14:creationId xmlns:p14="http://schemas.microsoft.com/office/powerpoint/2010/main" val="22172569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1097280" y="267629"/>
            <a:ext cx="10058400" cy="808671"/>
          </a:xfrm>
        </p:spPr>
        <p:txBody>
          <a:bodyPr>
            <a:normAutofit fontScale="90000"/>
          </a:bodyPr>
          <a:lstStyle/>
          <a:p>
            <a:r>
              <a:rPr lang="tr-TR" b="1" dirty="0" smtClean="0"/>
              <a:t/>
            </a:r>
            <a:br>
              <a:rPr lang="tr-TR" b="1" dirty="0" smtClean="0"/>
            </a:br>
            <a:r>
              <a:rPr lang="tr-TR" b="1" dirty="0"/>
              <a:t/>
            </a:r>
            <a:br>
              <a:rPr lang="tr-TR" b="1" dirty="0"/>
            </a:br>
            <a:r>
              <a:rPr lang="tr-TR" b="1" dirty="0" err="1" smtClean="0"/>
              <a:t>Duyuşsal</a:t>
            </a:r>
            <a:r>
              <a:rPr lang="tr-TR" b="1" dirty="0" smtClean="0"/>
              <a:t> Alan ve Programlama Öğretimi</a:t>
            </a:r>
            <a:endParaRPr lang="tr-TR" dirty="0"/>
          </a:p>
        </p:txBody>
      </p:sp>
      <p:sp>
        <p:nvSpPr>
          <p:cNvPr id="6" name="İçerik Yer Tutucusu 5"/>
          <p:cNvSpPr>
            <a:spLocks noGrp="1"/>
          </p:cNvSpPr>
          <p:nvPr>
            <p:ph idx="1"/>
          </p:nvPr>
        </p:nvSpPr>
        <p:spPr>
          <a:xfrm>
            <a:off x="756459" y="1824445"/>
            <a:ext cx="10848108" cy="4923056"/>
          </a:xfrm>
        </p:spPr>
        <p:txBody>
          <a:bodyPr>
            <a:noAutofit/>
          </a:bodyPr>
          <a:lstStyle/>
          <a:p>
            <a:r>
              <a:rPr lang="tr-TR" sz="2000" dirty="0" err="1"/>
              <a:t>Duyuşsal</a:t>
            </a:r>
            <a:r>
              <a:rPr lang="tr-TR" sz="2000" dirty="0"/>
              <a:t> alanın </a:t>
            </a:r>
            <a:r>
              <a:rPr lang="tr-TR" sz="2000" dirty="0" smtClean="0"/>
              <a:t>basamakları, </a:t>
            </a:r>
            <a:r>
              <a:rPr lang="tr-TR" sz="2000" dirty="0"/>
              <a:t>(1) </a:t>
            </a:r>
            <a:r>
              <a:rPr lang="tr-TR" sz="2000" i="1" dirty="0"/>
              <a:t>alma, (2) tepkide bulunma, (3) değer verme, (4) örgütleme, (5) kişilik haline getirme</a:t>
            </a:r>
            <a:r>
              <a:rPr lang="tr-TR" sz="2000" b="1" dirty="0"/>
              <a:t> </a:t>
            </a:r>
            <a:r>
              <a:rPr lang="en-US" sz="2000" dirty="0"/>
              <a:t> </a:t>
            </a:r>
            <a:r>
              <a:rPr lang="tr-TR" sz="2000" dirty="0"/>
              <a:t>olarak </a:t>
            </a:r>
            <a:r>
              <a:rPr lang="tr-TR" sz="2000" dirty="0" smtClean="0"/>
              <a:t>sıralanmaktadır.</a:t>
            </a:r>
          </a:p>
          <a:p>
            <a:r>
              <a:rPr lang="tr-TR" sz="2000" dirty="0"/>
              <a:t>Programlama veya kodlama becerilerinin kazandırılmasında </a:t>
            </a:r>
            <a:r>
              <a:rPr lang="tr-TR" sz="2000" dirty="0" err="1"/>
              <a:t>duyuşsal</a:t>
            </a:r>
            <a:r>
              <a:rPr lang="tr-TR" sz="2000" dirty="0"/>
              <a:t> eğitimin yeri oldukça önemlidir ve </a:t>
            </a:r>
            <a:r>
              <a:rPr lang="tr-TR" sz="2000" dirty="0" err="1"/>
              <a:t>duyuşsal</a:t>
            </a:r>
            <a:r>
              <a:rPr lang="tr-TR" sz="2000" dirty="0"/>
              <a:t> eğitim sürecinde öğrenenlerinin programlamaya yönelik istek ve ilgilerini artırıcı etkinliklere yer verilmesi gerekir</a:t>
            </a:r>
            <a:r>
              <a:rPr lang="tr-TR" sz="2000" dirty="0" smtClean="0"/>
              <a:t>.</a:t>
            </a:r>
          </a:p>
          <a:p>
            <a:r>
              <a:rPr lang="tr-TR" sz="2000" dirty="0" err="1"/>
              <a:t>Duyuşsal</a:t>
            </a:r>
            <a:r>
              <a:rPr lang="tr-TR" sz="2000" dirty="0"/>
              <a:t> alanda bahsedilen bu aşamalı seviye ve alt seviyelerine üniversite lisans seviyesindeki öğrenenler için nesne tabanlı programlamaya ilişkin aşağıdaki gibi kazanım örnekleri verilebilir (</a:t>
            </a:r>
            <a:r>
              <a:rPr lang="en-US" sz="2000" dirty="0" err="1"/>
              <a:t>Halland</a:t>
            </a:r>
            <a:r>
              <a:rPr lang="en-US" sz="2000" dirty="0"/>
              <a:t> </a:t>
            </a:r>
            <a:r>
              <a:rPr lang="en-US" sz="2000" dirty="0" err="1"/>
              <a:t>ve</a:t>
            </a:r>
            <a:r>
              <a:rPr lang="en-US" sz="2000" dirty="0"/>
              <a:t> Malan, </a:t>
            </a:r>
            <a:r>
              <a:rPr lang="tr-TR" sz="2000" dirty="0" smtClean="0"/>
              <a:t>2004):</a:t>
            </a:r>
          </a:p>
          <a:p>
            <a:pPr lvl="0"/>
            <a:r>
              <a:rPr lang="tr-TR" sz="2000" b="1" i="1" dirty="0" smtClean="0"/>
              <a:t>1. Alma</a:t>
            </a:r>
            <a:r>
              <a:rPr lang="tr-TR" sz="2000" b="1" i="1" dirty="0"/>
              <a:t>:</a:t>
            </a:r>
            <a:r>
              <a:rPr lang="tr-TR" sz="2000" dirty="0"/>
              <a:t> Nesne tabanlı programlamayla ilgili bir uyaranı (kavram veya etkinlik) algılayabilme.</a:t>
            </a:r>
          </a:p>
          <a:p>
            <a:pPr lvl="1"/>
            <a:r>
              <a:rPr lang="tr-TR" sz="1800" b="1" i="1" dirty="0"/>
              <a:t>Farkındalık:</a:t>
            </a:r>
            <a:r>
              <a:rPr lang="tr-TR" sz="1800" dirty="0"/>
              <a:t> Nesne tabanlı programlamayla ilgili uyaran dikkat çeker, farkındalık oluşur. </a:t>
            </a:r>
          </a:p>
          <a:p>
            <a:pPr lvl="1"/>
            <a:r>
              <a:rPr lang="tr-TR" sz="1800" b="1" i="1" dirty="0"/>
              <a:t>Almada isteklilik:</a:t>
            </a:r>
            <a:r>
              <a:rPr lang="tr-TR" sz="1800" b="1" dirty="0"/>
              <a:t>  </a:t>
            </a:r>
            <a:r>
              <a:rPr lang="tr-TR" sz="1800" dirty="0"/>
              <a:t>Nesne tabanlı programlamayla ilgili uyaran diğerlerinden ayırt edilir; dikkatin bu uyarıcıya yoğunlaşması için bir istek oluşur. </a:t>
            </a:r>
          </a:p>
          <a:p>
            <a:pPr lvl="1"/>
            <a:r>
              <a:rPr lang="tr-TR" sz="1800" b="1" i="1" dirty="0"/>
              <a:t>Kontrollü ya da seçici dikkat</a:t>
            </a:r>
            <a:r>
              <a:rPr lang="tr-TR" sz="1800" b="1" dirty="0"/>
              <a:t>: </a:t>
            </a:r>
            <a:r>
              <a:rPr lang="tr-TR" sz="1800" dirty="0"/>
              <a:t>Nesne tabanlı programlamayla ilgili uyaran diğerlerin arasından aranır ve seçilir.</a:t>
            </a:r>
          </a:p>
          <a:p>
            <a:endParaRPr lang="tr-TR" sz="2000" dirty="0" smtClean="0"/>
          </a:p>
          <a:p>
            <a:endParaRPr lang="tr-TR" sz="2000" dirty="0"/>
          </a:p>
          <a:p>
            <a:endParaRPr lang="tr-TR" sz="2000" dirty="0"/>
          </a:p>
        </p:txBody>
      </p:sp>
    </p:spTree>
    <p:extLst>
      <p:ext uri="{BB962C8B-B14F-4D97-AF65-F5344CB8AC3E}">
        <p14:creationId xmlns:p14="http://schemas.microsoft.com/office/powerpoint/2010/main" val="2022558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973</Words>
  <Application>Microsoft Office PowerPoint</Application>
  <PresentationFormat>Geniş ekran</PresentationFormat>
  <Paragraphs>99</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Calibri</vt:lpstr>
      <vt:lpstr>Calibri Light</vt:lpstr>
      <vt:lpstr>Garamond</vt:lpstr>
      <vt:lpstr>Wingdings</vt:lpstr>
      <vt:lpstr>Office Theme</vt:lpstr>
      <vt:lpstr>BİLİŞSEL, DUYUŞSAL VE SOSYAL AÇIDAN PROGRAMLAMA ÖĞRETİMİ</vt:lpstr>
      <vt:lpstr>PROGRAMLAMA EĞİTİMİNDE ÖNEMLİ İKİ FİGÜR</vt:lpstr>
      <vt:lpstr>Bilgi İşlemsel Düşünme</vt:lpstr>
      <vt:lpstr>Bilgisayar Bilimi</vt:lpstr>
      <vt:lpstr>Bilgisayar Bilimi ve Programlama Eğitimi</vt:lpstr>
      <vt:lpstr>Programlama Eğitiminde Karşılaşılan Zorluklar</vt:lpstr>
      <vt:lpstr>Programlamaya Girişte Kullanılan Yaklaşımlar</vt:lpstr>
      <vt:lpstr>Bilişsel Alan ve Programlama Öğretimi  </vt:lpstr>
      <vt:lpstr>  Duyuşsal Alan ve Programlama Öğretimi</vt:lpstr>
      <vt:lpstr>Duyuşsal Alan ve Programlama Öğretimi</vt:lpstr>
      <vt:lpstr>Duyuşsal Alan ve Programlama Öğretimi</vt:lpstr>
      <vt:lpstr>Sosyal Alan ve Programlama Öğretimi</vt:lpstr>
      <vt:lpstr>Sosyal Alan ve Programlama Öğretimi</vt:lpstr>
      <vt:lpstr>Sonuç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Hasan Karal</cp:lastModifiedBy>
  <cp:revision>14</cp:revision>
  <dcterms:created xsi:type="dcterms:W3CDTF">2019-01-04T17:54:52Z</dcterms:created>
  <dcterms:modified xsi:type="dcterms:W3CDTF">2019-03-21T07:11:14Z</dcterms:modified>
</cp:coreProperties>
</file>