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9" r:id="rId2"/>
    <p:sldId id="270" r:id="rId3"/>
    <p:sldId id="271" r:id="rId4"/>
    <p:sldId id="274" r:id="rId5"/>
    <p:sldId id="272" r:id="rId6"/>
    <p:sldId id="273" r:id="rId7"/>
    <p:sldId id="275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253" y="19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Çavdar mahmuzu hastalığı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4000" dirty="0">
                <a:latin typeface="Tahoma"/>
              </a:rPr>
              <a:t>Çavdar mahmuzu çok eski </a:t>
            </a:r>
            <a:r>
              <a:rPr lang="tr-TR" sz="4000" dirty="0" smtClean="0">
                <a:latin typeface="Tahoma"/>
              </a:rPr>
              <a:t>zamanlardan beri </a:t>
            </a:r>
            <a:r>
              <a:rPr lang="tr-TR" sz="4000" dirty="0">
                <a:latin typeface="Tahoma"/>
              </a:rPr>
              <a:t>insanlar tarafından </a:t>
            </a:r>
            <a:r>
              <a:rPr lang="tr-TR" sz="4000" dirty="0" smtClean="0">
                <a:latin typeface="Tahoma"/>
              </a:rPr>
              <a:t>bilinen bir </a:t>
            </a:r>
            <a:r>
              <a:rPr lang="tr-TR" sz="4000" dirty="0">
                <a:latin typeface="Tahoma"/>
              </a:rPr>
              <a:t>hastalıktır</a:t>
            </a:r>
            <a:r>
              <a:rPr lang="tr-TR" sz="4000" dirty="0" smtClean="0">
                <a:latin typeface="Tahoma"/>
              </a:rPr>
              <a:t>.</a:t>
            </a:r>
          </a:p>
          <a:p>
            <a:r>
              <a:rPr lang="tr-TR" sz="4000" dirty="0" smtClean="0">
                <a:latin typeface="Tahoma"/>
              </a:rPr>
              <a:t>Çavdar bitkisinin başaklarında </a:t>
            </a:r>
            <a:r>
              <a:rPr lang="tr-TR" sz="4000" dirty="0" err="1" smtClean="0">
                <a:latin typeface="Tahoma"/>
              </a:rPr>
              <a:t>sklerotiler</a:t>
            </a:r>
            <a:r>
              <a:rPr lang="tr-TR" sz="4000" dirty="0" smtClean="0">
                <a:latin typeface="Tahoma"/>
              </a:rPr>
              <a:t> oluşur.</a:t>
            </a:r>
          </a:p>
          <a:p>
            <a:r>
              <a:rPr lang="tr-TR" sz="4000" dirty="0" err="1" smtClean="0">
                <a:latin typeface="Tahoma"/>
              </a:rPr>
              <a:t>Sklerotlar</a:t>
            </a:r>
            <a:r>
              <a:rPr lang="tr-TR" sz="4000" dirty="0" smtClean="0">
                <a:latin typeface="Tahoma"/>
              </a:rPr>
              <a:t> zehirli </a:t>
            </a:r>
            <a:r>
              <a:rPr lang="fi-FI" sz="4000" dirty="0" smtClean="0">
                <a:latin typeface="Tahoma"/>
              </a:rPr>
              <a:t>alkaloidler </a:t>
            </a:r>
            <a:r>
              <a:rPr lang="fi-FI" sz="4000" dirty="0">
                <a:latin typeface="Tahoma"/>
              </a:rPr>
              <a:t>ihtiva </a:t>
            </a:r>
            <a:r>
              <a:rPr lang="fi-FI" sz="4000" dirty="0" smtClean="0">
                <a:latin typeface="Tahoma"/>
              </a:rPr>
              <a:t>e</a:t>
            </a:r>
            <a:r>
              <a:rPr lang="tr-TR" sz="4000" dirty="0" smtClean="0">
                <a:latin typeface="Tahoma"/>
              </a:rPr>
              <a:t>derler.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57598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>
                <a:latin typeface="Tahoma"/>
              </a:rPr>
              <a:t>Ergot alkaloidleri olarak tanınan bu</a:t>
            </a:r>
          </a:p>
          <a:p>
            <a:r>
              <a:rPr lang="tr-TR" dirty="0">
                <a:latin typeface="Tahoma"/>
              </a:rPr>
              <a:t>maddelerin farmakoloji ve toksikolojide</a:t>
            </a:r>
          </a:p>
          <a:p>
            <a:r>
              <a:rPr lang="tr-TR" dirty="0">
                <a:latin typeface="Tahoma"/>
              </a:rPr>
              <a:t>önemli bir yeri </a:t>
            </a:r>
            <a:r>
              <a:rPr lang="tr-TR" dirty="0" smtClean="0">
                <a:latin typeface="Tahoma"/>
              </a:rPr>
              <a:t>vardır.</a:t>
            </a:r>
          </a:p>
          <a:p>
            <a:r>
              <a:rPr lang="tr-TR" dirty="0" err="1">
                <a:latin typeface="Tahoma"/>
              </a:rPr>
              <a:t>Ergot</a:t>
            </a:r>
            <a:r>
              <a:rPr lang="tr-TR" dirty="0">
                <a:latin typeface="Tahoma"/>
              </a:rPr>
              <a:t> zehirlenmelerinde bulantı, </a:t>
            </a:r>
            <a:r>
              <a:rPr lang="tr-TR" dirty="0" smtClean="0">
                <a:latin typeface="Tahoma"/>
              </a:rPr>
              <a:t>kusma, baş dönmesi</a:t>
            </a:r>
            <a:r>
              <a:rPr lang="tr-TR" dirty="0">
                <a:latin typeface="Tahoma"/>
              </a:rPr>
              <a:t>, </a:t>
            </a:r>
            <a:r>
              <a:rPr lang="tr-TR" dirty="0" smtClean="0">
                <a:latin typeface="Tahoma"/>
              </a:rPr>
              <a:t>sara </a:t>
            </a:r>
            <a:r>
              <a:rPr lang="tr-TR" dirty="0">
                <a:latin typeface="Tahoma"/>
              </a:rPr>
              <a:t>nöbetleri, göğüste</a:t>
            </a:r>
          </a:p>
          <a:p>
            <a:r>
              <a:rPr lang="tr-TR" dirty="0">
                <a:latin typeface="Tahoma"/>
              </a:rPr>
              <a:t>sıkışma, uyuşukluk, görme bozukluğu</a:t>
            </a:r>
          </a:p>
          <a:p>
            <a:r>
              <a:rPr lang="tr-TR" dirty="0">
                <a:latin typeface="Tahoma"/>
              </a:rPr>
              <a:t>ve kısa zamanda da ölüm </a:t>
            </a:r>
            <a:r>
              <a:rPr lang="tr-TR" dirty="0" smtClean="0">
                <a:latin typeface="Tahoma"/>
              </a:rPr>
              <a:t>meydana gelebilir.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6917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dirty="0" smtClean="0">
                <a:latin typeface="Tahoma"/>
              </a:rPr>
              <a:t>Hastalık etmeni </a:t>
            </a:r>
            <a:r>
              <a:rPr lang="tr-TR" sz="3600" dirty="0" err="1" smtClean="0">
                <a:latin typeface="Tahoma"/>
              </a:rPr>
              <a:t>fungus</a:t>
            </a:r>
            <a:r>
              <a:rPr lang="tr-TR" sz="3600" dirty="0" smtClean="0">
                <a:latin typeface="Tahoma"/>
              </a:rPr>
              <a:t> </a:t>
            </a:r>
            <a:r>
              <a:rPr lang="en-US" sz="3600" i="1" dirty="0" err="1" smtClean="0">
                <a:latin typeface="Tahoma"/>
              </a:rPr>
              <a:t>Claviceps</a:t>
            </a:r>
            <a:r>
              <a:rPr lang="en-US" sz="3600" i="1" dirty="0" smtClean="0">
                <a:latin typeface="Tahoma"/>
              </a:rPr>
              <a:t> </a:t>
            </a:r>
            <a:r>
              <a:rPr lang="en-US" sz="3600" i="1" dirty="0" err="1" smtClean="0">
                <a:latin typeface="Tahoma"/>
              </a:rPr>
              <a:t>purpurea</a:t>
            </a:r>
            <a:r>
              <a:rPr lang="tr-TR" sz="3600" i="1" dirty="0" smtClean="0">
                <a:latin typeface="Tahoma"/>
              </a:rPr>
              <a:t> </a:t>
            </a:r>
            <a:r>
              <a:rPr lang="tr-TR" sz="3600" dirty="0" smtClean="0">
                <a:latin typeface="Tahoma"/>
              </a:rPr>
              <a:t>üç</a:t>
            </a:r>
            <a:r>
              <a:rPr lang="tr-TR" sz="3600" i="1" dirty="0" smtClean="0">
                <a:latin typeface="Tahoma"/>
              </a:rPr>
              <a:t> </a:t>
            </a:r>
            <a:r>
              <a:rPr lang="en-US" sz="3600" dirty="0" err="1" smtClean="0">
                <a:latin typeface="Tahoma"/>
              </a:rPr>
              <a:t>farklı</a:t>
            </a:r>
            <a:r>
              <a:rPr lang="en-US" sz="3600" dirty="0" smtClean="0">
                <a:latin typeface="Tahoma"/>
              </a:rPr>
              <a:t> </a:t>
            </a:r>
            <a:r>
              <a:rPr lang="en-US" sz="3600" dirty="0" err="1" smtClean="0">
                <a:latin typeface="Tahoma"/>
              </a:rPr>
              <a:t>morfolojik</a:t>
            </a:r>
            <a:r>
              <a:rPr lang="tr-TR" sz="3600" dirty="0" smtClean="0">
                <a:latin typeface="Tahoma"/>
              </a:rPr>
              <a:t> yapı </a:t>
            </a:r>
            <a:r>
              <a:rPr lang="tr-TR" sz="3600" dirty="0">
                <a:latin typeface="Tahoma"/>
              </a:rPr>
              <a:t>oluşturur: </a:t>
            </a:r>
            <a:r>
              <a:rPr lang="tr-TR" sz="3600" dirty="0" err="1">
                <a:latin typeface="Tahoma"/>
              </a:rPr>
              <a:t>konidi</a:t>
            </a:r>
            <a:r>
              <a:rPr lang="tr-TR" sz="3600" dirty="0">
                <a:latin typeface="Tahoma"/>
              </a:rPr>
              <a:t>, </a:t>
            </a:r>
            <a:r>
              <a:rPr lang="tr-TR" sz="3600" dirty="0" err="1">
                <a:latin typeface="Tahoma"/>
              </a:rPr>
              <a:t>sklerot</a:t>
            </a:r>
            <a:r>
              <a:rPr lang="tr-TR" sz="3600" dirty="0">
                <a:latin typeface="Tahoma"/>
              </a:rPr>
              <a:t> ve </a:t>
            </a:r>
            <a:r>
              <a:rPr lang="tr-TR" sz="3600" dirty="0" err="1" smtClean="0">
                <a:latin typeface="Tahoma"/>
              </a:rPr>
              <a:t>peritesyumlar</a:t>
            </a:r>
            <a:r>
              <a:rPr lang="tr-TR" sz="3600" dirty="0" smtClean="0">
                <a:latin typeface="Tahoma"/>
              </a:rPr>
              <a:t> içeren </a:t>
            </a:r>
            <a:r>
              <a:rPr lang="tr-TR" sz="3600" dirty="0" err="1">
                <a:latin typeface="Tahoma"/>
              </a:rPr>
              <a:t>başcık</a:t>
            </a:r>
            <a:r>
              <a:rPr lang="tr-TR" sz="3600" dirty="0">
                <a:latin typeface="Tahoma"/>
              </a:rPr>
              <a:t> (</a:t>
            </a:r>
            <a:r>
              <a:rPr lang="tr-TR" sz="3600" dirty="0" err="1">
                <a:latin typeface="Tahoma"/>
              </a:rPr>
              <a:t>stroma</a:t>
            </a:r>
            <a:r>
              <a:rPr lang="tr-TR" sz="3600" dirty="0">
                <a:latin typeface="Tahoma"/>
              </a:rPr>
              <a:t>). </a:t>
            </a:r>
            <a:endParaRPr lang="tr-TR" sz="3600" dirty="0" smtClean="0">
              <a:latin typeface="Tahoma"/>
            </a:endParaRPr>
          </a:p>
          <a:p>
            <a:r>
              <a:rPr lang="tr-TR" sz="3600" dirty="0" err="1" smtClean="0">
                <a:latin typeface="Tahoma"/>
              </a:rPr>
              <a:t>Konidiler</a:t>
            </a:r>
            <a:r>
              <a:rPr lang="tr-TR" sz="3600" dirty="0" smtClean="0">
                <a:latin typeface="Tahoma"/>
              </a:rPr>
              <a:t> tek </a:t>
            </a:r>
            <a:r>
              <a:rPr lang="tr-TR" sz="3600" dirty="0">
                <a:latin typeface="Tahoma"/>
              </a:rPr>
              <a:t>hücreli, yumurta şeklinden </a:t>
            </a:r>
            <a:r>
              <a:rPr lang="tr-TR" sz="3600" dirty="0" smtClean="0">
                <a:latin typeface="Tahoma"/>
              </a:rPr>
              <a:t>küresele kadar </a:t>
            </a:r>
            <a:r>
              <a:rPr lang="tr-TR" sz="3600" dirty="0">
                <a:latin typeface="Tahoma"/>
              </a:rPr>
              <a:t>şekilli olup </a:t>
            </a:r>
            <a:r>
              <a:rPr lang="tr-TR" sz="3600" dirty="0" smtClean="0">
                <a:latin typeface="Tahoma"/>
              </a:rPr>
              <a:t>renksizdirler.</a:t>
            </a:r>
          </a:p>
          <a:p>
            <a:endParaRPr lang="tr-TR" sz="3600" dirty="0">
              <a:latin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733973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72A376"/>
              </a:buClr>
            </a:pPr>
            <a:r>
              <a:rPr lang="tr-TR" dirty="0" err="1">
                <a:solidFill>
                  <a:prstClr val="white"/>
                </a:solidFill>
                <a:latin typeface="Tahoma"/>
              </a:rPr>
              <a:t>Sklerotlar</a:t>
            </a:r>
            <a:r>
              <a:rPr lang="tr-TR" dirty="0">
                <a:solidFill>
                  <a:prstClr val="white"/>
                </a:solidFill>
                <a:latin typeface="Tahoma"/>
              </a:rPr>
              <a:t> soğuk işlemden sonra neme tepki vererek filizlenmeye b</a:t>
            </a:r>
            <a:r>
              <a:rPr lang="es-ES" dirty="0">
                <a:solidFill>
                  <a:prstClr val="white"/>
                </a:solidFill>
                <a:latin typeface="Tahoma"/>
              </a:rPr>
              <a:t>aşlarlar</a:t>
            </a:r>
            <a:r>
              <a:rPr lang="tr-TR" dirty="0">
                <a:solidFill>
                  <a:prstClr val="white"/>
                </a:solidFill>
                <a:latin typeface="Tahoma"/>
              </a:rPr>
              <a:t> ve </a:t>
            </a:r>
            <a:r>
              <a:rPr lang="es-ES" dirty="0">
                <a:solidFill>
                  <a:prstClr val="white"/>
                </a:solidFill>
                <a:latin typeface="Tahoma"/>
              </a:rPr>
              <a:t>saplı</a:t>
            </a:r>
            <a:r>
              <a:rPr lang="tr-TR" dirty="0">
                <a:solidFill>
                  <a:prstClr val="white"/>
                </a:solidFill>
                <a:latin typeface="Tahoma"/>
              </a:rPr>
              <a:t> </a:t>
            </a:r>
            <a:r>
              <a:rPr lang="tr-TR" dirty="0" err="1">
                <a:solidFill>
                  <a:prstClr val="white"/>
                </a:solidFill>
                <a:latin typeface="Tahoma"/>
              </a:rPr>
              <a:t>stromalar</a:t>
            </a:r>
            <a:r>
              <a:rPr lang="tr-TR" dirty="0">
                <a:solidFill>
                  <a:prstClr val="white"/>
                </a:solidFill>
                <a:latin typeface="Tahoma"/>
              </a:rPr>
              <a:t> her bir </a:t>
            </a:r>
            <a:r>
              <a:rPr lang="tr-TR" dirty="0" err="1">
                <a:solidFill>
                  <a:prstClr val="white"/>
                </a:solidFill>
                <a:latin typeface="Tahoma"/>
              </a:rPr>
              <a:t>sklerotiumdan</a:t>
            </a:r>
            <a:r>
              <a:rPr lang="tr-TR" dirty="0">
                <a:solidFill>
                  <a:prstClr val="white"/>
                </a:solidFill>
                <a:latin typeface="Tahoma"/>
              </a:rPr>
              <a:t> </a:t>
            </a:r>
            <a:r>
              <a:rPr lang="tr-TR" dirty="0" smtClean="0">
                <a:solidFill>
                  <a:prstClr val="white"/>
                </a:solidFill>
                <a:latin typeface="Tahoma"/>
              </a:rPr>
              <a:t>gelişir.</a:t>
            </a:r>
            <a:endParaRPr lang="tr-TR" dirty="0">
              <a:solidFill>
                <a:prstClr val="white"/>
              </a:solidFill>
              <a:latin typeface="Tahoma"/>
            </a:endParaRPr>
          </a:p>
          <a:p>
            <a:pPr lvl="0">
              <a:buClr>
                <a:srgbClr val="72A376"/>
              </a:buClr>
            </a:pPr>
            <a:r>
              <a:rPr lang="tr-TR" dirty="0" err="1">
                <a:solidFill>
                  <a:prstClr val="white"/>
                </a:solidFill>
                <a:latin typeface="Tahoma"/>
              </a:rPr>
              <a:t>StromaIar</a:t>
            </a:r>
            <a:r>
              <a:rPr lang="tr-TR" dirty="0">
                <a:solidFill>
                  <a:prstClr val="white"/>
                </a:solidFill>
                <a:latin typeface="Tahoma"/>
              </a:rPr>
              <a:t> 2-20 mm </a:t>
            </a:r>
            <a:r>
              <a:rPr lang="tr-TR" dirty="0" err="1">
                <a:solidFill>
                  <a:prstClr val="white"/>
                </a:solidFill>
                <a:latin typeface="Tahoma"/>
              </a:rPr>
              <a:t>uzuniuğunda</a:t>
            </a:r>
            <a:r>
              <a:rPr lang="tr-TR" dirty="0">
                <a:solidFill>
                  <a:prstClr val="white"/>
                </a:solidFill>
                <a:latin typeface="Tahoma"/>
              </a:rPr>
              <a:t> olup çevresine </a:t>
            </a:r>
            <a:r>
              <a:rPr lang="tr-TR" dirty="0" smtClean="0">
                <a:solidFill>
                  <a:prstClr val="white"/>
                </a:solidFill>
                <a:latin typeface="Tahoma"/>
              </a:rPr>
              <a:t>gömülü </a:t>
            </a:r>
            <a:r>
              <a:rPr lang="tr-TR" dirty="0">
                <a:solidFill>
                  <a:prstClr val="white"/>
                </a:solidFill>
                <a:latin typeface="Tahoma"/>
              </a:rPr>
              <a:t>şişe şeklindeki </a:t>
            </a:r>
            <a:r>
              <a:rPr lang="tr-TR" dirty="0" err="1">
                <a:solidFill>
                  <a:prstClr val="white"/>
                </a:solidFill>
                <a:latin typeface="Tahoma"/>
              </a:rPr>
              <a:t>peritesyumlar</a:t>
            </a:r>
            <a:r>
              <a:rPr lang="tr-TR" dirty="0">
                <a:solidFill>
                  <a:prstClr val="white"/>
                </a:solidFill>
                <a:latin typeface="Tahoma"/>
              </a:rPr>
              <a:t> </a:t>
            </a:r>
            <a:r>
              <a:rPr lang="tr-TR" dirty="0" err="1">
                <a:solidFill>
                  <a:prstClr val="white"/>
                </a:solidFill>
                <a:latin typeface="Tahoma"/>
              </a:rPr>
              <a:t>perifer</a:t>
            </a:r>
            <a:r>
              <a:rPr lang="tr-TR" dirty="0">
                <a:solidFill>
                  <a:prstClr val="white"/>
                </a:solidFill>
                <a:latin typeface="Tahoma"/>
              </a:rPr>
              <a:t> kısmında yer alırlar. </a:t>
            </a:r>
            <a:r>
              <a:rPr lang="tr-TR" dirty="0" err="1">
                <a:solidFill>
                  <a:prstClr val="white"/>
                </a:solidFill>
                <a:latin typeface="Tahoma"/>
              </a:rPr>
              <a:t>Peritesyumlar</a:t>
            </a:r>
            <a:r>
              <a:rPr lang="tr-TR" dirty="0">
                <a:solidFill>
                  <a:prstClr val="white"/>
                </a:solidFill>
                <a:latin typeface="Tahoma"/>
              </a:rPr>
              <a:t> çok sayıda </a:t>
            </a:r>
            <a:r>
              <a:rPr lang="tr-TR" dirty="0" err="1">
                <a:solidFill>
                  <a:prstClr val="white"/>
                </a:solidFill>
                <a:latin typeface="Tahoma"/>
              </a:rPr>
              <a:t>askus</a:t>
            </a:r>
            <a:r>
              <a:rPr lang="tr-TR" dirty="0">
                <a:solidFill>
                  <a:prstClr val="white"/>
                </a:solidFill>
                <a:latin typeface="Tahoma"/>
              </a:rPr>
              <a:t> ve askospor içerirler. </a:t>
            </a:r>
            <a:endParaRPr lang="tr-TR" dirty="0">
              <a:solidFill>
                <a:prstClr val="white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0372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 err="1">
                <a:latin typeface="Tahoma"/>
              </a:rPr>
              <a:t>Claviceps</a:t>
            </a:r>
            <a:r>
              <a:rPr lang="tr-TR" i="1" dirty="0">
                <a:latin typeface="Tahoma"/>
              </a:rPr>
              <a:t> </a:t>
            </a:r>
            <a:r>
              <a:rPr lang="tr-TR" i="1" dirty="0" err="1">
                <a:latin typeface="Tahoma"/>
              </a:rPr>
              <a:t>purpurea</a:t>
            </a:r>
            <a:r>
              <a:rPr lang="tr-TR" i="1" dirty="0">
                <a:latin typeface="Tahoma"/>
              </a:rPr>
              <a:t> </a:t>
            </a:r>
            <a:r>
              <a:rPr lang="tr-TR" dirty="0">
                <a:latin typeface="Tahoma"/>
              </a:rPr>
              <a:t>ile bulaşmış bitki</a:t>
            </a:r>
          </a:p>
          <a:p>
            <a:r>
              <a:rPr lang="tr-TR" dirty="0">
                <a:latin typeface="Tahoma"/>
              </a:rPr>
              <a:t>çiçekleri normal </a:t>
            </a:r>
            <a:r>
              <a:rPr lang="tr-TR" dirty="0" err="1">
                <a:latin typeface="Tahoma"/>
              </a:rPr>
              <a:t>daneIer</a:t>
            </a:r>
            <a:r>
              <a:rPr lang="tr-TR" dirty="0">
                <a:latin typeface="Tahoma"/>
              </a:rPr>
              <a:t> yerine </a:t>
            </a:r>
            <a:r>
              <a:rPr lang="tr-TR" dirty="0" err="1">
                <a:latin typeface="Tahoma"/>
              </a:rPr>
              <a:t>sklerotlar</a:t>
            </a:r>
            <a:endParaRPr lang="tr-TR" dirty="0">
              <a:latin typeface="Tahoma"/>
            </a:endParaRPr>
          </a:p>
          <a:p>
            <a:r>
              <a:rPr lang="tr-TR" dirty="0">
                <a:latin typeface="Tahoma"/>
              </a:rPr>
              <a:t>oluşturur. </a:t>
            </a:r>
            <a:r>
              <a:rPr lang="tr-TR" dirty="0" err="1">
                <a:latin typeface="Tahoma"/>
              </a:rPr>
              <a:t>Sklerotlar</a:t>
            </a:r>
            <a:r>
              <a:rPr lang="tr-TR" dirty="0">
                <a:latin typeface="Tahoma"/>
              </a:rPr>
              <a:t> soğuğa ve kuraklığa</a:t>
            </a:r>
          </a:p>
          <a:p>
            <a:r>
              <a:rPr lang="tr-TR" dirty="0">
                <a:latin typeface="Tahoma"/>
              </a:rPr>
              <a:t>dayanıklıdır. Hasat zamanında ya da </a:t>
            </a:r>
            <a:r>
              <a:rPr lang="tr-TR" dirty="0" smtClean="0">
                <a:latin typeface="Tahoma"/>
              </a:rPr>
              <a:t>tarlanın kenarında </a:t>
            </a:r>
            <a:r>
              <a:rPr lang="tr-TR" dirty="0">
                <a:latin typeface="Tahoma"/>
              </a:rPr>
              <a:t>yaşayan yabani bitkilerin</a:t>
            </a:r>
          </a:p>
          <a:p>
            <a:r>
              <a:rPr lang="tr-TR" dirty="0">
                <a:latin typeface="Tahoma"/>
              </a:rPr>
              <a:t>hasta başaklarından dökülen </a:t>
            </a:r>
            <a:r>
              <a:rPr lang="tr-TR" dirty="0" err="1">
                <a:latin typeface="Tahoma"/>
              </a:rPr>
              <a:t>sklerotlar</a:t>
            </a:r>
            <a:endParaRPr lang="tr-TR" dirty="0">
              <a:latin typeface="Tahoma"/>
            </a:endParaRPr>
          </a:p>
          <a:p>
            <a:r>
              <a:rPr lang="tr-TR" dirty="0">
                <a:latin typeface="Tahoma"/>
              </a:rPr>
              <a:t>toprakta kışı geçirerek uzun süre hiç zarar</a:t>
            </a:r>
          </a:p>
          <a:p>
            <a:r>
              <a:rPr lang="tr-TR" dirty="0">
                <a:latin typeface="Tahoma"/>
              </a:rPr>
              <a:t>görmeden kalır.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2551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ahoma"/>
              </a:rPr>
              <a:t>Stroma</a:t>
            </a:r>
            <a:r>
              <a:rPr lang="tr-TR" dirty="0">
                <a:latin typeface="Tahoma"/>
              </a:rPr>
              <a:t> içinde </a:t>
            </a:r>
            <a:r>
              <a:rPr lang="tr-TR" dirty="0" smtClean="0">
                <a:latin typeface="Tahoma"/>
              </a:rPr>
              <a:t>olgunlaşan </a:t>
            </a:r>
            <a:r>
              <a:rPr lang="tr-TR" dirty="0" err="1">
                <a:latin typeface="Tahoma"/>
              </a:rPr>
              <a:t>peritesyumlardan</a:t>
            </a:r>
            <a:endParaRPr lang="tr-TR" dirty="0">
              <a:latin typeface="Tahoma"/>
            </a:endParaRPr>
          </a:p>
          <a:p>
            <a:r>
              <a:rPr lang="tr-TR" dirty="0">
                <a:latin typeface="Tahoma"/>
              </a:rPr>
              <a:t>askosporlar tabiata yayılır. Askosporların</a:t>
            </a:r>
          </a:p>
          <a:p>
            <a:r>
              <a:rPr lang="tr-TR" dirty="0">
                <a:latin typeface="Tahoma"/>
              </a:rPr>
              <a:t>oluşumu ve dağılması çavdarın çiçeklenme</a:t>
            </a:r>
          </a:p>
          <a:p>
            <a:r>
              <a:rPr lang="nl-NL" dirty="0">
                <a:latin typeface="Tahoma"/>
              </a:rPr>
              <a:t>dönemine denk </a:t>
            </a:r>
            <a:r>
              <a:rPr lang="nl-NL" dirty="0" smtClean="0">
                <a:latin typeface="Tahoma"/>
              </a:rPr>
              <a:t>gelir</a:t>
            </a:r>
            <a:r>
              <a:rPr lang="tr-TR" dirty="0" smtClean="0">
                <a:latin typeface="Tahoma"/>
              </a:rPr>
              <a:t>.</a:t>
            </a:r>
            <a:endParaRPr lang="nl-NL" dirty="0">
              <a:latin typeface="Tahoma"/>
            </a:endParaRPr>
          </a:p>
          <a:p>
            <a:r>
              <a:rPr lang="tr-TR" dirty="0" smtClean="0">
                <a:latin typeface="Tahoma"/>
              </a:rPr>
              <a:t>Çavdar mahmuzu hastalığı çiçek </a:t>
            </a:r>
            <a:r>
              <a:rPr lang="tr-TR" dirty="0" err="1" smtClean="0">
                <a:latin typeface="Tahoma"/>
              </a:rPr>
              <a:t>enieksiyonu</a:t>
            </a:r>
            <a:r>
              <a:rPr lang="tr-TR" dirty="0" smtClean="0">
                <a:latin typeface="Tahoma"/>
              </a:rPr>
              <a:t> yapar</a:t>
            </a:r>
            <a:r>
              <a:rPr lang="tr-TR" dirty="0" smtClean="0"/>
              <a:t>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39467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72A376"/>
              </a:buClr>
            </a:pPr>
            <a:r>
              <a:rPr lang="tr-TR" dirty="0">
                <a:solidFill>
                  <a:prstClr val="white"/>
                </a:solidFill>
                <a:latin typeface="Tahoma"/>
              </a:rPr>
              <a:t>Hastalık ile mücadelede </a:t>
            </a:r>
            <a:r>
              <a:rPr lang="tr-TR" dirty="0" err="1">
                <a:solidFill>
                  <a:prstClr val="white"/>
                </a:solidFill>
                <a:latin typeface="Tahoma"/>
              </a:rPr>
              <a:t>sklerotları</a:t>
            </a:r>
            <a:r>
              <a:rPr lang="tr-TR" dirty="0">
                <a:solidFill>
                  <a:prstClr val="white"/>
                </a:solidFill>
                <a:latin typeface="Tahoma"/>
              </a:rPr>
              <a:t> tamamen ayıklanmış </a:t>
            </a:r>
            <a:r>
              <a:rPr lang="tr-TR" dirty="0" smtClean="0">
                <a:solidFill>
                  <a:prstClr val="white"/>
                </a:solidFill>
                <a:latin typeface="Tahoma"/>
              </a:rPr>
              <a:t>temiz tohum </a:t>
            </a:r>
            <a:r>
              <a:rPr lang="tr-TR" dirty="0">
                <a:solidFill>
                  <a:prstClr val="white"/>
                </a:solidFill>
                <a:latin typeface="Tahoma"/>
              </a:rPr>
              <a:t>kullanılmalıdır. </a:t>
            </a:r>
            <a:endParaRPr lang="tr-TR" dirty="0" smtClean="0">
              <a:solidFill>
                <a:prstClr val="white"/>
              </a:solidFill>
              <a:latin typeface="Tahoma"/>
            </a:endParaRPr>
          </a:p>
          <a:p>
            <a:pPr lvl="0">
              <a:buClr>
                <a:srgbClr val="72A376"/>
              </a:buClr>
            </a:pPr>
            <a:r>
              <a:rPr lang="tr-TR" dirty="0" smtClean="0">
                <a:solidFill>
                  <a:prstClr val="white"/>
                </a:solidFill>
                <a:latin typeface="Tahoma"/>
              </a:rPr>
              <a:t>Kültürel </a:t>
            </a:r>
            <a:r>
              <a:rPr lang="tr-TR" dirty="0">
                <a:solidFill>
                  <a:prstClr val="white"/>
                </a:solidFill>
                <a:latin typeface="Tahoma"/>
              </a:rPr>
              <a:t>tedbirler ve dayanıklı çeşitler de faydalıdır.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17030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1021</TotalTime>
  <Words>227</Words>
  <Application>Microsoft Office PowerPoint</Application>
  <PresentationFormat>Ekran Gösterisi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Döküm</vt:lpstr>
      <vt:lpstr>Çavdar mahmuzu hastalığı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YEM BİTKİLERİ VİRÜSLERİ</dc:title>
  <dc:creator>OZARFLOADA</dc:creator>
  <cp:lastModifiedBy>Reviewer</cp:lastModifiedBy>
  <cp:revision>58</cp:revision>
  <dcterms:created xsi:type="dcterms:W3CDTF">2013-04-18T07:59:18Z</dcterms:created>
  <dcterms:modified xsi:type="dcterms:W3CDTF">2018-11-15T00:02:10Z</dcterms:modified>
</cp:coreProperties>
</file>