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302" r:id="rId4"/>
    <p:sldId id="304" r:id="rId5"/>
    <p:sldId id="305" r:id="rId6"/>
    <p:sldId id="303" r:id="rId7"/>
    <p:sldId id="293" r:id="rId8"/>
    <p:sldId id="265" r:id="rId9"/>
    <p:sldId id="287" r:id="rId10"/>
    <p:sldId id="286" r:id="rId11"/>
    <p:sldId id="292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87744" autoAdjust="0"/>
  </p:normalViewPr>
  <p:slideViewPr>
    <p:cSldViewPr>
      <p:cViewPr varScale="1">
        <p:scale>
          <a:sx n="73" d="100"/>
          <a:sy n="73" d="100"/>
        </p:scale>
        <p:origin x="131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7.11.2022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7.11.2022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7.11.2022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7.11.2022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7.11.2022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7.11.2022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7.11.2022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7.11.2022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7.11.2022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7.11.2022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7.11.2022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7.11.2022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1196752"/>
            <a:ext cx="7772400" cy="3888431"/>
          </a:xfrm>
        </p:spPr>
        <p:txBody>
          <a:bodyPr>
            <a:normAutofit/>
          </a:bodyPr>
          <a:lstStyle/>
          <a:p>
            <a:r>
              <a:rPr lang="tr-TR" dirty="0" smtClean="0"/>
              <a:t>ARGÜMANTASYON</a:t>
            </a:r>
            <a:br>
              <a:rPr lang="tr-TR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05217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/>
          <a:lstStyle/>
          <a:p>
            <a:r>
              <a:rPr lang="tr-TR" dirty="0" err="1"/>
              <a:t>Jiménez-Aleixandre</a:t>
            </a:r>
            <a:r>
              <a:rPr lang="tr-TR" dirty="0"/>
              <a:t> ve Erduran’a göre (2007) fen derslerinde </a:t>
            </a:r>
            <a:r>
              <a:rPr lang="tr-TR" dirty="0" err="1" smtClean="0"/>
              <a:t>argümantasyonu</a:t>
            </a:r>
            <a:r>
              <a:rPr lang="tr-TR" dirty="0" smtClean="0"/>
              <a:t> kullanmanın </a:t>
            </a:r>
            <a:r>
              <a:rPr lang="tr-TR" dirty="0"/>
              <a:t>beş katkısı vardır: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    1) </a:t>
            </a:r>
            <a:r>
              <a:rPr lang="tr-TR" dirty="0" err="1"/>
              <a:t>Kavramsallığı</a:t>
            </a:r>
            <a:r>
              <a:rPr lang="tr-TR" dirty="0"/>
              <a:t> </a:t>
            </a:r>
            <a:r>
              <a:rPr lang="tr-TR" dirty="0" smtClean="0"/>
              <a:t>yerleştirme</a:t>
            </a:r>
          </a:p>
          <a:p>
            <a:pPr marL="0" indent="0">
              <a:buNone/>
            </a:pPr>
            <a:r>
              <a:rPr lang="tr-TR" dirty="0" smtClean="0"/>
              <a:t>    2)Eleştirel </a:t>
            </a:r>
            <a:r>
              <a:rPr lang="tr-TR" dirty="0"/>
              <a:t>düşünme ve düşüncelerini serbestçe söyleme becerilerini geliştirme</a:t>
            </a:r>
          </a:p>
          <a:p>
            <a:pPr marL="0" indent="0">
              <a:buNone/>
            </a:pPr>
            <a:r>
              <a:rPr lang="tr-TR" dirty="0" smtClean="0"/>
              <a:t>    3)Fen </a:t>
            </a:r>
            <a:r>
              <a:rPr lang="tr-TR" dirty="0"/>
              <a:t>okur-yazarlığını geliştirme: bilim dilinde </a:t>
            </a:r>
            <a:r>
              <a:rPr lang="tr-TR" dirty="0" smtClean="0"/>
              <a:t>okuma </a:t>
            </a:r>
            <a:r>
              <a:rPr lang="tr-TR" dirty="0"/>
              <a:t>ve </a:t>
            </a:r>
            <a:r>
              <a:rPr lang="tr-TR" dirty="0" smtClean="0"/>
              <a:t>yazma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2397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048672"/>
          </a:xfrm>
        </p:spPr>
        <p:txBody>
          <a:bodyPr/>
          <a:lstStyle/>
          <a:p>
            <a:pPr marL="0" indent="0">
              <a:buNone/>
            </a:pPr>
            <a:r>
              <a:rPr lang="tr-TR" dirty="0" smtClean="0"/>
              <a:t>   </a:t>
            </a:r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   4)Bilimsel </a:t>
            </a:r>
            <a:r>
              <a:rPr lang="tr-TR" dirty="0"/>
              <a:t>kültür uygulamalarında içinde bulunulan kültürün davranış </a:t>
            </a:r>
            <a:r>
              <a:rPr lang="tr-TR" dirty="0" smtClean="0"/>
              <a:t>biçiminin benimsenmesi</a:t>
            </a:r>
            <a:r>
              <a:rPr lang="tr-TR" dirty="0"/>
              <a:t>: Epistemolojik kriterler geliştirme</a:t>
            </a:r>
          </a:p>
          <a:p>
            <a:pPr marL="0" indent="0">
              <a:buNone/>
            </a:pPr>
            <a:r>
              <a:rPr lang="tr-TR" dirty="0" smtClean="0"/>
              <a:t>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   5) </a:t>
            </a:r>
            <a:r>
              <a:rPr lang="tr-TR" dirty="0"/>
              <a:t>Akıl yürütme becerileri ve akılcı kriterler geliştirme</a:t>
            </a:r>
          </a:p>
        </p:txBody>
      </p:sp>
    </p:spTree>
    <p:extLst>
      <p:ext uri="{BB962C8B-B14F-4D97-AF65-F5344CB8AC3E}">
        <p14:creationId xmlns:p14="http://schemas.microsoft.com/office/powerpoint/2010/main" val="2090685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260648"/>
            <a:ext cx="8229600" cy="5865515"/>
          </a:xfrm>
        </p:spPr>
        <p:txBody>
          <a:bodyPr/>
          <a:lstStyle/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   </a:t>
            </a:r>
          </a:p>
          <a:p>
            <a:pPr marL="0" indent="0" algn="just">
              <a:buNone/>
            </a:pPr>
            <a:r>
              <a:rPr lang="tr-TR" dirty="0"/>
              <a:t>	</a:t>
            </a:r>
            <a:r>
              <a:rPr lang="tr-TR" dirty="0" smtClean="0"/>
              <a:t>Argüman : Tez, kanıt, </a:t>
            </a:r>
            <a:r>
              <a:rPr lang="tr-TR" dirty="0" err="1" smtClean="0"/>
              <a:t>iddaa</a:t>
            </a:r>
            <a:r>
              <a:rPr lang="tr-TR" dirty="0" smtClean="0"/>
              <a:t>, delil, sav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 smtClean="0"/>
              <a:t>    	</a:t>
            </a:r>
            <a:r>
              <a:rPr lang="tr-TR" dirty="0" err="1" smtClean="0"/>
              <a:t>Argümantasyon</a:t>
            </a:r>
            <a:r>
              <a:rPr lang="tr-TR" dirty="0" smtClean="0"/>
              <a:t> : Bilimsel tartışma; belli iddiayı kanıtlama ya da çürütme üzerine yapılan bilimsel tartışmadır.</a:t>
            </a:r>
            <a:r>
              <a:rPr lang="tr-TR" dirty="0"/>
              <a:t> </a:t>
            </a:r>
            <a:r>
              <a:rPr lang="tr-TR" dirty="0" smtClean="0"/>
              <a:t>Bir </a:t>
            </a:r>
            <a:r>
              <a:rPr lang="tr-TR" dirty="0"/>
              <a:t>fikri, bir </a:t>
            </a:r>
            <a:r>
              <a:rPr lang="tr-TR" dirty="0" smtClean="0"/>
              <a:t>hipotezi veya </a:t>
            </a:r>
            <a:r>
              <a:rPr lang="tr-TR" dirty="0"/>
              <a:t>bir düşünceyi deliller   ve ispatlar kullanarak savunma ve açıklamaya </a:t>
            </a:r>
            <a:r>
              <a:rPr lang="tr-TR" dirty="0" smtClean="0"/>
              <a:t>çalışma ya da </a:t>
            </a:r>
            <a:r>
              <a:rPr lang="tr-TR" dirty="0" err="1" smtClean="0"/>
              <a:t>dayanaklandırmadır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05114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539552" y="1052736"/>
            <a:ext cx="813690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800" dirty="0" smtClean="0">
                <a:latin typeface="Comic Sans MS" panose="030F0702030302020204" pitchFamily="66" charset="0"/>
              </a:rPr>
              <a:t>      Bilimsel </a:t>
            </a:r>
            <a:r>
              <a:rPr lang="tr-TR" sz="2800" dirty="0" err="1">
                <a:latin typeface="Comic Sans MS" panose="030F0702030302020204" pitchFamily="66" charset="0"/>
              </a:rPr>
              <a:t>a</a:t>
            </a:r>
            <a:r>
              <a:rPr lang="tr-TR" sz="2800" dirty="0" err="1" smtClean="0">
                <a:latin typeface="Comic Sans MS" panose="030F0702030302020204" pitchFamily="66" charset="0"/>
              </a:rPr>
              <a:t>rgümantasyon</a:t>
            </a:r>
            <a:r>
              <a:rPr lang="tr-TR" sz="2800" dirty="0" smtClean="0">
                <a:latin typeface="Comic Sans MS" panose="030F0702030302020204" pitchFamily="66" charset="0"/>
              </a:rPr>
              <a:t> basit bir tartışma değildir. Bilim insanlarının bilgiye ulaşırken akıl yürütme yolu ile gerekçeler </a:t>
            </a:r>
            <a:r>
              <a:rPr lang="tr-TR" sz="2800" dirty="0">
                <a:latin typeface="Comic Sans MS" panose="030F0702030302020204" pitchFamily="66" charset="0"/>
              </a:rPr>
              <a:t>o</a:t>
            </a:r>
            <a:r>
              <a:rPr lang="tr-TR" sz="2800" dirty="0" smtClean="0">
                <a:latin typeface="Comic Sans MS" panose="030F0702030302020204" pitchFamily="66" charset="0"/>
              </a:rPr>
              <a:t>rtaya koyarak iddialarını ampirik (deneysel veya gözleme dayanan) ya da teorik deliller </a:t>
            </a:r>
            <a:r>
              <a:rPr lang="tr-TR" sz="2800" smtClean="0">
                <a:latin typeface="Comic Sans MS" panose="030F0702030302020204" pitchFamily="66" charset="0"/>
              </a:rPr>
              <a:t>ışığında değerlendirmesidir.</a:t>
            </a:r>
            <a:endParaRPr lang="tr-TR" sz="28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80939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395536" y="692696"/>
            <a:ext cx="8208912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dirty="0" smtClean="0">
                <a:latin typeface="Comic Sans MS" panose="030F0702030302020204" pitchFamily="66" charset="0"/>
              </a:rPr>
              <a:t>Bir argümanın en temel bileşenleri </a:t>
            </a:r>
          </a:p>
          <a:p>
            <a:pPr algn="ctr"/>
            <a:r>
              <a:rPr lang="tr-TR" sz="2400" dirty="0" smtClean="0">
                <a:latin typeface="Comic Sans MS" panose="030F0702030302020204" pitchFamily="66" charset="0"/>
              </a:rPr>
              <a:t>İDDİA, VERİ ve </a:t>
            </a:r>
            <a:r>
              <a:rPr lang="tr-TR" sz="2400" dirty="0" err="1" smtClean="0">
                <a:latin typeface="Comic Sans MS" panose="030F0702030302020204" pitchFamily="66" charset="0"/>
              </a:rPr>
              <a:t>GEREKÇEdir</a:t>
            </a:r>
            <a:r>
              <a:rPr lang="tr-TR" sz="2400" dirty="0" smtClean="0">
                <a:latin typeface="Comic Sans MS" panose="030F0702030302020204" pitchFamily="66" charset="0"/>
              </a:rPr>
              <a:t>.</a:t>
            </a:r>
          </a:p>
          <a:p>
            <a:pPr algn="ctr"/>
            <a:endParaRPr lang="tr-TR" sz="2400" dirty="0">
              <a:latin typeface="Comic Sans MS" panose="030F0702030302020204" pitchFamily="66" charset="0"/>
            </a:endParaRPr>
          </a:p>
          <a:p>
            <a:pPr algn="just"/>
            <a:r>
              <a:rPr lang="tr-TR" sz="24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İDDİA: </a:t>
            </a:r>
            <a:r>
              <a:rPr lang="tr-TR" sz="2400" dirty="0" smtClean="0">
                <a:latin typeface="Comic Sans MS" panose="030F0702030302020204" pitchFamily="66" charset="0"/>
              </a:rPr>
              <a:t>Bir soru ya da problemi çözmek amacıyla öne sürülen görüş, sonuç veya açıklamadır.</a:t>
            </a:r>
          </a:p>
          <a:p>
            <a:pPr algn="just"/>
            <a:endParaRPr lang="tr-TR" sz="2400" dirty="0">
              <a:latin typeface="Comic Sans MS" panose="030F0702030302020204" pitchFamily="66" charset="0"/>
            </a:endParaRPr>
          </a:p>
          <a:p>
            <a:pPr algn="just"/>
            <a:r>
              <a:rPr lang="tr-TR" sz="24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VERİ: </a:t>
            </a:r>
            <a:r>
              <a:rPr lang="tr-TR" sz="2400" dirty="0" smtClean="0">
                <a:latin typeface="Comic Sans MS" panose="030F0702030302020204" pitchFamily="66" charset="0"/>
              </a:rPr>
              <a:t>İddiayı desteklemek için kullanılan olgu, örnek veya gözlem.</a:t>
            </a:r>
          </a:p>
          <a:p>
            <a:pPr algn="just"/>
            <a:endParaRPr lang="tr-TR" sz="2400" dirty="0">
              <a:latin typeface="Comic Sans MS" panose="030F0702030302020204" pitchFamily="66" charset="0"/>
            </a:endParaRPr>
          </a:p>
          <a:p>
            <a:pPr algn="just"/>
            <a:r>
              <a:rPr lang="tr-TR" sz="24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GEREKÇE:</a:t>
            </a:r>
            <a:r>
              <a:rPr lang="tr-TR" sz="2400" dirty="0" smtClean="0">
                <a:latin typeface="Comic Sans MS" panose="030F0702030302020204" pitchFamily="66" charset="0"/>
              </a:rPr>
              <a:t> Verilerin iddiayı nasıl desteklediğini gösteren nedenleri içeren açıklama. </a:t>
            </a:r>
            <a:endParaRPr lang="tr-TR" sz="24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45127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395536" y="1556792"/>
            <a:ext cx="813690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400" dirty="0" smtClean="0">
                <a:latin typeface="Comic Sans MS" panose="030F0702030302020204" pitchFamily="66" charset="0"/>
              </a:rPr>
              <a:t>DESTEK: Gerekçenin kabul edilebilirliğini arttırmak için yaygın şekilde kabul gören ve gerekçeyi destekleyen bilgilerdir. </a:t>
            </a:r>
          </a:p>
          <a:p>
            <a:pPr algn="just"/>
            <a:endParaRPr lang="tr-TR" sz="2400" dirty="0">
              <a:latin typeface="Comic Sans MS" panose="030F0702030302020204" pitchFamily="66" charset="0"/>
            </a:endParaRPr>
          </a:p>
          <a:p>
            <a:pPr algn="just"/>
            <a:r>
              <a:rPr lang="tr-TR" sz="2400" dirty="0" smtClean="0">
                <a:latin typeface="Comic Sans MS" panose="030F0702030302020204" pitchFamily="66" charset="0"/>
              </a:rPr>
              <a:t>ÇÜRÜTME: İddianın geçerli olmayacağı durumları tanımlayan ifadelerdir.</a:t>
            </a:r>
          </a:p>
          <a:p>
            <a:pPr algn="just"/>
            <a:endParaRPr lang="tr-TR" sz="2400" dirty="0">
              <a:latin typeface="Comic Sans MS" panose="030F0702030302020204" pitchFamily="66" charset="0"/>
            </a:endParaRPr>
          </a:p>
          <a:p>
            <a:pPr algn="just"/>
            <a:r>
              <a:rPr lang="tr-TR" sz="2400" dirty="0" smtClean="0">
                <a:latin typeface="Comic Sans MS" panose="030F0702030302020204" pitchFamily="66" charset="0"/>
              </a:rPr>
              <a:t>NİTELEYİCİ: Konuşmacının iddiası ile ne kadar kararlı ve kesin olduğunu gösteren ifadelerdir.</a:t>
            </a:r>
            <a:endParaRPr lang="tr-TR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30491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683568" y="1628800"/>
            <a:ext cx="1296144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VERİ</a:t>
            </a:r>
            <a:endParaRPr lang="tr-TR" dirty="0"/>
          </a:p>
        </p:txBody>
      </p:sp>
      <p:sp>
        <p:nvSpPr>
          <p:cNvPr id="3" name="Dikdörtgen 2"/>
          <p:cNvSpPr/>
          <p:nvPr/>
        </p:nvSpPr>
        <p:spPr>
          <a:xfrm>
            <a:off x="4139952" y="620688"/>
            <a:ext cx="1296144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NİTELEYİCİ</a:t>
            </a:r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7135964" y="1628800"/>
            <a:ext cx="1296144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İDDİA</a:t>
            </a:r>
            <a:endParaRPr lang="tr-TR" dirty="0"/>
          </a:p>
        </p:txBody>
      </p:sp>
      <p:sp>
        <p:nvSpPr>
          <p:cNvPr id="5" name="Dikdörtgen 4"/>
          <p:cNvSpPr/>
          <p:nvPr/>
        </p:nvSpPr>
        <p:spPr>
          <a:xfrm>
            <a:off x="7134678" y="3933056"/>
            <a:ext cx="1296144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ÇÜRÜTME</a:t>
            </a:r>
            <a:endParaRPr lang="tr-TR" dirty="0"/>
          </a:p>
        </p:txBody>
      </p:sp>
      <p:sp>
        <p:nvSpPr>
          <p:cNvPr id="6" name="Dikdörtgen 5"/>
          <p:cNvSpPr/>
          <p:nvPr/>
        </p:nvSpPr>
        <p:spPr>
          <a:xfrm>
            <a:off x="2801692" y="2852936"/>
            <a:ext cx="1296144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GEREKÇE</a:t>
            </a:r>
            <a:endParaRPr lang="tr-TR" dirty="0"/>
          </a:p>
        </p:txBody>
      </p:sp>
      <p:sp>
        <p:nvSpPr>
          <p:cNvPr id="7" name="Dikdörtgen 6"/>
          <p:cNvSpPr/>
          <p:nvPr/>
        </p:nvSpPr>
        <p:spPr>
          <a:xfrm>
            <a:off x="2785598" y="4365104"/>
            <a:ext cx="1296144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DESTEK</a:t>
            </a:r>
            <a:endParaRPr lang="tr-TR" dirty="0"/>
          </a:p>
        </p:txBody>
      </p:sp>
      <p:cxnSp>
        <p:nvCxnSpPr>
          <p:cNvPr id="9" name="Düz Ok Bağlayıcısı 8"/>
          <p:cNvCxnSpPr>
            <a:stCxn id="2" idx="3"/>
            <a:endCxn id="4" idx="1"/>
          </p:cNvCxnSpPr>
          <p:nvPr/>
        </p:nvCxnSpPr>
        <p:spPr>
          <a:xfrm>
            <a:off x="1979712" y="1844824"/>
            <a:ext cx="5156252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Düz Ok Bağlayıcısı 10"/>
          <p:cNvCxnSpPr/>
          <p:nvPr/>
        </p:nvCxnSpPr>
        <p:spPr>
          <a:xfrm>
            <a:off x="3429623" y="1844824"/>
            <a:ext cx="0" cy="1008112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Düz Ok Bağlayıcısı 12"/>
          <p:cNvCxnSpPr>
            <a:stCxn id="7" idx="0"/>
            <a:endCxn id="6" idx="2"/>
          </p:cNvCxnSpPr>
          <p:nvPr/>
        </p:nvCxnSpPr>
        <p:spPr>
          <a:xfrm flipV="1">
            <a:off x="3433670" y="3284984"/>
            <a:ext cx="16094" cy="108012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Düz Ok Bağlayıcısı 15"/>
          <p:cNvCxnSpPr>
            <a:stCxn id="5" idx="0"/>
          </p:cNvCxnSpPr>
          <p:nvPr/>
        </p:nvCxnSpPr>
        <p:spPr>
          <a:xfrm flipV="1">
            <a:off x="7782750" y="2060848"/>
            <a:ext cx="0" cy="1872208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Düz Bağlayıcı 17"/>
          <p:cNvCxnSpPr>
            <a:endCxn id="3" idx="2"/>
          </p:cNvCxnSpPr>
          <p:nvPr/>
        </p:nvCxnSpPr>
        <p:spPr>
          <a:xfrm flipV="1">
            <a:off x="4788024" y="1052736"/>
            <a:ext cx="0" cy="792088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Dikdörtgen 18"/>
          <p:cNvSpPr/>
          <p:nvPr/>
        </p:nvSpPr>
        <p:spPr>
          <a:xfrm>
            <a:off x="395536" y="836713"/>
            <a:ext cx="2390062" cy="61206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1"/>
                </a:solidFill>
              </a:rPr>
              <a:t>Tuzlu su çözeltisi elektriği iletir.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20" name="Dikdörtgen 19"/>
          <p:cNvSpPr/>
          <p:nvPr/>
        </p:nvSpPr>
        <p:spPr>
          <a:xfrm>
            <a:off x="683568" y="2636913"/>
            <a:ext cx="1965692" cy="7920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dirty="0" smtClean="0">
                <a:solidFill>
                  <a:schemeClr val="tx1"/>
                </a:solidFill>
              </a:rPr>
              <a:t>İletkenlik çözeltide bulunan serbest iyonlarla sağlanır. 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21" name="Dikdörtgen 20"/>
          <p:cNvSpPr/>
          <p:nvPr/>
        </p:nvSpPr>
        <p:spPr>
          <a:xfrm>
            <a:off x="608367" y="4185084"/>
            <a:ext cx="1965692" cy="7920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dirty="0" smtClean="0">
                <a:solidFill>
                  <a:schemeClr val="tx1"/>
                </a:solidFill>
              </a:rPr>
              <a:t>Tuz suda </a:t>
            </a:r>
            <a:r>
              <a:rPr lang="tr-TR" dirty="0" err="1" smtClean="0">
                <a:solidFill>
                  <a:schemeClr val="tx1"/>
                </a:solidFill>
              </a:rPr>
              <a:t>Na</a:t>
            </a:r>
            <a:r>
              <a:rPr lang="tr-TR" baseline="30000" dirty="0" smtClean="0">
                <a:solidFill>
                  <a:schemeClr val="tx1"/>
                </a:solidFill>
              </a:rPr>
              <a:t>+</a:t>
            </a:r>
            <a:r>
              <a:rPr lang="tr-TR" dirty="0" smtClean="0">
                <a:solidFill>
                  <a:schemeClr val="tx1"/>
                </a:solidFill>
              </a:rPr>
              <a:t> ve Cl- iyonlarına ayrışarak çözünür. 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23" name="Metin kutusu 22"/>
          <p:cNvSpPr txBox="1"/>
          <p:nvPr/>
        </p:nvSpPr>
        <p:spPr>
          <a:xfrm>
            <a:off x="2915816" y="1448780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Bundan dolayı</a:t>
            </a:r>
            <a:endParaRPr lang="tr-TR" dirty="0"/>
          </a:p>
        </p:txBody>
      </p:sp>
      <p:sp>
        <p:nvSpPr>
          <p:cNvPr id="24" name="Metin kutusu 23"/>
          <p:cNvSpPr txBox="1"/>
          <p:nvPr/>
        </p:nvSpPr>
        <p:spPr>
          <a:xfrm>
            <a:off x="3449764" y="2348880"/>
            <a:ext cx="1108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Çünkü</a:t>
            </a:r>
            <a:endParaRPr lang="tr-TR" dirty="0"/>
          </a:p>
        </p:txBody>
      </p:sp>
      <p:sp>
        <p:nvSpPr>
          <p:cNvPr id="25" name="Metin kutusu 24"/>
          <p:cNvSpPr txBox="1"/>
          <p:nvPr/>
        </p:nvSpPr>
        <p:spPr>
          <a:xfrm>
            <a:off x="3449764" y="3825044"/>
            <a:ext cx="13382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Sebebiyle</a:t>
            </a:r>
            <a:endParaRPr lang="tr-TR" dirty="0"/>
          </a:p>
        </p:txBody>
      </p:sp>
      <p:sp>
        <p:nvSpPr>
          <p:cNvPr id="26" name="Dikdörtgen 25"/>
          <p:cNvSpPr/>
          <p:nvPr/>
        </p:nvSpPr>
        <p:spPr>
          <a:xfrm>
            <a:off x="6142378" y="620688"/>
            <a:ext cx="2707986" cy="88209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1"/>
                </a:solidFill>
              </a:rPr>
              <a:t>İçinde çözünmüş iyon içeren çözeltilere elektrolit (elektriği ileten) denir.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27" name="Dikdörtgen 26"/>
          <p:cNvSpPr/>
          <p:nvPr/>
        </p:nvSpPr>
        <p:spPr>
          <a:xfrm>
            <a:off x="6084168" y="4491118"/>
            <a:ext cx="2678094" cy="109812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1"/>
                </a:solidFill>
              </a:rPr>
              <a:t>Madde çözündüğünde iyonlar oluşmuyorsa çözelti elektrolit değildir.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8" name="Metin kutusu 7"/>
          <p:cNvSpPr txBox="1"/>
          <p:nvPr/>
        </p:nvSpPr>
        <p:spPr>
          <a:xfrm>
            <a:off x="4788024" y="1448780"/>
            <a:ext cx="13543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Her zaman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120450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92500"/>
          </a:bodyPr>
          <a:lstStyle/>
          <a:p>
            <a:r>
              <a:rPr lang="tr-TR" dirty="0" smtClean="0"/>
              <a:t>Vizyonu;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    Hangi bilimsel iddialara inanmamız yerine,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/>
              <a:t> </a:t>
            </a:r>
            <a:r>
              <a:rPr lang="tr-TR" dirty="0" smtClean="0"/>
              <a:t>  Hangi bilimsel iddialara hangi gerekçelere dayanarak inanmalıyız.</a:t>
            </a:r>
          </a:p>
          <a:p>
            <a:pPr>
              <a:buFont typeface="Wingdings" panose="05000000000000000000" pitchFamily="2" charset="2"/>
              <a:buChar char="Ø"/>
            </a:pPr>
            <a:endParaRPr lang="tr-TR" dirty="0" smtClean="0"/>
          </a:p>
          <a:p>
            <a:pPr marL="0" indent="0">
              <a:buNone/>
            </a:pPr>
            <a:r>
              <a:rPr lang="tr-TR" dirty="0"/>
              <a:t>Ortaçağ skolastik düşünce döneminde din eğitimde ortaya çıkan tartışma; yıllar sonra dini sorguluyor ve insanları </a:t>
            </a:r>
            <a:r>
              <a:rPr lang="tr-TR" dirty="0" err="1"/>
              <a:t>dinsizleştiriyor</a:t>
            </a:r>
            <a:r>
              <a:rPr lang="tr-TR" dirty="0"/>
              <a:t> adı altında bu yöntemi kullananları cezalandırarak bir nevi silik duruma getirilmiştir. </a:t>
            </a:r>
            <a:r>
              <a:rPr lang="tr-TR" dirty="0" smtClean="0"/>
              <a:t>Bu </a:t>
            </a:r>
            <a:r>
              <a:rPr lang="tr-TR" dirty="0"/>
              <a:t>kavram günümüzde </a:t>
            </a:r>
            <a:r>
              <a:rPr lang="tr-TR" dirty="0" err="1"/>
              <a:t>argümantasyon</a:t>
            </a:r>
            <a:r>
              <a:rPr lang="tr-TR" dirty="0"/>
              <a:t> adı altında karşımıza çıkmaktadır.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49934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i="1" dirty="0" smtClean="0">
                <a:solidFill>
                  <a:srgbClr val="FF0000"/>
                </a:solidFill>
              </a:rPr>
              <a:t>ARGÜMANTASYON TABANLI ÖĞRENME YAKLAŞIMI</a:t>
            </a:r>
            <a:endParaRPr lang="tr-TR" i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7931224" cy="4525963"/>
          </a:xfrm>
        </p:spPr>
        <p:txBody>
          <a:bodyPr>
            <a:normAutofit lnSpcReduction="10000"/>
          </a:bodyPr>
          <a:lstStyle/>
          <a:p>
            <a:pPr algn="just"/>
            <a:r>
              <a:rPr lang="tr-TR" dirty="0"/>
              <a:t>S</a:t>
            </a:r>
            <a:r>
              <a:rPr lang="tr-TR" dirty="0" smtClean="0"/>
              <a:t>adece </a:t>
            </a:r>
            <a:r>
              <a:rPr lang="tr-TR" dirty="0"/>
              <a:t>söyleneni yapan bireyler yerine güçlü sosyal bilince sahip, sorgulayan, eleştiren ve bilgiyi kullanabilen bireyler yetiştirmek, çağımızda her toplumun öncelikli </a:t>
            </a:r>
            <a:r>
              <a:rPr lang="tr-TR" dirty="0" smtClean="0"/>
              <a:t>hedefidir.</a:t>
            </a:r>
          </a:p>
          <a:p>
            <a:pPr algn="just"/>
            <a:r>
              <a:rPr lang="tr-TR" dirty="0"/>
              <a:t>Fen eğitiminde </a:t>
            </a:r>
            <a:r>
              <a:rPr lang="tr-TR" dirty="0" err="1" smtClean="0"/>
              <a:t>argümantasyon</a:t>
            </a:r>
            <a:r>
              <a:rPr lang="tr-TR" dirty="0" smtClean="0"/>
              <a:t> hem öğrenilmesi </a:t>
            </a:r>
            <a:r>
              <a:rPr lang="tr-TR" dirty="0"/>
              <a:t>gereken önemli bir </a:t>
            </a:r>
            <a:r>
              <a:rPr lang="tr-TR" dirty="0" smtClean="0"/>
              <a:t>bilimsel düşünme </a:t>
            </a:r>
            <a:r>
              <a:rPr lang="tr-TR" dirty="0"/>
              <a:t>becerisi hem de bilim </a:t>
            </a:r>
            <a:r>
              <a:rPr lang="tr-TR" dirty="0" smtClean="0"/>
              <a:t>okuryazarlığını destekleyebilecek </a:t>
            </a:r>
            <a:r>
              <a:rPr lang="tr-TR" dirty="0"/>
              <a:t>etkin bir öğretim </a:t>
            </a:r>
            <a:r>
              <a:rPr lang="tr-TR" dirty="0" smtClean="0"/>
              <a:t>yöntemidir.</a:t>
            </a:r>
          </a:p>
        </p:txBody>
      </p:sp>
    </p:spTree>
    <p:extLst>
      <p:ext uri="{BB962C8B-B14F-4D97-AF65-F5344CB8AC3E}">
        <p14:creationId xmlns:p14="http://schemas.microsoft.com/office/powerpoint/2010/main" val="3642002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lnSpcReduction="10000"/>
          </a:bodyPr>
          <a:lstStyle/>
          <a:p>
            <a:r>
              <a:rPr lang="tr-TR" dirty="0" err="1" smtClean="0"/>
              <a:t>Argümantasyon</a:t>
            </a:r>
            <a:r>
              <a:rPr lang="tr-TR" dirty="0" smtClean="0"/>
              <a:t> yöntemiyle </a:t>
            </a:r>
            <a:r>
              <a:rPr lang="tr-TR" dirty="0" err="1" smtClean="0"/>
              <a:t>ögrenme</a:t>
            </a:r>
            <a:r>
              <a:rPr lang="tr-TR" dirty="0" smtClean="0"/>
              <a:t>:</a:t>
            </a:r>
          </a:p>
          <a:p>
            <a:r>
              <a:rPr lang="tr-TR" dirty="0" smtClean="0"/>
              <a:t>Araştıran – sorgulayan</a:t>
            </a:r>
          </a:p>
          <a:p>
            <a:r>
              <a:rPr lang="tr-TR" dirty="0" smtClean="0"/>
              <a:t>Eleştirel düşünme</a:t>
            </a:r>
          </a:p>
          <a:p>
            <a:r>
              <a:rPr lang="tr-TR" dirty="0" smtClean="0"/>
              <a:t>Problem çözme</a:t>
            </a:r>
          </a:p>
          <a:p>
            <a:r>
              <a:rPr lang="tr-TR" dirty="0" smtClean="0"/>
              <a:t>Karar verme</a:t>
            </a:r>
          </a:p>
          <a:p>
            <a:r>
              <a:rPr lang="tr-TR" dirty="0" smtClean="0"/>
              <a:t>Yaratıcı düşünme</a:t>
            </a:r>
          </a:p>
          <a:p>
            <a:r>
              <a:rPr lang="tr-TR" dirty="0" smtClean="0"/>
              <a:t>Nedensellik kurma</a:t>
            </a:r>
          </a:p>
          <a:p>
            <a:r>
              <a:rPr lang="tr-TR" dirty="0" smtClean="0"/>
              <a:t>Analitik düşünme</a:t>
            </a:r>
          </a:p>
          <a:p>
            <a:r>
              <a:rPr lang="tr-TR" dirty="0" smtClean="0"/>
              <a:t>Analiz sentez ve uygulama</a:t>
            </a:r>
          </a:p>
          <a:p>
            <a:r>
              <a:rPr lang="tr-TR" dirty="0" smtClean="0"/>
              <a:t>Derinlemesine düşünme                              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31990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375</TotalTime>
  <Words>428</Words>
  <Application>Microsoft Office PowerPoint</Application>
  <PresentationFormat>Ekran Gösterisi (4:3)</PresentationFormat>
  <Paragraphs>62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6" baseType="lpstr">
      <vt:lpstr>Arial</vt:lpstr>
      <vt:lpstr>Calibri</vt:lpstr>
      <vt:lpstr>Comic Sans MS</vt:lpstr>
      <vt:lpstr>Wingdings</vt:lpstr>
      <vt:lpstr>Ofis Teması</vt:lpstr>
      <vt:lpstr>ARGÜMANTASYON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ARGÜMANTASYON TABANLI ÖĞRENME YAKLAŞIMI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ARGÜMANTASYON</dc:title>
  <dc:creator>Lenovo</dc:creator>
  <cp:lastModifiedBy>EBF</cp:lastModifiedBy>
  <cp:revision>49</cp:revision>
  <dcterms:created xsi:type="dcterms:W3CDTF">2015-12-04T19:28:07Z</dcterms:created>
  <dcterms:modified xsi:type="dcterms:W3CDTF">2022-11-07T10:36:21Z</dcterms:modified>
</cp:coreProperties>
</file>