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6" r:id="rId10"/>
    <p:sldId id="265" r:id="rId11"/>
    <p:sldId id="261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3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0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0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23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62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84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0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33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14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71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0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64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53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94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30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00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2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94B80C-FD05-9044-9F51-B70BA9A9C6D3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717D-9A96-4743-9C0D-358DB28D1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39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55EA11-2BB1-2240-92CC-6D15F58C4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BİRLEŞTİRİLMİŞ SINIFLARDA ÖĞRETİM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EE5E102-07EE-7E4D-8967-2E06F999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74" y="3959157"/>
            <a:ext cx="4718426" cy="2898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9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A16679-3A37-E34D-9D60-4E7FD7C3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Birleştirilmiş sınıfla okullarla tekli sınıfların farkları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513B0-3910-6849-854D-7FB06CD0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Çevre </a:t>
            </a:r>
          </a:p>
          <a:p>
            <a:r>
              <a:rPr lang="tr-TR" dirty="0"/>
              <a:t>Fiziki yapı</a:t>
            </a:r>
          </a:p>
          <a:p>
            <a:r>
              <a:rPr lang="tr-TR" dirty="0"/>
              <a:t>Müdür yetkili sınıf öğretmeni</a:t>
            </a:r>
          </a:p>
          <a:p>
            <a:r>
              <a:rPr lang="tr-TR" dirty="0"/>
              <a:t>Öğretim yöntem ve teknikleri</a:t>
            </a:r>
          </a:p>
          <a:p>
            <a:r>
              <a:rPr lang="tr-TR" dirty="0"/>
              <a:t>Öğrenci sayıları </a:t>
            </a:r>
          </a:p>
          <a:p>
            <a:r>
              <a:rPr lang="tr-TR" dirty="0"/>
              <a:t>Ders planlaması </a:t>
            </a:r>
          </a:p>
          <a:p>
            <a:r>
              <a:rPr lang="tr-TR" dirty="0"/>
              <a:t>Sınıf kavramı </a:t>
            </a:r>
          </a:p>
          <a:p>
            <a:r>
              <a:rPr lang="tr-TR" dirty="0"/>
              <a:t>Personel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058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59D8C03-8D6E-2C4B-935E-21BC9A13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60" y="224118"/>
            <a:ext cx="6794500" cy="20955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C65A06-4851-9547-A3FD-EF77EFEC4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83" y="2319618"/>
            <a:ext cx="743065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5772D6-23EF-2B44-AD18-CA1A36A1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9ADD8F-A562-E64E-8986-FA25CB13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1800" b="1" dirty="0"/>
              <a:t>İki  grubu (A ve  B) bir arada okutan öğretmen için “öğretmenli” ve “ödevli” saatler söz  konusudur.</a:t>
            </a:r>
          </a:p>
          <a:p>
            <a:pPr algn="just"/>
            <a:r>
              <a:rPr lang="tr-TR" sz="1800" b="1" dirty="0"/>
              <a:t>A grubunda işlediği “Hayat Bilgisi” konuları ile B grubunda ele aldığı  “Sosyal  Bilgiler, Fen  ve Teknoloji” temaları  farklıdır.</a:t>
            </a:r>
          </a:p>
          <a:p>
            <a:pPr algn="just"/>
            <a:r>
              <a:rPr lang="tr-TR" sz="1800" b="1" dirty="0"/>
              <a:t>O nedenle öğretmenli ve ödevli saatleri öğrencilerin ihtiyaçlarına ve konuların niteliğine  göre kullanmalıdır</a:t>
            </a:r>
          </a:p>
          <a:p>
            <a:pPr algn="just"/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136994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C3B82A-A7BA-4542-8664-09009235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DERSLERİN PLANLANMASI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424348-408E-F449-9737-29FF8BF4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KÖYÜ İYİ TANIMALIYIZ</a:t>
            </a:r>
          </a:p>
          <a:p>
            <a:r>
              <a:rPr lang="tr-TR" dirty="0"/>
              <a:t>ÖĞRENCİ SEVİYESİNE UYGUNLUK</a:t>
            </a:r>
          </a:p>
          <a:p>
            <a:r>
              <a:rPr lang="tr-TR" dirty="0"/>
              <a:t>ÖĞRETMENLİ VE ÖDEVLİ ÇALIŞMALARDA REHBERLİK</a:t>
            </a:r>
          </a:p>
          <a:p>
            <a:r>
              <a:rPr lang="tr-TR" dirty="0"/>
              <a:t>BİRİNCİ SINIF İÇİN DAHA FAZLA ZAMAN</a:t>
            </a:r>
          </a:p>
          <a:p>
            <a:r>
              <a:rPr lang="tr-TR" dirty="0"/>
              <a:t>İFADE VE BECERİ DERSLERİ AYNI SAATLERDE </a:t>
            </a:r>
          </a:p>
          <a:p>
            <a:r>
              <a:rPr lang="tr-TR" dirty="0"/>
              <a:t>ÖZEL BECERİ DERSLERİ BİRLİKTE İŞLENEBİLİR</a:t>
            </a:r>
          </a:p>
          <a:p>
            <a:r>
              <a:rPr lang="tr-TR" dirty="0"/>
              <a:t>ÖDEVLİ DERSLERDE ÖĞRENCİLERİ İYİ MOTİVE ETMELİYİZ.</a:t>
            </a:r>
          </a:p>
          <a:p>
            <a:r>
              <a:rPr lang="tr-TR" dirty="0"/>
              <a:t>YARDIMCI ÖĞRENCİ </a:t>
            </a:r>
          </a:p>
        </p:txBody>
      </p:sp>
    </p:spTree>
    <p:extLst>
      <p:ext uri="{BB962C8B-B14F-4D97-AF65-F5344CB8AC3E}">
        <p14:creationId xmlns:p14="http://schemas.microsoft.com/office/powerpoint/2010/main" val="106816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D1274-DF32-4746-809C-A9D645F5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KENDİ KENDİNE ÇALIŞMA ÖDEVLERİ İLE İLGİLİ ÖRNEKLER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82A809-1926-3646-B4F3-8D48DFBF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Okuma çalışması </a:t>
            </a:r>
          </a:p>
          <a:p>
            <a:r>
              <a:rPr lang="tr-TR" dirty="0"/>
              <a:t>Yazma çalışmaları</a:t>
            </a:r>
          </a:p>
          <a:p>
            <a:r>
              <a:rPr lang="tr-TR" dirty="0"/>
              <a:t>Çizgi Çalışmaları </a:t>
            </a:r>
          </a:p>
          <a:p>
            <a:r>
              <a:rPr lang="tr-TR" dirty="0"/>
              <a:t>Sanat Çalışmaları </a:t>
            </a:r>
          </a:p>
          <a:p>
            <a:r>
              <a:rPr lang="tr-TR" dirty="0"/>
              <a:t>Kenar süslemeleri</a:t>
            </a:r>
          </a:p>
          <a:p>
            <a:r>
              <a:rPr lang="tr-TR" dirty="0"/>
              <a:t>Şiir ezberleme </a:t>
            </a:r>
          </a:p>
          <a:p>
            <a:r>
              <a:rPr lang="tr-TR" dirty="0"/>
              <a:t>Özet çıkarma </a:t>
            </a:r>
          </a:p>
          <a:p>
            <a:r>
              <a:rPr lang="tr-TR" dirty="0"/>
              <a:t>Problem çözme</a:t>
            </a:r>
          </a:p>
          <a:p>
            <a:r>
              <a:rPr lang="tr-TR" dirty="0"/>
              <a:t>Sosyal etkinlik </a:t>
            </a:r>
          </a:p>
        </p:txBody>
      </p:sp>
    </p:spTree>
    <p:extLst>
      <p:ext uri="{BB962C8B-B14F-4D97-AF65-F5344CB8AC3E}">
        <p14:creationId xmlns:p14="http://schemas.microsoft.com/office/powerpoint/2010/main" val="425323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6B5CB-F1E9-824A-B75E-C8277492E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601" y="2662519"/>
            <a:ext cx="9412288" cy="4195481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BİRLEŞTİRİLMİŞ SINIFLARIN FAYDALARI?</a:t>
            </a:r>
          </a:p>
        </p:txBody>
      </p:sp>
    </p:spTree>
    <p:extLst>
      <p:ext uri="{BB962C8B-B14F-4D97-AF65-F5344CB8AC3E}">
        <p14:creationId xmlns:p14="http://schemas.microsoft.com/office/powerpoint/2010/main" val="409846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72C62-98F6-144B-9318-47595727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954" y="1558648"/>
            <a:ext cx="9980699" cy="41954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/>
              <a:t>Her köye beş derslikli okul yerine köylerin nüfus durumu göz önünde bulundurularak bir veya iki derslikli okul yapılarak okulsuz köylerin okula kavuşması sağlanabilir.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Yeterli öğretmen olmasa da bu şekilde köye öğretmen gönderilebilir.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Öğrencilerin bir başka yere taşınması söz konusu değildir. Aileden ayrılmadan eğitim hizmetinden faydalanabilirler. </a:t>
            </a:r>
          </a:p>
        </p:txBody>
      </p:sp>
    </p:spTree>
    <p:extLst>
      <p:ext uri="{BB962C8B-B14F-4D97-AF65-F5344CB8AC3E}">
        <p14:creationId xmlns:p14="http://schemas.microsoft.com/office/powerpoint/2010/main" val="162624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3C1A95-C219-C241-B8EA-8803B6A0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588" y="1398010"/>
            <a:ext cx="8946541" cy="4195481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dirty="0"/>
              <a:t>Yarış ve bireysel yükselme yerine yardımseverlik ve birlikte, iş yapma alışkanlığı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Öğrenciler farklı yaş grupları ile öğrenim yaşantısına katılım sağlayabilirler.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Sürekli bireysel kazanç yerine, paylaşım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Farklılıklara karşı saygılı olma</a:t>
            </a:r>
          </a:p>
          <a:p>
            <a:pPr marL="0" indent="0">
              <a:buNone/>
            </a:pP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015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0B9E8E-4176-CB40-B723-748BE0C1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013157-0037-B54E-B394-3AC886D4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155" y="2763037"/>
            <a:ext cx="8946541" cy="4195481"/>
          </a:xfrm>
        </p:spPr>
        <p:txBody>
          <a:bodyPr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BİRLEŞTİRİLMİŞ SINIFLARIN SAKINCALARI?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5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8FF606-266B-DB45-B1A0-0241EDEA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739" y="1274442"/>
            <a:ext cx="8946541" cy="41954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/>
              <a:t>Öğretmenin sorumluluğu artmaktadır.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Öğrencileri kendi kendilerine çalışmaya yönlendirebilmek için öğretmenin daha fazla hazırlık yapması gerekecektir.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İlkokulun tüm hedeflerine ulaşmak gerekecek ve bu durum hedeflere ulaşmada zorluk oluşturacaktır.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Öğretmen okulun yönetimini de üstleneceğinden, tüm sürece yetişemeyebilir ve sorunlar ortaya çıkabilir. </a:t>
            </a:r>
          </a:p>
        </p:txBody>
      </p:sp>
    </p:spTree>
    <p:extLst>
      <p:ext uri="{BB962C8B-B14F-4D97-AF65-F5344CB8AC3E}">
        <p14:creationId xmlns:p14="http://schemas.microsoft.com/office/powerpoint/2010/main" val="264298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3AE914-8B24-C743-884F-9F5A6CBB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F2F32A-5CEF-8C4C-892A-80FED560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431" y="2662519"/>
            <a:ext cx="8946541" cy="4195481"/>
          </a:xfrm>
        </p:spPr>
        <p:txBody>
          <a:bodyPr>
            <a:normAutofit/>
          </a:bodyPr>
          <a:lstStyle/>
          <a:p>
            <a:r>
              <a:rPr lang="tr-TR" sz="2800" b="1" dirty="0"/>
              <a:t>Birleştirilmiş Sınıf Uygulamasına Alternatifler?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923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36DDCA-CD08-F54B-B81D-C0774705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61D926-2657-F94E-901F-A1E7BE92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/>
              <a:t>Çocuklar okula gidemeyecek </a:t>
            </a:r>
            <a:r>
              <a:rPr lang="tr-TR" b="1" dirty="0">
                <a:sym typeface="Wingdings" pitchFamily="2" charset="2"/>
              </a:rPr>
              <a:t>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ym typeface="Wingdings" pitchFamily="2" charset="2"/>
              </a:rPr>
              <a:t>TAŞIMALI EĞİTİM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ym typeface="Wingdings" pitchFamily="2" charset="2"/>
              </a:rPr>
              <a:t>YATILI BÖLGE OKULLARI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ym typeface="Wingdings" pitchFamily="2" charset="2"/>
              </a:rPr>
              <a:t>AİLELER ÇOCUKLARI İÇİN GÖÇ EDEBİLİR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929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12A2D2-DA2D-DB4A-BC6A-29A240E2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BİRLEŞTİRİLMİŞ SINIFTA ÖĞRETİM İLE TEKLİ SINIFTA ÖĞRETİM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3256D8-80DE-B347-96B2-A21272C7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Aynı hedefler</a:t>
            </a:r>
          </a:p>
          <a:p>
            <a:r>
              <a:rPr lang="tr-TR" dirty="0"/>
              <a:t>Aynı yaş aralığı</a:t>
            </a:r>
          </a:p>
          <a:p>
            <a:r>
              <a:rPr lang="tr-TR" dirty="0"/>
              <a:t>Aynı program </a:t>
            </a:r>
          </a:p>
          <a:p>
            <a:r>
              <a:rPr lang="tr-TR" dirty="0"/>
              <a:t>Çalışma günü </a:t>
            </a:r>
          </a:p>
          <a:p>
            <a:r>
              <a:rPr lang="tr-TR" dirty="0"/>
              <a:t>Aynı ders ve kitaplar </a:t>
            </a:r>
          </a:p>
          <a:p>
            <a:r>
              <a:rPr lang="tr-TR" dirty="0"/>
              <a:t>Aynı maaş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745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{25EF694F-0522-5F42-83AA-26CA78C2F206}tf10001062</Template>
  <TotalTime>74</TotalTime>
  <Words>327</Words>
  <Application>Microsoft Macintosh PowerPoint</Application>
  <PresentationFormat>Geniş ekran</PresentationFormat>
  <Paragraphs>59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İyon</vt:lpstr>
      <vt:lpstr>BİRLEŞTİRİLMİŞ SINIFLARDA ÖĞRETİM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BİRLEŞTİRİLMİŞ SINIFTA ÖĞRETİM İLE TEKLİ SINIFTA ÖĞRETİM </vt:lpstr>
      <vt:lpstr>Birleştirilmiş sınıfla okullarla tekli sınıfların farkları</vt:lpstr>
      <vt:lpstr>PowerPoint Sunusu</vt:lpstr>
      <vt:lpstr>PowerPoint Sunusu</vt:lpstr>
      <vt:lpstr>DERSLERİN PLANLANMASI </vt:lpstr>
      <vt:lpstr>KENDİ KENDİNE ÇALIŞMA ÖDEVLERİ İLE İLGİLİ ÖRNEKLER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BİRLEŞTİRİLMİŞ SINIFLARDA ÖĞRETİM</dc:title>
  <dc:creator>Microsoft Office User</dc:creator>
  <cp:lastModifiedBy>Microsoft Office User</cp:lastModifiedBy>
  <cp:revision>7</cp:revision>
  <dcterms:created xsi:type="dcterms:W3CDTF">2020-04-06T20:31:20Z</dcterms:created>
  <dcterms:modified xsi:type="dcterms:W3CDTF">2020-04-06T21:45:42Z</dcterms:modified>
</cp:coreProperties>
</file>