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8596-8358-4FBE-9686-64847EBB01F3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73F95-8C20-4112-843D-526A28CEA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525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8596-8358-4FBE-9686-64847EBB01F3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73F95-8C20-4112-843D-526A28CEA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148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8596-8358-4FBE-9686-64847EBB01F3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73F95-8C20-4112-843D-526A28CEA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5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8596-8358-4FBE-9686-64847EBB01F3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73F95-8C20-4112-843D-526A28CEA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012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8596-8358-4FBE-9686-64847EBB01F3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73F95-8C20-4112-843D-526A28CEA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602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8596-8358-4FBE-9686-64847EBB01F3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73F95-8C20-4112-843D-526A28CEA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206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8596-8358-4FBE-9686-64847EBB01F3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73F95-8C20-4112-843D-526A28CEA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47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8596-8358-4FBE-9686-64847EBB01F3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73F95-8C20-4112-843D-526A28CEA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959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8596-8358-4FBE-9686-64847EBB01F3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73F95-8C20-4112-843D-526A28CEA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86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8596-8358-4FBE-9686-64847EBB01F3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73F95-8C20-4112-843D-526A28CEA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73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8596-8358-4FBE-9686-64847EBB01F3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73F95-8C20-4112-843D-526A28CEA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61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38596-8358-4FBE-9686-64847EBB01F3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73F95-8C20-4112-843D-526A28CEA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61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ltug.yalcintas@politics.Ankara.edu.t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http/www.worldeconomics.com/papers/Global%20Growth%20Monitor_7c66ffca-ff86-4e4c-979d-7c5d7a22ef21.pape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marketoracle.co.uk/images/2012/Aug/malaysia-income-inequality-5.gi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lingholic.com/wp-content/uploads/2013/05/actual-learning-curve1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6922"/>
            <a:ext cx="9144000" cy="2463041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Evrim</a:t>
            </a:r>
            <a:r>
              <a:rPr lang="en-GB" dirty="0"/>
              <a:t>, </a:t>
            </a:r>
            <a:r>
              <a:rPr lang="en-GB" dirty="0" err="1"/>
              <a:t>Kurumlar</a:t>
            </a:r>
            <a:r>
              <a:rPr lang="en-GB" dirty="0"/>
              <a:t/>
            </a:r>
            <a:br>
              <a:rPr lang="en-GB" dirty="0"/>
            </a:b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İktisat</a:t>
            </a:r>
            <a:r>
              <a:rPr lang="en-GB" dirty="0"/>
              <a:t> </a:t>
            </a:r>
            <a:r>
              <a:rPr lang="en-GB" dirty="0" err="1"/>
              <a:t>Kuramı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mtClean="0"/>
              <a:t>So What?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81927"/>
          </a:xfrm>
        </p:spPr>
        <p:txBody>
          <a:bodyPr/>
          <a:lstStyle/>
          <a:p>
            <a:r>
              <a:rPr lang="en-GB" dirty="0" smtClean="0"/>
              <a:t>Altug Yalcintas</a:t>
            </a:r>
          </a:p>
          <a:p>
            <a:r>
              <a:rPr lang="en-GB" dirty="0" smtClean="0"/>
              <a:t>Ankara University</a:t>
            </a:r>
          </a:p>
          <a:p>
            <a:r>
              <a:rPr lang="en-GB" dirty="0" smtClean="0">
                <a:hlinkClick r:id="rId2"/>
              </a:rPr>
              <a:t>altug.yalcintas@politics.ankara.edu.tr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2128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/>
          <a:lstStyle/>
          <a:p>
            <a:pPr algn="l"/>
            <a:r>
              <a:rPr lang="tr-TR" dirty="0" err="1" smtClean="0"/>
              <a:t>So</a:t>
            </a:r>
            <a:r>
              <a:rPr lang="tr-TR" dirty="0" smtClean="0"/>
              <a:t> </a:t>
            </a:r>
            <a:r>
              <a:rPr lang="tr-TR" dirty="0" err="1" smtClean="0"/>
              <a:t>what</a:t>
            </a:r>
            <a:r>
              <a:rPr lang="tr-TR" dirty="0" smtClean="0"/>
              <a:t> – </a:t>
            </a:r>
            <a:r>
              <a:rPr lang="tr-TR" dirty="0" err="1" smtClean="0"/>
              <a:t>Ee</a:t>
            </a:r>
            <a:r>
              <a:rPr lang="tr-TR" dirty="0" smtClean="0"/>
              <a:t> </a:t>
            </a:r>
            <a:r>
              <a:rPr lang="tr-TR" dirty="0" err="1" smtClean="0"/>
              <a:t>N’olmuş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/>
          <a:lstStyle/>
          <a:p>
            <a:pPr algn="l"/>
            <a:r>
              <a:rPr lang="tr-TR" dirty="0" err="1" smtClean="0"/>
              <a:t>Now</a:t>
            </a:r>
            <a:r>
              <a:rPr lang="tr-TR" dirty="0" smtClean="0"/>
              <a:t>, </a:t>
            </a:r>
            <a:r>
              <a:rPr lang="tr-TR" dirty="0" err="1" smtClean="0"/>
              <a:t>let’s</a:t>
            </a:r>
            <a:r>
              <a:rPr lang="tr-TR" dirty="0" smtClean="0"/>
              <a:t> </a:t>
            </a:r>
            <a:r>
              <a:rPr lang="tr-TR" dirty="0" err="1" smtClean="0"/>
              <a:t>question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common</a:t>
            </a:r>
            <a:r>
              <a:rPr lang="tr-TR" dirty="0" smtClean="0"/>
              <a:t> sense of an </a:t>
            </a:r>
            <a:r>
              <a:rPr lang="tr-TR" dirty="0" err="1" smtClean="0"/>
              <a:t>economist</a:t>
            </a:r>
            <a:r>
              <a:rPr lang="tr-TR" dirty="0" smtClean="0"/>
              <a:t>!</a:t>
            </a:r>
          </a:p>
          <a:p>
            <a:pPr algn="l"/>
            <a:endParaRPr lang="tr-TR" dirty="0" smtClean="0"/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8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393700" y="2665412"/>
            <a:ext cx="6845300" cy="3595688"/>
            <a:chOff x="1418" y="1155"/>
            <a:chExt cx="13860" cy="6743"/>
          </a:xfrm>
        </p:grpSpPr>
        <p:sp>
          <p:nvSpPr>
            <p:cNvPr id="11" name="AutoShape 37"/>
            <p:cNvSpPr>
              <a:spLocks noChangeAspect="1" noChangeArrowheads="1" noTextEdit="1"/>
            </p:cNvSpPr>
            <p:nvPr/>
          </p:nvSpPr>
          <p:spPr bwMode="auto">
            <a:xfrm>
              <a:off x="1418" y="1155"/>
              <a:ext cx="13860" cy="6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36"/>
            <p:cNvSpPr>
              <a:spLocks noChangeShapeType="1"/>
            </p:cNvSpPr>
            <p:nvPr/>
          </p:nvSpPr>
          <p:spPr bwMode="auto">
            <a:xfrm flipV="1">
              <a:off x="1958" y="1959"/>
              <a:ext cx="1" cy="55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35"/>
            <p:cNvSpPr>
              <a:spLocks noChangeShapeType="1"/>
            </p:cNvSpPr>
            <p:nvPr/>
          </p:nvSpPr>
          <p:spPr bwMode="auto">
            <a:xfrm flipV="1">
              <a:off x="2858" y="7538"/>
              <a:ext cx="10980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34"/>
            <p:cNvSpPr>
              <a:spLocks noChangeShapeType="1"/>
            </p:cNvSpPr>
            <p:nvPr/>
          </p:nvSpPr>
          <p:spPr bwMode="auto">
            <a:xfrm flipV="1">
              <a:off x="2858" y="2319"/>
              <a:ext cx="2" cy="52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33"/>
            <p:cNvSpPr>
              <a:spLocks noChangeShapeType="1"/>
            </p:cNvSpPr>
            <p:nvPr/>
          </p:nvSpPr>
          <p:spPr bwMode="auto">
            <a:xfrm>
              <a:off x="1958" y="7538"/>
              <a:ext cx="53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32"/>
            <p:cNvSpPr>
              <a:spLocks noChangeShapeType="1"/>
            </p:cNvSpPr>
            <p:nvPr/>
          </p:nvSpPr>
          <p:spPr bwMode="auto">
            <a:xfrm flipH="1">
              <a:off x="2498" y="7358"/>
              <a:ext cx="181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31"/>
            <p:cNvSpPr>
              <a:spLocks noChangeShapeType="1"/>
            </p:cNvSpPr>
            <p:nvPr/>
          </p:nvSpPr>
          <p:spPr bwMode="auto">
            <a:xfrm flipH="1">
              <a:off x="2678" y="7358"/>
              <a:ext cx="181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0"/>
            <p:cNvSpPr>
              <a:spLocks/>
            </p:cNvSpPr>
            <p:nvPr/>
          </p:nvSpPr>
          <p:spPr bwMode="auto">
            <a:xfrm>
              <a:off x="2858" y="4298"/>
              <a:ext cx="1800" cy="540"/>
            </a:xfrm>
            <a:custGeom>
              <a:avLst/>
              <a:gdLst>
                <a:gd name="T0" fmla="*/ 0 w 1620"/>
                <a:gd name="T1" fmla="*/ 540 h 540"/>
                <a:gd name="T2" fmla="*/ 540 w 1620"/>
                <a:gd name="T3" fmla="*/ 180 h 540"/>
                <a:gd name="T4" fmla="*/ 1620 w 1620"/>
                <a:gd name="T5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0" h="540">
                  <a:moveTo>
                    <a:pt x="0" y="540"/>
                  </a:moveTo>
                  <a:cubicBezTo>
                    <a:pt x="135" y="405"/>
                    <a:pt x="270" y="270"/>
                    <a:pt x="540" y="180"/>
                  </a:cubicBezTo>
                  <a:cubicBezTo>
                    <a:pt x="810" y="90"/>
                    <a:pt x="1215" y="45"/>
                    <a:pt x="162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Arc 29"/>
            <p:cNvSpPr>
              <a:spLocks/>
            </p:cNvSpPr>
            <p:nvPr/>
          </p:nvSpPr>
          <p:spPr bwMode="auto">
            <a:xfrm rot="10788310" flipV="1">
              <a:off x="4658" y="3219"/>
              <a:ext cx="2699" cy="194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005"/>
                <a:gd name="T2" fmla="*/ 2893 w 21600"/>
                <a:gd name="T3" fmla="*/ 43005 h 43005"/>
                <a:gd name="T4" fmla="*/ 0 w 21600"/>
                <a:gd name="T5" fmla="*/ 21600 h 43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005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411"/>
                    <a:pt x="13606" y="41557"/>
                    <a:pt x="2893" y="43005"/>
                  </a:cubicBezTo>
                </a:path>
                <a:path w="21600" h="43005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411"/>
                    <a:pt x="13606" y="41557"/>
                    <a:pt x="2893" y="4300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Arc 28"/>
            <p:cNvSpPr>
              <a:spLocks/>
            </p:cNvSpPr>
            <p:nvPr/>
          </p:nvSpPr>
          <p:spPr bwMode="auto">
            <a:xfrm rot="10788310" flipV="1">
              <a:off x="7358" y="2316"/>
              <a:ext cx="5837" cy="1501"/>
            </a:xfrm>
            <a:custGeom>
              <a:avLst/>
              <a:gdLst>
                <a:gd name="G0" fmla="+- 6454 0 0"/>
                <a:gd name="G1" fmla="+- 21600 0 0"/>
                <a:gd name="G2" fmla="+- 21600 0 0"/>
                <a:gd name="T0" fmla="*/ 0 w 28054"/>
                <a:gd name="T1" fmla="*/ 987 h 38144"/>
                <a:gd name="T2" fmla="*/ 20342 w 28054"/>
                <a:gd name="T3" fmla="*/ 38144 h 38144"/>
                <a:gd name="T4" fmla="*/ 6454 w 28054"/>
                <a:gd name="T5" fmla="*/ 21600 h 38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054" h="38144" fill="none" extrusionOk="0">
                  <a:moveTo>
                    <a:pt x="-1" y="986"/>
                  </a:moveTo>
                  <a:cubicBezTo>
                    <a:pt x="2088" y="332"/>
                    <a:pt x="4265" y="-1"/>
                    <a:pt x="6454" y="0"/>
                  </a:cubicBezTo>
                  <a:cubicBezTo>
                    <a:pt x="18383" y="0"/>
                    <a:pt x="28054" y="9670"/>
                    <a:pt x="28054" y="21600"/>
                  </a:cubicBezTo>
                  <a:cubicBezTo>
                    <a:pt x="28054" y="27983"/>
                    <a:pt x="25230" y="34039"/>
                    <a:pt x="20341" y="38143"/>
                  </a:cubicBezTo>
                </a:path>
                <a:path w="28054" h="38144" stroke="0" extrusionOk="0">
                  <a:moveTo>
                    <a:pt x="-1" y="986"/>
                  </a:moveTo>
                  <a:cubicBezTo>
                    <a:pt x="2088" y="332"/>
                    <a:pt x="4265" y="-1"/>
                    <a:pt x="6454" y="0"/>
                  </a:cubicBezTo>
                  <a:cubicBezTo>
                    <a:pt x="18383" y="0"/>
                    <a:pt x="28054" y="9670"/>
                    <a:pt x="28054" y="21600"/>
                  </a:cubicBezTo>
                  <a:cubicBezTo>
                    <a:pt x="28054" y="27983"/>
                    <a:pt x="25230" y="34039"/>
                    <a:pt x="20341" y="38143"/>
                  </a:cubicBezTo>
                  <a:lnTo>
                    <a:pt x="6454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Arc 27"/>
            <p:cNvSpPr>
              <a:spLocks/>
            </p:cNvSpPr>
            <p:nvPr/>
          </p:nvSpPr>
          <p:spPr bwMode="auto">
            <a:xfrm rot="10788310" flipV="1">
              <a:off x="7002" y="4652"/>
              <a:ext cx="5448" cy="832"/>
            </a:xfrm>
            <a:custGeom>
              <a:avLst/>
              <a:gdLst>
                <a:gd name="G0" fmla="+- 9541 0 0"/>
                <a:gd name="G1" fmla="+- 21600 0 0"/>
                <a:gd name="G2" fmla="+- 21600 0 0"/>
                <a:gd name="T0" fmla="*/ 0 w 31141"/>
                <a:gd name="T1" fmla="*/ 2221 h 34367"/>
                <a:gd name="T2" fmla="*/ 26964 w 31141"/>
                <a:gd name="T3" fmla="*/ 34367 h 34367"/>
                <a:gd name="T4" fmla="*/ 9541 w 31141"/>
                <a:gd name="T5" fmla="*/ 21600 h 34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141" h="34367" fill="none" extrusionOk="0">
                  <a:moveTo>
                    <a:pt x="0" y="2221"/>
                  </a:moveTo>
                  <a:cubicBezTo>
                    <a:pt x="2968" y="759"/>
                    <a:pt x="6232" y="-1"/>
                    <a:pt x="9541" y="0"/>
                  </a:cubicBezTo>
                  <a:cubicBezTo>
                    <a:pt x="21470" y="0"/>
                    <a:pt x="31141" y="9670"/>
                    <a:pt x="31141" y="21600"/>
                  </a:cubicBezTo>
                  <a:cubicBezTo>
                    <a:pt x="31141" y="26191"/>
                    <a:pt x="29677" y="30663"/>
                    <a:pt x="26964" y="34367"/>
                  </a:cubicBezTo>
                </a:path>
                <a:path w="31141" h="34367" stroke="0" extrusionOk="0">
                  <a:moveTo>
                    <a:pt x="0" y="2221"/>
                  </a:moveTo>
                  <a:cubicBezTo>
                    <a:pt x="2968" y="759"/>
                    <a:pt x="6232" y="-1"/>
                    <a:pt x="9541" y="0"/>
                  </a:cubicBezTo>
                  <a:cubicBezTo>
                    <a:pt x="21470" y="0"/>
                    <a:pt x="31141" y="9670"/>
                    <a:pt x="31141" y="21600"/>
                  </a:cubicBezTo>
                  <a:cubicBezTo>
                    <a:pt x="31141" y="26191"/>
                    <a:pt x="29677" y="30663"/>
                    <a:pt x="26964" y="34367"/>
                  </a:cubicBezTo>
                  <a:lnTo>
                    <a:pt x="9541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Arc 26"/>
            <p:cNvSpPr>
              <a:spLocks/>
            </p:cNvSpPr>
            <p:nvPr/>
          </p:nvSpPr>
          <p:spPr bwMode="auto">
            <a:xfrm rot="10788310" flipV="1">
              <a:off x="8975" y="3237"/>
              <a:ext cx="5041" cy="1244"/>
            </a:xfrm>
            <a:custGeom>
              <a:avLst/>
              <a:gdLst>
                <a:gd name="G0" fmla="+- 0 0 0"/>
                <a:gd name="G1" fmla="+- 20945 0 0"/>
                <a:gd name="G2" fmla="+- 21600 0 0"/>
                <a:gd name="T0" fmla="*/ 5277 w 21600"/>
                <a:gd name="T1" fmla="*/ 0 h 42445"/>
                <a:gd name="T2" fmla="*/ 2076 w 21600"/>
                <a:gd name="T3" fmla="*/ 42445 h 42445"/>
                <a:gd name="T4" fmla="*/ 0 w 21600"/>
                <a:gd name="T5" fmla="*/ 20945 h 42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445" fill="none" extrusionOk="0">
                  <a:moveTo>
                    <a:pt x="5277" y="-1"/>
                  </a:moveTo>
                  <a:cubicBezTo>
                    <a:pt x="14874" y="2417"/>
                    <a:pt x="21600" y="11048"/>
                    <a:pt x="21600" y="20945"/>
                  </a:cubicBezTo>
                  <a:cubicBezTo>
                    <a:pt x="21600" y="32070"/>
                    <a:pt x="13149" y="41375"/>
                    <a:pt x="2076" y="42445"/>
                  </a:cubicBezTo>
                </a:path>
                <a:path w="21600" h="42445" stroke="0" extrusionOk="0">
                  <a:moveTo>
                    <a:pt x="5277" y="-1"/>
                  </a:moveTo>
                  <a:cubicBezTo>
                    <a:pt x="14874" y="2417"/>
                    <a:pt x="21600" y="11048"/>
                    <a:pt x="21600" y="20945"/>
                  </a:cubicBezTo>
                  <a:cubicBezTo>
                    <a:pt x="21600" y="32070"/>
                    <a:pt x="13149" y="41375"/>
                    <a:pt x="2076" y="42445"/>
                  </a:cubicBezTo>
                  <a:lnTo>
                    <a:pt x="0" y="2094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Arc 25"/>
            <p:cNvSpPr>
              <a:spLocks/>
            </p:cNvSpPr>
            <p:nvPr/>
          </p:nvSpPr>
          <p:spPr bwMode="auto">
            <a:xfrm rot="10788310" flipV="1">
              <a:off x="7718" y="4954"/>
              <a:ext cx="4838" cy="1144"/>
            </a:xfrm>
            <a:custGeom>
              <a:avLst/>
              <a:gdLst>
                <a:gd name="G0" fmla="+- 3191 0 0"/>
                <a:gd name="G1" fmla="+- 21334 0 0"/>
                <a:gd name="G2" fmla="+- 21600 0 0"/>
                <a:gd name="T0" fmla="*/ 6569 w 24791"/>
                <a:gd name="T1" fmla="*/ 0 h 42934"/>
                <a:gd name="T2" fmla="*/ 0 w 24791"/>
                <a:gd name="T3" fmla="*/ 42697 h 42934"/>
                <a:gd name="T4" fmla="*/ 3191 w 24791"/>
                <a:gd name="T5" fmla="*/ 21334 h 42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791" h="42934" fill="none" extrusionOk="0">
                  <a:moveTo>
                    <a:pt x="6569" y="-1"/>
                  </a:moveTo>
                  <a:cubicBezTo>
                    <a:pt x="17063" y="1661"/>
                    <a:pt x="24791" y="10708"/>
                    <a:pt x="24791" y="21334"/>
                  </a:cubicBezTo>
                  <a:cubicBezTo>
                    <a:pt x="24791" y="33263"/>
                    <a:pt x="15120" y="42934"/>
                    <a:pt x="3191" y="42934"/>
                  </a:cubicBezTo>
                  <a:cubicBezTo>
                    <a:pt x="2122" y="42934"/>
                    <a:pt x="1056" y="42854"/>
                    <a:pt x="0" y="42696"/>
                  </a:cubicBezTo>
                </a:path>
                <a:path w="24791" h="42934" stroke="0" extrusionOk="0">
                  <a:moveTo>
                    <a:pt x="6569" y="-1"/>
                  </a:moveTo>
                  <a:cubicBezTo>
                    <a:pt x="17063" y="1661"/>
                    <a:pt x="24791" y="10708"/>
                    <a:pt x="24791" y="21334"/>
                  </a:cubicBezTo>
                  <a:cubicBezTo>
                    <a:pt x="24791" y="33263"/>
                    <a:pt x="15120" y="42934"/>
                    <a:pt x="3191" y="42934"/>
                  </a:cubicBezTo>
                  <a:cubicBezTo>
                    <a:pt x="2122" y="42934"/>
                    <a:pt x="1056" y="42854"/>
                    <a:pt x="0" y="42696"/>
                  </a:cubicBezTo>
                  <a:lnTo>
                    <a:pt x="3191" y="21334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Text Box 24"/>
            <p:cNvSpPr txBox="1">
              <a:spLocks noChangeArrowheads="1"/>
            </p:cNvSpPr>
            <p:nvPr/>
          </p:nvSpPr>
          <p:spPr bwMode="auto">
            <a:xfrm>
              <a:off x="5018" y="3938"/>
              <a:ext cx="3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Text Box 23"/>
            <p:cNvSpPr txBox="1">
              <a:spLocks noChangeArrowheads="1"/>
            </p:cNvSpPr>
            <p:nvPr/>
          </p:nvSpPr>
          <p:spPr bwMode="auto">
            <a:xfrm>
              <a:off x="5378" y="3038"/>
              <a:ext cx="3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>
              <a:off x="5198" y="4838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ii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Text Box 21"/>
            <p:cNvSpPr txBox="1">
              <a:spLocks noChangeArrowheads="1"/>
            </p:cNvSpPr>
            <p:nvPr/>
          </p:nvSpPr>
          <p:spPr bwMode="auto">
            <a:xfrm>
              <a:off x="7718" y="3038"/>
              <a:ext cx="3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Text Box 20"/>
            <p:cNvSpPr txBox="1">
              <a:spLocks noChangeArrowheads="1"/>
            </p:cNvSpPr>
            <p:nvPr/>
          </p:nvSpPr>
          <p:spPr bwMode="auto">
            <a:xfrm>
              <a:off x="8618" y="2138"/>
              <a:ext cx="3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Text Box 19"/>
            <p:cNvSpPr txBox="1">
              <a:spLocks noChangeArrowheads="1"/>
            </p:cNvSpPr>
            <p:nvPr/>
          </p:nvSpPr>
          <p:spPr bwMode="auto">
            <a:xfrm>
              <a:off x="8078" y="4298"/>
              <a:ext cx="3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Text Box 18"/>
            <p:cNvSpPr txBox="1">
              <a:spLocks noChangeArrowheads="1"/>
            </p:cNvSpPr>
            <p:nvPr/>
          </p:nvSpPr>
          <p:spPr bwMode="auto">
            <a:xfrm>
              <a:off x="10598" y="3038"/>
              <a:ext cx="3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Text Box 17"/>
            <p:cNvSpPr txBox="1">
              <a:spLocks noChangeArrowheads="1"/>
            </p:cNvSpPr>
            <p:nvPr/>
          </p:nvSpPr>
          <p:spPr bwMode="auto">
            <a:xfrm>
              <a:off x="10058" y="5018"/>
              <a:ext cx="3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Text Box 16"/>
            <p:cNvSpPr txBox="1">
              <a:spLocks noChangeArrowheads="1"/>
            </p:cNvSpPr>
            <p:nvPr/>
          </p:nvSpPr>
          <p:spPr bwMode="auto">
            <a:xfrm>
              <a:off x="7178" y="5378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ii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Text Box 15"/>
            <p:cNvSpPr txBox="1">
              <a:spLocks noChangeArrowheads="1"/>
            </p:cNvSpPr>
            <p:nvPr/>
          </p:nvSpPr>
          <p:spPr bwMode="auto">
            <a:xfrm>
              <a:off x="11498" y="6098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ii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Text Box 14"/>
            <p:cNvSpPr txBox="1">
              <a:spLocks noChangeArrowheads="1"/>
            </p:cNvSpPr>
            <p:nvPr/>
          </p:nvSpPr>
          <p:spPr bwMode="auto">
            <a:xfrm>
              <a:off x="10598" y="3938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ii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Text Box 13"/>
            <p:cNvSpPr txBox="1">
              <a:spLocks noChangeArrowheads="1"/>
            </p:cNvSpPr>
            <p:nvPr/>
          </p:nvSpPr>
          <p:spPr bwMode="auto">
            <a:xfrm>
              <a:off x="7718" y="3578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ii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Text Box 12"/>
            <p:cNvSpPr txBox="1">
              <a:spLocks noChangeArrowheads="1"/>
            </p:cNvSpPr>
            <p:nvPr/>
          </p:nvSpPr>
          <p:spPr bwMode="auto">
            <a:xfrm>
              <a:off x="9158" y="3578"/>
              <a:ext cx="3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Text Box 11"/>
            <p:cNvSpPr txBox="1">
              <a:spLocks noChangeArrowheads="1"/>
            </p:cNvSpPr>
            <p:nvPr/>
          </p:nvSpPr>
          <p:spPr bwMode="auto">
            <a:xfrm>
              <a:off x="7178" y="5018"/>
              <a:ext cx="3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Text Box 10"/>
            <p:cNvSpPr txBox="1">
              <a:spLocks noChangeArrowheads="1"/>
            </p:cNvSpPr>
            <p:nvPr/>
          </p:nvSpPr>
          <p:spPr bwMode="auto">
            <a:xfrm>
              <a:off x="8258" y="5378"/>
              <a:ext cx="3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E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Text Box 9"/>
            <p:cNvSpPr txBox="1">
              <a:spLocks noChangeArrowheads="1"/>
            </p:cNvSpPr>
            <p:nvPr/>
          </p:nvSpPr>
          <p:spPr bwMode="auto">
            <a:xfrm>
              <a:off x="14018" y="7358"/>
              <a:ext cx="108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Time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Arc 8"/>
            <p:cNvSpPr>
              <a:spLocks/>
            </p:cNvSpPr>
            <p:nvPr/>
          </p:nvSpPr>
          <p:spPr bwMode="auto">
            <a:xfrm flipH="1">
              <a:off x="4838" y="3668"/>
              <a:ext cx="1440" cy="451"/>
            </a:xfrm>
            <a:custGeom>
              <a:avLst/>
              <a:gdLst>
                <a:gd name="G0" fmla="+- 0 0 0"/>
                <a:gd name="G1" fmla="+- 18036 0 0"/>
                <a:gd name="G2" fmla="+- 21600 0 0"/>
                <a:gd name="T0" fmla="*/ 11885 w 21600"/>
                <a:gd name="T1" fmla="*/ 0 h 18036"/>
                <a:gd name="T2" fmla="*/ 21600 w 21600"/>
                <a:gd name="T3" fmla="*/ 18036 h 18036"/>
                <a:gd name="T4" fmla="*/ 0 w 21600"/>
                <a:gd name="T5" fmla="*/ 18036 h 18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8036" fill="none" extrusionOk="0">
                  <a:moveTo>
                    <a:pt x="11885" y="-1"/>
                  </a:moveTo>
                  <a:cubicBezTo>
                    <a:pt x="17949" y="3996"/>
                    <a:pt x="21600" y="10772"/>
                    <a:pt x="21600" y="18036"/>
                  </a:cubicBezTo>
                </a:path>
                <a:path w="21600" h="18036" stroke="0" extrusionOk="0">
                  <a:moveTo>
                    <a:pt x="11885" y="-1"/>
                  </a:moveTo>
                  <a:cubicBezTo>
                    <a:pt x="17949" y="3996"/>
                    <a:pt x="21600" y="10772"/>
                    <a:pt x="21600" y="18036"/>
                  </a:cubicBezTo>
                  <a:lnTo>
                    <a:pt x="0" y="1803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Arc 7"/>
            <p:cNvSpPr>
              <a:spLocks/>
            </p:cNvSpPr>
            <p:nvPr/>
          </p:nvSpPr>
          <p:spPr bwMode="auto">
            <a:xfrm rot="10800000">
              <a:off x="4838" y="4118"/>
              <a:ext cx="538" cy="540"/>
            </a:xfrm>
            <a:custGeom>
              <a:avLst/>
              <a:gdLst>
                <a:gd name="G0" fmla="+- 1803 0 0"/>
                <a:gd name="G1" fmla="+- 21600 0 0"/>
                <a:gd name="G2" fmla="+- 21600 0 0"/>
                <a:gd name="T0" fmla="*/ 0 w 21522"/>
                <a:gd name="T1" fmla="*/ 75 h 21600"/>
                <a:gd name="T2" fmla="*/ 21522 w 21522"/>
                <a:gd name="T3" fmla="*/ 12785 h 21600"/>
                <a:gd name="T4" fmla="*/ 1803 w 2152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22" h="21600" fill="none" extrusionOk="0">
                  <a:moveTo>
                    <a:pt x="0" y="75"/>
                  </a:moveTo>
                  <a:cubicBezTo>
                    <a:pt x="599" y="25"/>
                    <a:pt x="1201" y="-1"/>
                    <a:pt x="1803" y="0"/>
                  </a:cubicBezTo>
                  <a:cubicBezTo>
                    <a:pt x="10322" y="0"/>
                    <a:pt x="18045" y="5007"/>
                    <a:pt x="21522" y="12784"/>
                  </a:cubicBezTo>
                </a:path>
                <a:path w="21522" h="21600" stroke="0" extrusionOk="0">
                  <a:moveTo>
                    <a:pt x="0" y="75"/>
                  </a:moveTo>
                  <a:cubicBezTo>
                    <a:pt x="599" y="25"/>
                    <a:pt x="1201" y="-1"/>
                    <a:pt x="1803" y="0"/>
                  </a:cubicBezTo>
                  <a:cubicBezTo>
                    <a:pt x="10322" y="0"/>
                    <a:pt x="18045" y="5007"/>
                    <a:pt x="21522" y="12784"/>
                  </a:cubicBezTo>
                  <a:lnTo>
                    <a:pt x="1803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Arc 6"/>
            <p:cNvSpPr>
              <a:spLocks/>
            </p:cNvSpPr>
            <p:nvPr/>
          </p:nvSpPr>
          <p:spPr bwMode="auto">
            <a:xfrm flipH="1">
              <a:off x="7538" y="2817"/>
              <a:ext cx="1440" cy="312"/>
            </a:xfrm>
            <a:custGeom>
              <a:avLst/>
              <a:gdLst>
                <a:gd name="G0" fmla="+- 0 0 0"/>
                <a:gd name="G1" fmla="+- 20793 0 0"/>
                <a:gd name="G2" fmla="+- 21600 0 0"/>
                <a:gd name="T0" fmla="*/ 5849 w 21600"/>
                <a:gd name="T1" fmla="*/ 0 h 20793"/>
                <a:gd name="T2" fmla="*/ 21600 w 21600"/>
                <a:gd name="T3" fmla="*/ 20793 h 20793"/>
                <a:gd name="T4" fmla="*/ 0 w 21600"/>
                <a:gd name="T5" fmla="*/ 20793 h 20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793" fill="none" extrusionOk="0">
                  <a:moveTo>
                    <a:pt x="5849" y="-1"/>
                  </a:moveTo>
                  <a:cubicBezTo>
                    <a:pt x="15164" y="2620"/>
                    <a:pt x="21600" y="11116"/>
                    <a:pt x="21600" y="20793"/>
                  </a:cubicBezTo>
                </a:path>
                <a:path w="21600" h="20793" stroke="0" extrusionOk="0">
                  <a:moveTo>
                    <a:pt x="5849" y="-1"/>
                  </a:moveTo>
                  <a:cubicBezTo>
                    <a:pt x="15164" y="2620"/>
                    <a:pt x="21600" y="11116"/>
                    <a:pt x="21600" y="20793"/>
                  </a:cubicBezTo>
                  <a:lnTo>
                    <a:pt x="0" y="20793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Arc 5"/>
            <p:cNvSpPr>
              <a:spLocks/>
            </p:cNvSpPr>
            <p:nvPr/>
          </p:nvSpPr>
          <p:spPr bwMode="auto">
            <a:xfrm flipH="1" flipV="1">
              <a:off x="7538" y="3218"/>
              <a:ext cx="1440" cy="389"/>
            </a:xfrm>
            <a:custGeom>
              <a:avLst/>
              <a:gdLst>
                <a:gd name="G0" fmla="+- 0 0 0"/>
                <a:gd name="G1" fmla="+- 20793 0 0"/>
                <a:gd name="G2" fmla="+- 21600 0 0"/>
                <a:gd name="T0" fmla="*/ 5849 w 21600"/>
                <a:gd name="T1" fmla="*/ 0 h 20793"/>
                <a:gd name="T2" fmla="*/ 21600 w 21600"/>
                <a:gd name="T3" fmla="*/ 20793 h 20793"/>
                <a:gd name="T4" fmla="*/ 0 w 21600"/>
                <a:gd name="T5" fmla="*/ 20793 h 20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793" fill="none" extrusionOk="0">
                  <a:moveTo>
                    <a:pt x="5849" y="-1"/>
                  </a:moveTo>
                  <a:cubicBezTo>
                    <a:pt x="15164" y="2620"/>
                    <a:pt x="21600" y="11116"/>
                    <a:pt x="21600" y="20793"/>
                  </a:cubicBezTo>
                </a:path>
                <a:path w="21600" h="20793" stroke="0" extrusionOk="0">
                  <a:moveTo>
                    <a:pt x="5849" y="-1"/>
                  </a:moveTo>
                  <a:cubicBezTo>
                    <a:pt x="15164" y="2620"/>
                    <a:pt x="21600" y="11116"/>
                    <a:pt x="21600" y="20793"/>
                  </a:cubicBezTo>
                  <a:lnTo>
                    <a:pt x="0" y="20793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4"/>
            <p:cNvSpPr>
              <a:spLocks noChangeShapeType="1"/>
            </p:cNvSpPr>
            <p:nvPr/>
          </p:nvSpPr>
          <p:spPr bwMode="auto">
            <a:xfrm flipV="1">
              <a:off x="2496" y="2318"/>
              <a:ext cx="2" cy="52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"/>
            <p:cNvSpPr>
              <a:spLocks/>
            </p:cNvSpPr>
            <p:nvPr/>
          </p:nvSpPr>
          <p:spPr bwMode="auto">
            <a:xfrm>
              <a:off x="1958" y="6638"/>
              <a:ext cx="540" cy="900"/>
            </a:xfrm>
            <a:custGeom>
              <a:avLst/>
              <a:gdLst>
                <a:gd name="T0" fmla="*/ 0 w 540"/>
                <a:gd name="T1" fmla="*/ 900 h 900"/>
                <a:gd name="T2" fmla="*/ 180 w 540"/>
                <a:gd name="T3" fmla="*/ 360 h 900"/>
                <a:gd name="T4" fmla="*/ 540 w 540"/>
                <a:gd name="T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0" h="900">
                  <a:moveTo>
                    <a:pt x="0" y="900"/>
                  </a:moveTo>
                  <a:cubicBezTo>
                    <a:pt x="45" y="705"/>
                    <a:pt x="90" y="510"/>
                    <a:pt x="180" y="360"/>
                  </a:cubicBezTo>
                  <a:cubicBezTo>
                    <a:pt x="270" y="210"/>
                    <a:pt x="405" y="105"/>
                    <a:pt x="54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Text Box 2"/>
            <p:cNvSpPr txBox="1">
              <a:spLocks noChangeArrowheads="1"/>
            </p:cNvSpPr>
            <p:nvPr/>
          </p:nvSpPr>
          <p:spPr bwMode="auto">
            <a:xfrm>
              <a:off x="1719" y="1545"/>
              <a:ext cx="569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Σ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6" name="Sağ Ayraç 55"/>
          <p:cNvSpPr/>
          <p:nvPr/>
        </p:nvSpPr>
        <p:spPr>
          <a:xfrm>
            <a:off x="7200900" y="2374900"/>
            <a:ext cx="380853" cy="38022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etin kutusu 56"/>
          <p:cNvSpPr txBox="1"/>
          <p:nvPr/>
        </p:nvSpPr>
        <p:spPr>
          <a:xfrm>
            <a:off x="8026400" y="2527300"/>
            <a:ext cx="41887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graph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</a:t>
            </a:r>
            <a:r>
              <a:rPr lang="tr-TR" dirty="0" err="1" smtClean="0"/>
              <a:t>represent</a:t>
            </a:r>
            <a:r>
              <a:rPr lang="tr-TR" dirty="0" smtClean="0"/>
              <a:t>:</a:t>
            </a:r>
          </a:p>
          <a:p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Social</a:t>
            </a:r>
            <a:r>
              <a:rPr lang="tr-TR" dirty="0" smtClean="0"/>
              <a:t> </a:t>
            </a:r>
            <a:r>
              <a:rPr lang="tr-TR" dirty="0" err="1" smtClean="0"/>
              <a:t>revolutions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15,000-10,000 BC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Neolithic</a:t>
            </a:r>
            <a:r>
              <a:rPr lang="tr-TR" dirty="0" smtClean="0"/>
              <a:t> </a:t>
            </a:r>
            <a:r>
              <a:rPr lang="tr-TR" dirty="0" err="1" smtClean="0"/>
              <a:t>Revolution</a:t>
            </a:r>
            <a:endParaRPr lang="tr-TR" dirty="0" smtClean="0"/>
          </a:p>
          <a:p>
            <a:r>
              <a:rPr lang="tr-TR" dirty="0" smtClean="0"/>
              <a:t>1789 </a:t>
            </a:r>
            <a:r>
              <a:rPr lang="tr-TR" dirty="0" err="1" smtClean="0"/>
              <a:t>The</a:t>
            </a:r>
            <a:r>
              <a:rPr lang="tr-TR" dirty="0" smtClean="0"/>
              <a:t> French </a:t>
            </a:r>
            <a:r>
              <a:rPr lang="tr-TR" dirty="0" err="1" smtClean="0"/>
              <a:t>Revolution</a:t>
            </a:r>
            <a:endParaRPr lang="tr-TR" dirty="0" smtClean="0"/>
          </a:p>
          <a:p>
            <a:r>
              <a:rPr lang="tr-TR" dirty="0" smtClean="0"/>
              <a:t>1917 </a:t>
            </a:r>
            <a:r>
              <a:rPr lang="tr-TR" dirty="0" err="1" smtClean="0"/>
              <a:t>The</a:t>
            </a:r>
            <a:r>
              <a:rPr lang="tr-TR" dirty="0" smtClean="0"/>
              <a:t> Russian </a:t>
            </a:r>
            <a:r>
              <a:rPr lang="tr-TR" dirty="0" err="1" smtClean="0"/>
              <a:t>Revolution</a:t>
            </a:r>
            <a:endParaRPr lang="tr-TR" dirty="0" smtClean="0"/>
          </a:p>
          <a:p>
            <a:r>
              <a:rPr lang="tr-TR" dirty="0" smtClean="0"/>
              <a:t>1923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Turkish</a:t>
            </a:r>
            <a:r>
              <a:rPr lang="tr-TR" dirty="0" smtClean="0"/>
              <a:t> </a:t>
            </a:r>
            <a:r>
              <a:rPr lang="tr-TR" dirty="0" err="1" smtClean="0"/>
              <a:t>Revolution</a:t>
            </a:r>
            <a:endParaRPr lang="tr-TR" dirty="0" smtClean="0"/>
          </a:p>
          <a:p>
            <a:r>
              <a:rPr lang="tr-TR" dirty="0" smtClean="0"/>
              <a:t>19</a:t>
            </a:r>
            <a:r>
              <a:rPr lang="en-GB" dirty="0" smtClean="0"/>
              <a:t>7</a:t>
            </a:r>
            <a:r>
              <a:rPr lang="tr-TR" dirty="0" smtClean="0"/>
              <a:t>0s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Digital</a:t>
            </a:r>
            <a:r>
              <a:rPr lang="tr-TR" dirty="0" smtClean="0"/>
              <a:t> </a:t>
            </a:r>
            <a:r>
              <a:rPr lang="tr-TR" dirty="0" err="1" smtClean="0"/>
              <a:t>Revolution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68627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Thomas Kuhn (1922-1996)</a:t>
            </a:r>
            <a:endParaRPr lang="tr-TR" dirty="0"/>
          </a:p>
        </p:txBody>
      </p:sp>
      <p:pic>
        <p:nvPicPr>
          <p:cNvPr id="1026" name="Picture 2" descr="https://upload.wikimedia.org/wikipedia/tr/8/87/Thomas_Kuh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80394"/>
            <a:ext cx="2959100" cy="36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076700" y="2006600"/>
            <a:ext cx="7277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Philosopher of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Best known for his work </a:t>
            </a:r>
            <a:r>
              <a:rPr lang="en-GB" sz="2800" i="1" dirty="0" smtClean="0"/>
              <a:t>The Structure of Scientific Revolutions </a:t>
            </a:r>
            <a:r>
              <a:rPr lang="en-GB" sz="2800" dirty="0" smtClean="0"/>
              <a:t>(1962)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In Turkish: </a:t>
            </a:r>
            <a:r>
              <a:rPr lang="en-GB" sz="2800" i="1" dirty="0" err="1" smtClean="0"/>
              <a:t>Bilimsel</a:t>
            </a:r>
            <a:r>
              <a:rPr lang="en-GB" sz="2800" i="1" dirty="0" smtClean="0"/>
              <a:t> </a:t>
            </a:r>
            <a:r>
              <a:rPr lang="en-GB" sz="2800" i="1" dirty="0" err="1" smtClean="0"/>
              <a:t>Devrimlerin</a:t>
            </a:r>
            <a:r>
              <a:rPr lang="en-GB" sz="2800" i="1" dirty="0" smtClean="0"/>
              <a:t> </a:t>
            </a:r>
            <a:r>
              <a:rPr lang="en-GB" sz="2800" i="1" dirty="0" err="1" smtClean="0"/>
              <a:t>Yapısı</a:t>
            </a:r>
            <a:r>
              <a:rPr lang="en-GB" sz="2800" i="1" dirty="0" smtClean="0"/>
              <a:t> </a:t>
            </a:r>
            <a:r>
              <a:rPr lang="en-GB" sz="2800" dirty="0" smtClean="0"/>
              <a:t>(1982)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smtClean="0"/>
              <a:t>Paradigm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769195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/>
          <a:lstStyle/>
          <a:p>
            <a:pPr algn="l"/>
            <a:r>
              <a:rPr lang="tr-TR" dirty="0" err="1" smtClean="0"/>
              <a:t>So</a:t>
            </a:r>
            <a:r>
              <a:rPr lang="tr-TR" dirty="0" smtClean="0"/>
              <a:t> </a:t>
            </a:r>
            <a:r>
              <a:rPr lang="tr-TR" dirty="0" err="1" smtClean="0"/>
              <a:t>what</a:t>
            </a:r>
            <a:r>
              <a:rPr lang="tr-TR" dirty="0" smtClean="0"/>
              <a:t> – </a:t>
            </a:r>
            <a:r>
              <a:rPr lang="tr-TR" dirty="0" err="1" smtClean="0"/>
              <a:t>Ee</a:t>
            </a:r>
            <a:r>
              <a:rPr lang="tr-TR" dirty="0" smtClean="0"/>
              <a:t> </a:t>
            </a:r>
            <a:r>
              <a:rPr lang="tr-TR" dirty="0" err="1" smtClean="0"/>
              <a:t>N’olmuş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/>
          <a:lstStyle/>
          <a:p>
            <a:pPr algn="l"/>
            <a:r>
              <a:rPr lang="tr-TR" dirty="0" err="1" smtClean="0"/>
              <a:t>Now</a:t>
            </a:r>
            <a:r>
              <a:rPr lang="tr-TR" dirty="0" smtClean="0"/>
              <a:t>, </a:t>
            </a:r>
            <a:r>
              <a:rPr lang="tr-TR" dirty="0" err="1" smtClean="0"/>
              <a:t>let’s</a:t>
            </a:r>
            <a:r>
              <a:rPr lang="tr-TR" dirty="0" smtClean="0"/>
              <a:t> </a:t>
            </a:r>
            <a:r>
              <a:rPr lang="tr-TR" dirty="0" err="1" smtClean="0"/>
              <a:t>question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common</a:t>
            </a:r>
            <a:r>
              <a:rPr lang="tr-TR" dirty="0" smtClean="0"/>
              <a:t> sense of an </a:t>
            </a:r>
            <a:r>
              <a:rPr lang="tr-TR" dirty="0" err="1" smtClean="0"/>
              <a:t>economist</a:t>
            </a:r>
            <a:r>
              <a:rPr lang="tr-TR" dirty="0" smtClean="0"/>
              <a:t>!</a:t>
            </a:r>
          </a:p>
          <a:p>
            <a:pPr algn="l"/>
            <a:endParaRPr lang="tr-TR" dirty="0" smtClean="0"/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8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393700" y="2665412"/>
            <a:ext cx="6845300" cy="3595688"/>
            <a:chOff x="1418" y="1155"/>
            <a:chExt cx="13860" cy="6743"/>
          </a:xfrm>
        </p:grpSpPr>
        <p:sp>
          <p:nvSpPr>
            <p:cNvPr id="11" name="AutoShape 37"/>
            <p:cNvSpPr>
              <a:spLocks noChangeAspect="1" noChangeArrowheads="1" noTextEdit="1"/>
            </p:cNvSpPr>
            <p:nvPr/>
          </p:nvSpPr>
          <p:spPr bwMode="auto">
            <a:xfrm>
              <a:off x="1418" y="1155"/>
              <a:ext cx="13860" cy="6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36"/>
            <p:cNvSpPr>
              <a:spLocks noChangeShapeType="1"/>
            </p:cNvSpPr>
            <p:nvPr/>
          </p:nvSpPr>
          <p:spPr bwMode="auto">
            <a:xfrm flipV="1">
              <a:off x="1958" y="1959"/>
              <a:ext cx="1" cy="55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35"/>
            <p:cNvSpPr>
              <a:spLocks noChangeShapeType="1"/>
            </p:cNvSpPr>
            <p:nvPr/>
          </p:nvSpPr>
          <p:spPr bwMode="auto">
            <a:xfrm flipV="1">
              <a:off x="2858" y="7538"/>
              <a:ext cx="10980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34"/>
            <p:cNvSpPr>
              <a:spLocks noChangeShapeType="1"/>
            </p:cNvSpPr>
            <p:nvPr/>
          </p:nvSpPr>
          <p:spPr bwMode="auto">
            <a:xfrm flipV="1">
              <a:off x="2858" y="2319"/>
              <a:ext cx="2" cy="52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33"/>
            <p:cNvSpPr>
              <a:spLocks noChangeShapeType="1"/>
            </p:cNvSpPr>
            <p:nvPr/>
          </p:nvSpPr>
          <p:spPr bwMode="auto">
            <a:xfrm>
              <a:off x="1958" y="7538"/>
              <a:ext cx="53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32"/>
            <p:cNvSpPr>
              <a:spLocks noChangeShapeType="1"/>
            </p:cNvSpPr>
            <p:nvPr/>
          </p:nvSpPr>
          <p:spPr bwMode="auto">
            <a:xfrm flipH="1">
              <a:off x="2498" y="7358"/>
              <a:ext cx="181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31"/>
            <p:cNvSpPr>
              <a:spLocks noChangeShapeType="1"/>
            </p:cNvSpPr>
            <p:nvPr/>
          </p:nvSpPr>
          <p:spPr bwMode="auto">
            <a:xfrm flipH="1">
              <a:off x="2678" y="7358"/>
              <a:ext cx="181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0"/>
            <p:cNvSpPr>
              <a:spLocks/>
            </p:cNvSpPr>
            <p:nvPr/>
          </p:nvSpPr>
          <p:spPr bwMode="auto">
            <a:xfrm>
              <a:off x="2858" y="4298"/>
              <a:ext cx="1800" cy="540"/>
            </a:xfrm>
            <a:custGeom>
              <a:avLst/>
              <a:gdLst>
                <a:gd name="T0" fmla="*/ 0 w 1620"/>
                <a:gd name="T1" fmla="*/ 540 h 540"/>
                <a:gd name="T2" fmla="*/ 540 w 1620"/>
                <a:gd name="T3" fmla="*/ 180 h 540"/>
                <a:gd name="T4" fmla="*/ 1620 w 1620"/>
                <a:gd name="T5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0" h="540">
                  <a:moveTo>
                    <a:pt x="0" y="540"/>
                  </a:moveTo>
                  <a:cubicBezTo>
                    <a:pt x="135" y="405"/>
                    <a:pt x="270" y="270"/>
                    <a:pt x="540" y="180"/>
                  </a:cubicBezTo>
                  <a:cubicBezTo>
                    <a:pt x="810" y="90"/>
                    <a:pt x="1215" y="45"/>
                    <a:pt x="162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Arc 29"/>
            <p:cNvSpPr>
              <a:spLocks/>
            </p:cNvSpPr>
            <p:nvPr/>
          </p:nvSpPr>
          <p:spPr bwMode="auto">
            <a:xfrm rot="10788310" flipV="1">
              <a:off x="4658" y="3219"/>
              <a:ext cx="2699" cy="194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005"/>
                <a:gd name="T2" fmla="*/ 2893 w 21600"/>
                <a:gd name="T3" fmla="*/ 43005 h 43005"/>
                <a:gd name="T4" fmla="*/ 0 w 21600"/>
                <a:gd name="T5" fmla="*/ 21600 h 43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005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411"/>
                    <a:pt x="13606" y="41557"/>
                    <a:pt x="2893" y="43005"/>
                  </a:cubicBezTo>
                </a:path>
                <a:path w="21600" h="43005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411"/>
                    <a:pt x="13606" y="41557"/>
                    <a:pt x="2893" y="4300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Arc 28"/>
            <p:cNvSpPr>
              <a:spLocks/>
            </p:cNvSpPr>
            <p:nvPr/>
          </p:nvSpPr>
          <p:spPr bwMode="auto">
            <a:xfrm rot="10788310" flipV="1">
              <a:off x="7358" y="2316"/>
              <a:ext cx="5837" cy="1501"/>
            </a:xfrm>
            <a:custGeom>
              <a:avLst/>
              <a:gdLst>
                <a:gd name="G0" fmla="+- 6454 0 0"/>
                <a:gd name="G1" fmla="+- 21600 0 0"/>
                <a:gd name="G2" fmla="+- 21600 0 0"/>
                <a:gd name="T0" fmla="*/ 0 w 28054"/>
                <a:gd name="T1" fmla="*/ 987 h 38144"/>
                <a:gd name="T2" fmla="*/ 20342 w 28054"/>
                <a:gd name="T3" fmla="*/ 38144 h 38144"/>
                <a:gd name="T4" fmla="*/ 6454 w 28054"/>
                <a:gd name="T5" fmla="*/ 21600 h 38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054" h="38144" fill="none" extrusionOk="0">
                  <a:moveTo>
                    <a:pt x="-1" y="986"/>
                  </a:moveTo>
                  <a:cubicBezTo>
                    <a:pt x="2088" y="332"/>
                    <a:pt x="4265" y="-1"/>
                    <a:pt x="6454" y="0"/>
                  </a:cubicBezTo>
                  <a:cubicBezTo>
                    <a:pt x="18383" y="0"/>
                    <a:pt x="28054" y="9670"/>
                    <a:pt x="28054" y="21600"/>
                  </a:cubicBezTo>
                  <a:cubicBezTo>
                    <a:pt x="28054" y="27983"/>
                    <a:pt x="25230" y="34039"/>
                    <a:pt x="20341" y="38143"/>
                  </a:cubicBezTo>
                </a:path>
                <a:path w="28054" h="38144" stroke="0" extrusionOk="0">
                  <a:moveTo>
                    <a:pt x="-1" y="986"/>
                  </a:moveTo>
                  <a:cubicBezTo>
                    <a:pt x="2088" y="332"/>
                    <a:pt x="4265" y="-1"/>
                    <a:pt x="6454" y="0"/>
                  </a:cubicBezTo>
                  <a:cubicBezTo>
                    <a:pt x="18383" y="0"/>
                    <a:pt x="28054" y="9670"/>
                    <a:pt x="28054" y="21600"/>
                  </a:cubicBezTo>
                  <a:cubicBezTo>
                    <a:pt x="28054" y="27983"/>
                    <a:pt x="25230" y="34039"/>
                    <a:pt x="20341" y="38143"/>
                  </a:cubicBezTo>
                  <a:lnTo>
                    <a:pt x="6454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Arc 27"/>
            <p:cNvSpPr>
              <a:spLocks/>
            </p:cNvSpPr>
            <p:nvPr/>
          </p:nvSpPr>
          <p:spPr bwMode="auto">
            <a:xfrm rot="10788310" flipV="1">
              <a:off x="7002" y="4652"/>
              <a:ext cx="5448" cy="832"/>
            </a:xfrm>
            <a:custGeom>
              <a:avLst/>
              <a:gdLst>
                <a:gd name="G0" fmla="+- 9541 0 0"/>
                <a:gd name="G1" fmla="+- 21600 0 0"/>
                <a:gd name="G2" fmla="+- 21600 0 0"/>
                <a:gd name="T0" fmla="*/ 0 w 31141"/>
                <a:gd name="T1" fmla="*/ 2221 h 34367"/>
                <a:gd name="T2" fmla="*/ 26964 w 31141"/>
                <a:gd name="T3" fmla="*/ 34367 h 34367"/>
                <a:gd name="T4" fmla="*/ 9541 w 31141"/>
                <a:gd name="T5" fmla="*/ 21600 h 34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141" h="34367" fill="none" extrusionOk="0">
                  <a:moveTo>
                    <a:pt x="0" y="2221"/>
                  </a:moveTo>
                  <a:cubicBezTo>
                    <a:pt x="2968" y="759"/>
                    <a:pt x="6232" y="-1"/>
                    <a:pt x="9541" y="0"/>
                  </a:cubicBezTo>
                  <a:cubicBezTo>
                    <a:pt x="21470" y="0"/>
                    <a:pt x="31141" y="9670"/>
                    <a:pt x="31141" y="21600"/>
                  </a:cubicBezTo>
                  <a:cubicBezTo>
                    <a:pt x="31141" y="26191"/>
                    <a:pt x="29677" y="30663"/>
                    <a:pt x="26964" y="34367"/>
                  </a:cubicBezTo>
                </a:path>
                <a:path w="31141" h="34367" stroke="0" extrusionOk="0">
                  <a:moveTo>
                    <a:pt x="0" y="2221"/>
                  </a:moveTo>
                  <a:cubicBezTo>
                    <a:pt x="2968" y="759"/>
                    <a:pt x="6232" y="-1"/>
                    <a:pt x="9541" y="0"/>
                  </a:cubicBezTo>
                  <a:cubicBezTo>
                    <a:pt x="21470" y="0"/>
                    <a:pt x="31141" y="9670"/>
                    <a:pt x="31141" y="21600"/>
                  </a:cubicBezTo>
                  <a:cubicBezTo>
                    <a:pt x="31141" y="26191"/>
                    <a:pt x="29677" y="30663"/>
                    <a:pt x="26964" y="34367"/>
                  </a:cubicBezTo>
                  <a:lnTo>
                    <a:pt x="9541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Arc 26"/>
            <p:cNvSpPr>
              <a:spLocks/>
            </p:cNvSpPr>
            <p:nvPr/>
          </p:nvSpPr>
          <p:spPr bwMode="auto">
            <a:xfrm rot="10788310" flipV="1">
              <a:off x="8975" y="3237"/>
              <a:ext cx="5041" cy="1244"/>
            </a:xfrm>
            <a:custGeom>
              <a:avLst/>
              <a:gdLst>
                <a:gd name="G0" fmla="+- 0 0 0"/>
                <a:gd name="G1" fmla="+- 20945 0 0"/>
                <a:gd name="G2" fmla="+- 21600 0 0"/>
                <a:gd name="T0" fmla="*/ 5277 w 21600"/>
                <a:gd name="T1" fmla="*/ 0 h 42445"/>
                <a:gd name="T2" fmla="*/ 2076 w 21600"/>
                <a:gd name="T3" fmla="*/ 42445 h 42445"/>
                <a:gd name="T4" fmla="*/ 0 w 21600"/>
                <a:gd name="T5" fmla="*/ 20945 h 42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445" fill="none" extrusionOk="0">
                  <a:moveTo>
                    <a:pt x="5277" y="-1"/>
                  </a:moveTo>
                  <a:cubicBezTo>
                    <a:pt x="14874" y="2417"/>
                    <a:pt x="21600" y="11048"/>
                    <a:pt x="21600" y="20945"/>
                  </a:cubicBezTo>
                  <a:cubicBezTo>
                    <a:pt x="21600" y="32070"/>
                    <a:pt x="13149" y="41375"/>
                    <a:pt x="2076" y="42445"/>
                  </a:cubicBezTo>
                </a:path>
                <a:path w="21600" h="42445" stroke="0" extrusionOk="0">
                  <a:moveTo>
                    <a:pt x="5277" y="-1"/>
                  </a:moveTo>
                  <a:cubicBezTo>
                    <a:pt x="14874" y="2417"/>
                    <a:pt x="21600" y="11048"/>
                    <a:pt x="21600" y="20945"/>
                  </a:cubicBezTo>
                  <a:cubicBezTo>
                    <a:pt x="21600" y="32070"/>
                    <a:pt x="13149" y="41375"/>
                    <a:pt x="2076" y="42445"/>
                  </a:cubicBezTo>
                  <a:lnTo>
                    <a:pt x="0" y="2094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Arc 25"/>
            <p:cNvSpPr>
              <a:spLocks/>
            </p:cNvSpPr>
            <p:nvPr/>
          </p:nvSpPr>
          <p:spPr bwMode="auto">
            <a:xfrm rot="10788310" flipV="1">
              <a:off x="7718" y="4954"/>
              <a:ext cx="4838" cy="1144"/>
            </a:xfrm>
            <a:custGeom>
              <a:avLst/>
              <a:gdLst>
                <a:gd name="G0" fmla="+- 3191 0 0"/>
                <a:gd name="G1" fmla="+- 21334 0 0"/>
                <a:gd name="G2" fmla="+- 21600 0 0"/>
                <a:gd name="T0" fmla="*/ 6569 w 24791"/>
                <a:gd name="T1" fmla="*/ 0 h 42934"/>
                <a:gd name="T2" fmla="*/ 0 w 24791"/>
                <a:gd name="T3" fmla="*/ 42697 h 42934"/>
                <a:gd name="T4" fmla="*/ 3191 w 24791"/>
                <a:gd name="T5" fmla="*/ 21334 h 42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791" h="42934" fill="none" extrusionOk="0">
                  <a:moveTo>
                    <a:pt x="6569" y="-1"/>
                  </a:moveTo>
                  <a:cubicBezTo>
                    <a:pt x="17063" y="1661"/>
                    <a:pt x="24791" y="10708"/>
                    <a:pt x="24791" y="21334"/>
                  </a:cubicBezTo>
                  <a:cubicBezTo>
                    <a:pt x="24791" y="33263"/>
                    <a:pt x="15120" y="42934"/>
                    <a:pt x="3191" y="42934"/>
                  </a:cubicBezTo>
                  <a:cubicBezTo>
                    <a:pt x="2122" y="42934"/>
                    <a:pt x="1056" y="42854"/>
                    <a:pt x="0" y="42696"/>
                  </a:cubicBezTo>
                </a:path>
                <a:path w="24791" h="42934" stroke="0" extrusionOk="0">
                  <a:moveTo>
                    <a:pt x="6569" y="-1"/>
                  </a:moveTo>
                  <a:cubicBezTo>
                    <a:pt x="17063" y="1661"/>
                    <a:pt x="24791" y="10708"/>
                    <a:pt x="24791" y="21334"/>
                  </a:cubicBezTo>
                  <a:cubicBezTo>
                    <a:pt x="24791" y="33263"/>
                    <a:pt x="15120" y="42934"/>
                    <a:pt x="3191" y="42934"/>
                  </a:cubicBezTo>
                  <a:cubicBezTo>
                    <a:pt x="2122" y="42934"/>
                    <a:pt x="1056" y="42854"/>
                    <a:pt x="0" y="42696"/>
                  </a:cubicBezTo>
                  <a:lnTo>
                    <a:pt x="3191" y="21334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Text Box 24"/>
            <p:cNvSpPr txBox="1">
              <a:spLocks noChangeArrowheads="1"/>
            </p:cNvSpPr>
            <p:nvPr/>
          </p:nvSpPr>
          <p:spPr bwMode="auto">
            <a:xfrm>
              <a:off x="5018" y="3938"/>
              <a:ext cx="3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Text Box 23"/>
            <p:cNvSpPr txBox="1">
              <a:spLocks noChangeArrowheads="1"/>
            </p:cNvSpPr>
            <p:nvPr/>
          </p:nvSpPr>
          <p:spPr bwMode="auto">
            <a:xfrm>
              <a:off x="5378" y="3038"/>
              <a:ext cx="3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>
              <a:off x="5198" y="4838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ii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Text Box 21"/>
            <p:cNvSpPr txBox="1">
              <a:spLocks noChangeArrowheads="1"/>
            </p:cNvSpPr>
            <p:nvPr/>
          </p:nvSpPr>
          <p:spPr bwMode="auto">
            <a:xfrm>
              <a:off x="7718" y="3038"/>
              <a:ext cx="3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Text Box 20"/>
            <p:cNvSpPr txBox="1">
              <a:spLocks noChangeArrowheads="1"/>
            </p:cNvSpPr>
            <p:nvPr/>
          </p:nvSpPr>
          <p:spPr bwMode="auto">
            <a:xfrm>
              <a:off x="8618" y="2138"/>
              <a:ext cx="3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Text Box 19"/>
            <p:cNvSpPr txBox="1">
              <a:spLocks noChangeArrowheads="1"/>
            </p:cNvSpPr>
            <p:nvPr/>
          </p:nvSpPr>
          <p:spPr bwMode="auto">
            <a:xfrm>
              <a:off x="8078" y="4298"/>
              <a:ext cx="3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Text Box 18"/>
            <p:cNvSpPr txBox="1">
              <a:spLocks noChangeArrowheads="1"/>
            </p:cNvSpPr>
            <p:nvPr/>
          </p:nvSpPr>
          <p:spPr bwMode="auto">
            <a:xfrm>
              <a:off x="10598" y="3038"/>
              <a:ext cx="3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Text Box 17"/>
            <p:cNvSpPr txBox="1">
              <a:spLocks noChangeArrowheads="1"/>
            </p:cNvSpPr>
            <p:nvPr/>
          </p:nvSpPr>
          <p:spPr bwMode="auto">
            <a:xfrm>
              <a:off x="10058" y="5018"/>
              <a:ext cx="3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Text Box 16"/>
            <p:cNvSpPr txBox="1">
              <a:spLocks noChangeArrowheads="1"/>
            </p:cNvSpPr>
            <p:nvPr/>
          </p:nvSpPr>
          <p:spPr bwMode="auto">
            <a:xfrm>
              <a:off x="7178" y="5378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ii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Text Box 15"/>
            <p:cNvSpPr txBox="1">
              <a:spLocks noChangeArrowheads="1"/>
            </p:cNvSpPr>
            <p:nvPr/>
          </p:nvSpPr>
          <p:spPr bwMode="auto">
            <a:xfrm>
              <a:off x="11498" y="6098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ii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Text Box 14"/>
            <p:cNvSpPr txBox="1">
              <a:spLocks noChangeArrowheads="1"/>
            </p:cNvSpPr>
            <p:nvPr/>
          </p:nvSpPr>
          <p:spPr bwMode="auto">
            <a:xfrm>
              <a:off x="10598" y="3938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ii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Text Box 13"/>
            <p:cNvSpPr txBox="1">
              <a:spLocks noChangeArrowheads="1"/>
            </p:cNvSpPr>
            <p:nvPr/>
          </p:nvSpPr>
          <p:spPr bwMode="auto">
            <a:xfrm>
              <a:off x="7718" y="3578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ii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Text Box 12"/>
            <p:cNvSpPr txBox="1">
              <a:spLocks noChangeArrowheads="1"/>
            </p:cNvSpPr>
            <p:nvPr/>
          </p:nvSpPr>
          <p:spPr bwMode="auto">
            <a:xfrm>
              <a:off x="9158" y="3578"/>
              <a:ext cx="3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Text Box 11"/>
            <p:cNvSpPr txBox="1">
              <a:spLocks noChangeArrowheads="1"/>
            </p:cNvSpPr>
            <p:nvPr/>
          </p:nvSpPr>
          <p:spPr bwMode="auto">
            <a:xfrm>
              <a:off x="7178" y="5018"/>
              <a:ext cx="3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Text Box 10"/>
            <p:cNvSpPr txBox="1">
              <a:spLocks noChangeArrowheads="1"/>
            </p:cNvSpPr>
            <p:nvPr/>
          </p:nvSpPr>
          <p:spPr bwMode="auto">
            <a:xfrm>
              <a:off x="8258" y="5378"/>
              <a:ext cx="3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E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Text Box 9"/>
            <p:cNvSpPr txBox="1">
              <a:spLocks noChangeArrowheads="1"/>
            </p:cNvSpPr>
            <p:nvPr/>
          </p:nvSpPr>
          <p:spPr bwMode="auto">
            <a:xfrm>
              <a:off x="14018" y="7358"/>
              <a:ext cx="108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Time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Arc 8"/>
            <p:cNvSpPr>
              <a:spLocks/>
            </p:cNvSpPr>
            <p:nvPr/>
          </p:nvSpPr>
          <p:spPr bwMode="auto">
            <a:xfrm flipH="1">
              <a:off x="4838" y="3668"/>
              <a:ext cx="1440" cy="451"/>
            </a:xfrm>
            <a:custGeom>
              <a:avLst/>
              <a:gdLst>
                <a:gd name="G0" fmla="+- 0 0 0"/>
                <a:gd name="G1" fmla="+- 18036 0 0"/>
                <a:gd name="G2" fmla="+- 21600 0 0"/>
                <a:gd name="T0" fmla="*/ 11885 w 21600"/>
                <a:gd name="T1" fmla="*/ 0 h 18036"/>
                <a:gd name="T2" fmla="*/ 21600 w 21600"/>
                <a:gd name="T3" fmla="*/ 18036 h 18036"/>
                <a:gd name="T4" fmla="*/ 0 w 21600"/>
                <a:gd name="T5" fmla="*/ 18036 h 18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8036" fill="none" extrusionOk="0">
                  <a:moveTo>
                    <a:pt x="11885" y="-1"/>
                  </a:moveTo>
                  <a:cubicBezTo>
                    <a:pt x="17949" y="3996"/>
                    <a:pt x="21600" y="10772"/>
                    <a:pt x="21600" y="18036"/>
                  </a:cubicBezTo>
                </a:path>
                <a:path w="21600" h="18036" stroke="0" extrusionOk="0">
                  <a:moveTo>
                    <a:pt x="11885" y="-1"/>
                  </a:moveTo>
                  <a:cubicBezTo>
                    <a:pt x="17949" y="3996"/>
                    <a:pt x="21600" y="10772"/>
                    <a:pt x="21600" y="18036"/>
                  </a:cubicBezTo>
                  <a:lnTo>
                    <a:pt x="0" y="1803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Arc 7"/>
            <p:cNvSpPr>
              <a:spLocks/>
            </p:cNvSpPr>
            <p:nvPr/>
          </p:nvSpPr>
          <p:spPr bwMode="auto">
            <a:xfrm rot="10800000">
              <a:off x="4838" y="4118"/>
              <a:ext cx="538" cy="540"/>
            </a:xfrm>
            <a:custGeom>
              <a:avLst/>
              <a:gdLst>
                <a:gd name="G0" fmla="+- 1803 0 0"/>
                <a:gd name="G1" fmla="+- 21600 0 0"/>
                <a:gd name="G2" fmla="+- 21600 0 0"/>
                <a:gd name="T0" fmla="*/ 0 w 21522"/>
                <a:gd name="T1" fmla="*/ 75 h 21600"/>
                <a:gd name="T2" fmla="*/ 21522 w 21522"/>
                <a:gd name="T3" fmla="*/ 12785 h 21600"/>
                <a:gd name="T4" fmla="*/ 1803 w 2152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22" h="21600" fill="none" extrusionOk="0">
                  <a:moveTo>
                    <a:pt x="0" y="75"/>
                  </a:moveTo>
                  <a:cubicBezTo>
                    <a:pt x="599" y="25"/>
                    <a:pt x="1201" y="-1"/>
                    <a:pt x="1803" y="0"/>
                  </a:cubicBezTo>
                  <a:cubicBezTo>
                    <a:pt x="10322" y="0"/>
                    <a:pt x="18045" y="5007"/>
                    <a:pt x="21522" y="12784"/>
                  </a:cubicBezTo>
                </a:path>
                <a:path w="21522" h="21600" stroke="0" extrusionOk="0">
                  <a:moveTo>
                    <a:pt x="0" y="75"/>
                  </a:moveTo>
                  <a:cubicBezTo>
                    <a:pt x="599" y="25"/>
                    <a:pt x="1201" y="-1"/>
                    <a:pt x="1803" y="0"/>
                  </a:cubicBezTo>
                  <a:cubicBezTo>
                    <a:pt x="10322" y="0"/>
                    <a:pt x="18045" y="5007"/>
                    <a:pt x="21522" y="12784"/>
                  </a:cubicBezTo>
                  <a:lnTo>
                    <a:pt x="1803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Arc 6"/>
            <p:cNvSpPr>
              <a:spLocks/>
            </p:cNvSpPr>
            <p:nvPr/>
          </p:nvSpPr>
          <p:spPr bwMode="auto">
            <a:xfrm flipH="1">
              <a:off x="7538" y="2817"/>
              <a:ext cx="1440" cy="312"/>
            </a:xfrm>
            <a:custGeom>
              <a:avLst/>
              <a:gdLst>
                <a:gd name="G0" fmla="+- 0 0 0"/>
                <a:gd name="G1" fmla="+- 20793 0 0"/>
                <a:gd name="G2" fmla="+- 21600 0 0"/>
                <a:gd name="T0" fmla="*/ 5849 w 21600"/>
                <a:gd name="T1" fmla="*/ 0 h 20793"/>
                <a:gd name="T2" fmla="*/ 21600 w 21600"/>
                <a:gd name="T3" fmla="*/ 20793 h 20793"/>
                <a:gd name="T4" fmla="*/ 0 w 21600"/>
                <a:gd name="T5" fmla="*/ 20793 h 20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793" fill="none" extrusionOk="0">
                  <a:moveTo>
                    <a:pt x="5849" y="-1"/>
                  </a:moveTo>
                  <a:cubicBezTo>
                    <a:pt x="15164" y="2620"/>
                    <a:pt x="21600" y="11116"/>
                    <a:pt x="21600" y="20793"/>
                  </a:cubicBezTo>
                </a:path>
                <a:path w="21600" h="20793" stroke="0" extrusionOk="0">
                  <a:moveTo>
                    <a:pt x="5849" y="-1"/>
                  </a:moveTo>
                  <a:cubicBezTo>
                    <a:pt x="15164" y="2620"/>
                    <a:pt x="21600" y="11116"/>
                    <a:pt x="21600" y="20793"/>
                  </a:cubicBezTo>
                  <a:lnTo>
                    <a:pt x="0" y="20793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Arc 5"/>
            <p:cNvSpPr>
              <a:spLocks/>
            </p:cNvSpPr>
            <p:nvPr/>
          </p:nvSpPr>
          <p:spPr bwMode="auto">
            <a:xfrm flipH="1" flipV="1">
              <a:off x="7538" y="3218"/>
              <a:ext cx="1440" cy="389"/>
            </a:xfrm>
            <a:custGeom>
              <a:avLst/>
              <a:gdLst>
                <a:gd name="G0" fmla="+- 0 0 0"/>
                <a:gd name="G1" fmla="+- 20793 0 0"/>
                <a:gd name="G2" fmla="+- 21600 0 0"/>
                <a:gd name="T0" fmla="*/ 5849 w 21600"/>
                <a:gd name="T1" fmla="*/ 0 h 20793"/>
                <a:gd name="T2" fmla="*/ 21600 w 21600"/>
                <a:gd name="T3" fmla="*/ 20793 h 20793"/>
                <a:gd name="T4" fmla="*/ 0 w 21600"/>
                <a:gd name="T5" fmla="*/ 20793 h 20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793" fill="none" extrusionOk="0">
                  <a:moveTo>
                    <a:pt x="5849" y="-1"/>
                  </a:moveTo>
                  <a:cubicBezTo>
                    <a:pt x="15164" y="2620"/>
                    <a:pt x="21600" y="11116"/>
                    <a:pt x="21600" y="20793"/>
                  </a:cubicBezTo>
                </a:path>
                <a:path w="21600" h="20793" stroke="0" extrusionOk="0">
                  <a:moveTo>
                    <a:pt x="5849" y="-1"/>
                  </a:moveTo>
                  <a:cubicBezTo>
                    <a:pt x="15164" y="2620"/>
                    <a:pt x="21600" y="11116"/>
                    <a:pt x="21600" y="20793"/>
                  </a:cubicBezTo>
                  <a:lnTo>
                    <a:pt x="0" y="20793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4"/>
            <p:cNvSpPr>
              <a:spLocks noChangeShapeType="1"/>
            </p:cNvSpPr>
            <p:nvPr/>
          </p:nvSpPr>
          <p:spPr bwMode="auto">
            <a:xfrm flipV="1">
              <a:off x="2496" y="2318"/>
              <a:ext cx="2" cy="52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"/>
            <p:cNvSpPr>
              <a:spLocks/>
            </p:cNvSpPr>
            <p:nvPr/>
          </p:nvSpPr>
          <p:spPr bwMode="auto">
            <a:xfrm>
              <a:off x="1958" y="6638"/>
              <a:ext cx="540" cy="900"/>
            </a:xfrm>
            <a:custGeom>
              <a:avLst/>
              <a:gdLst>
                <a:gd name="T0" fmla="*/ 0 w 540"/>
                <a:gd name="T1" fmla="*/ 900 h 900"/>
                <a:gd name="T2" fmla="*/ 180 w 540"/>
                <a:gd name="T3" fmla="*/ 360 h 900"/>
                <a:gd name="T4" fmla="*/ 540 w 540"/>
                <a:gd name="T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0" h="900">
                  <a:moveTo>
                    <a:pt x="0" y="900"/>
                  </a:moveTo>
                  <a:cubicBezTo>
                    <a:pt x="45" y="705"/>
                    <a:pt x="90" y="510"/>
                    <a:pt x="180" y="360"/>
                  </a:cubicBezTo>
                  <a:cubicBezTo>
                    <a:pt x="270" y="210"/>
                    <a:pt x="405" y="105"/>
                    <a:pt x="54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Text Box 2"/>
            <p:cNvSpPr txBox="1">
              <a:spLocks noChangeArrowheads="1"/>
            </p:cNvSpPr>
            <p:nvPr/>
          </p:nvSpPr>
          <p:spPr bwMode="auto">
            <a:xfrm>
              <a:off x="1719" y="1545"/>
              <a:ext cx="569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Σ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6" name="Sağ Ayraç 55"/>
          <p:cNvSpPr/>
          <p:nvPr/>
        </p:nvSpPr>
        <p:spPr>
          <a:xfrm>
            <a:off x="7200900" y="2374900"/>
            <a:ext cx="380853" cy="38022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etin kutusu 56"/>
          <p:cNvSpPr txBox="1"/>
          <p:nvPr/>
        </p:nvSpPr>
        <p:spPr>
          <a:xfrm>
            <a:off x="8026400" y="2527300"/>
            <a:ext cx="363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graph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</a:t>
            </a:r>
            <a:r>
              <a:rPr lang="tr-TR" dirty="0" err="1" smtClean="0"/>
              <a:t>represent</a:t>
            </a:r>
            <a:r>
              <a:rPr lang="tr-TR" dirty="0" smtClean="0"/>
              <a:t>:</a:t>
            </a:r>
          </a:p>
          <a:p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Paradigm</a:t>
            </a:r>
            <a:r>
              <a:rPr lang="tr-TR" dirty="0" smtClean="0"/>
              <a:t> </a:t>
            </a:r>
            <a:r>
              <a:rPr lang="tr-TR" dirty="0" err="1" smtClean="0"/>
              <a:t>shifts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Coined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Thomas </a:t>
            </a:r>
            <a:r>
              <a:rPr lang="tr-TR" dirty="0" err="1" smtClean="0"/>
              <a:t>Kuhn</a:t>
            </a:r>
            <a:endParaRPr lang="tr-TR" dirty="0" smtClean="0"/>
          </a:p>
          <a:p>
            <a:r>
              <a:rPr lang="tr-TR" dirty="0" err="1" smtClean="0"/>
              <a:t>Newtonian</a:t>
            </a:r>
            <a:r>
              <a:rPr lang="tr-TR" dirty="0" smtClean="0"/>
              <a:t> </a:t>
            </a:r>
            <a:r>
              <a:rPr lang="tr-TR" dirty="0" err="1" smtClean="0"/>
              <a:t>Paradigm</a:t>
            </a:r>
            <a:r>
              <a:rPr lang="tr-TR" dirty="0" smtClean="0"/>
              <a:t> in </a:t>
            </a:r>
            <a:r>
              <a:rPr lang="tr-TR" dirty="0" err="1" smtClean="0"/>
              <a:t>Physics</a:t>
            </a:r>
            <a:endParaRPr lang="tr-TR" dirty="0" smtClean="0"/>
          </a:p>
          <a:p>
            <a:r>
              <a:rPr lang="tr-TR" dirty="0" err="1" smtClean="0"/>
              <a:t>Neoclassical</a:t>
            </a:r>
            <a:r>
              <a:rPr lang="tr-TR" dirty="0" smtClean="0"/>
              <a:t> </a:t>
            </a:r>
            <a:r>
              <a:rPr lang="tr-TR" dirty="0" err="1" smtClean="0"/>
              <a:t>Paradigm</a:t>
            </a:r>
            <a:r>
              <a:rPr lang="tr-TR" dirty="0" smtClean="0"/>
              <a:t> in </a:t>
            </a:r>
            <a:r>
              <a:rPr lang="tr-TR" dirty="0" err="1" smtClean="0"/>
              <a:t>Economics</a:t>
            </a:r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85546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/>
          <a:lstStyle/>
          <a:p>
            <a:pPr algn="l"/>
            <a:r>
              <a:rPr lang="tr-TR" dirty="0" err="1" smtClean="0"/>
              <a:t>So</a:t>
            </a:r>
            <a:r>
              <a:rPr lang="tr-TR" dirty="0" smtClean="0"/>
              <a:t> </a:t>
            </a:r>
            <a:r>
              <a:rPr lang="tr-TR" dirty="0" err="1" smtClean="0"/>
              <a:t>what</a:t>
            </a:r>
            <a:r>
              <a:rPr lang="tr-TR" dirty="0" smtClean="0"/>
              <a:t> – </a:t>
            </a:r>
            <a:r>
              <a:rPr lang="tr-TR" dirty="0" err="1" smtClean="0"/>
              <a:t>Ee</a:t>
            </a:r>
            <a:r>
              <a:rPr lang="tr-TR" dirty="0" smtClean="0"/>
              <a:t> </a:t>
            </a:r>
            <a:r>
              <a:rPr lang="tr-TR" dirty="0" err="1" smtClean="0"/>
              <a:t>N’olmuş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/>
          <a:lstStyle/>
          <a:p>
            <a:pPr algn="l"/>
            <a:r>
              <a:rPr lang="tr-TR" dirty="0" err="1" smtClean="0"/>
              <a:t>Now</a:t>
            </a:r>
            <a:r>
              <a:rPr lang="tr-TR" dirty="0" smtClean="0"/>
              <a:t>, </a:t>
            </a:r>
            <a:r>
              <a:rPr lang="tr-TR" dirty="0" err="1" smtClean="0"/>
              <a:t>let’s</a:t>
            </a:r>
            <a:r>
              <a:rPr lang="tr-TR" dirty="0" smtClean="0"/>
              <a:t> </a:t>
            </a:r>
            <a:r>
              <a:rPr lang="tr-TR" dirty="0" err="1" smtClean="0"/>
              <a:t>question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common</a:t>
            </a:r>
            <a:r>
              <a:rPr lang="tr-TR" dirty="0" smtClean="0"/>
              <a:t> sense of an </a:t>
            </a:r>
            <a:r>
              <a:rPr lang="tr-TR" dirty="0" err="1" smtClean="0"/>
              <a:t>economist</a:t>
            </a:r>
            <a:r>
              <a:rPr lang="tr-TR" dirty="0" smtClean="0"/>
              <a:t>!</a:t>
            </a:r>
          </a:p>
          <a:p>
            <a:pPr algn="l"/>
            <a:endParaRPr lang="tr-TR" dirty="0" smtClean="0"/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8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393700" y="2665412"/>
            <a:ext cx="6845300" cy="3595688"/>
            <a:chOff x="1418" y="1155"/>
            <a:chExt cx="13860" cy="6743"/>
          </a:xfrm>
        </p:grpSpPr>
        <p:sp>
          <p:nvSpPr>
            <p:cNvPr id="11" name="AutoShape 37"/>
            <p:cNvSpPr>
              <a:spLocks noChangeAspect="1" noChangeArrowheads="1" noTextEdit="1"/>
            </p:cNvSpPr>
            <p:nvPr/>
          </p:nvSpPr>
          <p:spPr bwMode="auto">
            <a:xfrm>
              <a:off x="1418" y="1155"/>
              <a:ext cx="13860" cy="6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36"/>
            <p:cNvSpPr>
              <a:spLocks noChangeShapeType="1"/>
            </p:cNvSpPr>
            <p:nvPr/>
          </p:nvSpPr>
          <p:spPr bwMode="auto">
            <a:xfrm flipV="1">
              <a:off x="1958" y="1959"/>
              <a:ext cx="1" cy="55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35"/>
            <p:cNvSpPr>
              <a:spLocks noChangeShapeType="1"/>
            </p:cNvSpPr>
            <p:nvPr/>
          </p:nvSpPr>
          <p:spPr bwMode="auto">
            <a:xfrm flipV="1">
              <a:off x="2858" y="7538"/>
              <a:ext cx="10980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34"/>
            <p:cNvSpPr>
              <a:spLocks noChangeShapeType="1"/>
            </p:cNvSpPr>
            <p:nvPr/>
          </p:nvSpPr>
          <p:spPr bwMode="auto">
            <a:xfrm flipV="1">
              <a:off x="2858" y="2319"/>
              <a:ext cx="2" cy="52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33"/>
            <p:cNvSpPr>
              <a:spLocks noChangeShapeType="1"/>
            </p:cNvSpPr>
            <p:nvPr/>
          </p:nvSpPr>
          <p:spPr bwMode="auto">
            <a:xfrm>
              <a:off x="1958" y="7538"/>
              <a:ext cx="53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32"/>
            <p:cNvSpPr>
              <a:spLocks noChangeShapeType="1"/>
            </p:cNvSpPr>
            <p:nvPr/>
          </p:nvSpPr>
          <p:spPr bwMode="auto">
            <a:xfrm flipH="1">
              <a:off x="2498" y="7358"/>
              <a:ext cx="181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31"/>
            <p:cNvSpPr>
              <a:spLocks noChangeShapeType="1"/>
            </p:cNvSpPr>
            <p:nvPr/>
          </p:nvSpPr>
          <p:spPr bwMode="auto">
            <a:xfrm flipH="1">
              <a:off x="2678" y="7358"/>
              <a:ext cx="181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0"/>
            <p:cNvSpPr>
              <a:spLocks/>
            </p:cNvSpPr>
            <p:nvPr/>
          </p:nvSpPr>
          <p:spPr bwMode="auto">
            <a:xfrm>
              <a:off x="2858" y="4298"/>
              <a:ext cx="1800" cy="540"/>
            </a:xfrm>
            <a:custGeom>
              <a:avLst/>
              <a:gdLst>
                <a:gd name="T0" fmla="*/ 0 w 1620"/>
                <a:gd name="T1" fmla="*/ 540 h 540"/>
                <a:gd name="T2" fmla="*/ 540 w 1620"/>
                <a:gd name="T3" fmla="*/ 180 h 540"/>
                <a:gd name="T4" fmla="*/ 1620 w 1620"/>
                <a:gd name="T5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0" h="540">
                  <a:moveTo>
                    <a:pt x="0" y="540"/>
                  </a:moveTo>
                  <a:cubicBezTo>
                    <a:pt x="135" y="405"/>
                    <a:pt x="270" y="270"/>
                    <a:pt x="540" y="180"/>
                  </a:cubicBezTo>
                  <a:cubicBezTo>
                    <a:pt x="810" y="90"/>
                    <a:pt x="1215" y="45"/>
                    <a:pt x="162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Arc 29"/>
            <p:cNvSpPr>
              <a:spLocks/>
            </p:cNvSpPr>
            <p:nvPr/>
          </p:nvSpPr>
          <p:spPr bwMode="auto">
            <a:xfrm rot="10788310" flipV="1">
              <a:off x="4658" y="3219"/>
              <a:ext cx="2699" cy="194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005"/>
                <a:gd name="T2" fmla="*/ 2893 w 21600"/>
                <a:gd name="T3" fmla="*/ 43005 h 43005"/>
                <a:gd name="T4" fmla="*/ 0 w 21600"/>
                <a:gd name="T5" fmla="*/ 21600 h 43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005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411"/>
                    <a:pt x="13606" y="41557"/>
                    <a:pt x="2893" y="43005"/>
                  </a:cubicBezTo>
                </a:path>
                <a:path w="21600" h="43005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411"/>
                    <a:pt x="13606" y="41557"/>
                    <a:pt x="2893" y="4300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Arc 28"/>
            <p:cNvSpPr>
              <a:spLocks/>
            </p:cNvSpPr>
            <p:nvPr/>
          </p:nvSpPr>
          <p:spPr bwMode="auto">
            <a:xfrm rot="10788310" flipV="1">
              <a:off x="7358" y="2316"/>
              <a:ext cx="5837" cy="1501"/>
            </a:xfrm>
            <a:custGeom>
              <a:avLst/>
              <a:gdLst>
                <a:gd name="G0" fmla="+- 6454 0 0"/>
                <a:gd name="G1" fmla="+- 21600 0 0"/>
                <a:gd name="G2" fmla="+- 21600 0 0"/>
                <a:gd name="T0" fmla="*/ 0 w 28054"/>
                <a:gd name="T1" fmla="*/ 987 h 38144"/>
                <a:gd name="T2" fmla="*/ 20342 w 28054"/>
                <a:gd name="T3" fmla="*/ 38144 h 38144"/>
                <a:gd name="T4" fmla="*/ 6454 w 28054"/>
                <a:gd name="T5" fmla="*/ 21600 h 38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054" h="38144" fill="none" extrusionOk="0">
                  <a:moveTo>
                    <a:pt x="-1" y="986"/>
                  </a:moveTo>
                  <a:cubicBezTo>
                    <a:pt x="2088" y="332"/>
                    <a:pt x="4265" y="-1"/>
                    <a:pt x="6454" y="0"/>
                  </a:cubicBezTo>
                  <a:cubicBezTo>
                    <a:pt x="18383" y="0"/>
                    <a:pt x="28054" y="9670"/>
                    <a:pt x="28054" y="21600"/>
                  </a:cubicBezTo>
                  <a:cubicBezTo>
                    <a:pt x="28054" y="27983"/>
                    <a:pt x="25230" y="34039"/>
                    <a:pt x="20341" y="38143"/>
                  </a:cubicBezTo>
                </a:path>
                <a:path w="28054" h="38144" stroke="0" extrusionOk="0">
                  <a:moveTo>
                    <a:pt x="-1" y="986"/>
                  </a:moveTo>
                  <a:cubicBezTo>
                    <a:pt x="2088" y="332"/>
                    <a:pt x="4265" y="-1"/>
                    <a:pt x="6454" y="0"/>
                  </a:cubicBezTo>
                  <a:cubicBezTo>
                    <a:pt x="18383" y="0"/>
                    <a:pt x="28054" y="9670"/>
                    <a:pt x="28054" y="21600"/>
                  </a:cubicBezTo>
                  <a:cubicBezTo>
                    <a:pt x="28054" y="27983"/>
                    <a:pt x="25230" y="34039"/>
                    <a:pt x="20341" y="38143"/>
                  </a:cubicBezTo>
                  <a:lnTo>
                    <a:pt x="6454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Arc 27"/>
            <p:cNvSpPr>
              <a:spLocks/>
            </p:cNvSpPr>
            <p:nvPr/>
          </p:nvSpPr>
          <p:spPr bwMode="auto">
            <a:xfrm rot="10788310" flipV="1">
              <a:off x="7002" y="4652"/>
              <a:ext cx="5448" cy="832"/>
            </a:xfrm>
            <a:custGeom>
              <a:avLst/>
              <a:gdLst>
                <a:gd name="G0" fmla="+- 9541 0 0"/>
                <a:gd name="G1" fmla="+- 21600 0 0"/>
                <a:gd name="G2" fmla="+- 21600 0 0"/>
                <a:gd name="T0" fmla="*/ 0 w 31141"/>
                <a:gd name="T1" fmla="*/ 2221 h 34367"/>
                <a:gd name="T2" fmla="*/ 26964 w 31141"/>
                <a:gd name="T3" fmla="*/ 34367 h 34367"/>
                <a:gd name="T4" fmla="*/ 9541 w 31141"/>
                <a:gd name="T5" fmla="*/ 21600 h 34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141" h="34367" fill="none" extrusionOk="0">
                  <a:moveTo>
                    <a:pt x="0" y="2221"/>
                  </a:moveTo>
                  <a:cubicBezTo>
                    <a:pt x="2968" y="759"/>
                    <a:pt x="6232" y="-1"/>
                    <a:pt x="9541" y="0"/>
                  </a:cubicBezTo>
                  <a:cubicBezTo>
                    <a:pt x="21470" y="0"/>
                    <a:pt x="31141" y="9670"/>
                    <a:pt x="31141" y="21600"/>
                  </a:cubicBezTo>
                  <a:cubicBezTo>
                    <a:pt x="31141" y="26191"/>
                    <a:pt x="29677" y="30663"/>
                    <a:pt x="26964" y="34367"/>
                  </a:cubicBezTo>
                </a:path>
                <a:path w="31141" h="34367" stroke="0" extrusionOk="0">
                  <a:moveTo>
                    <a:pt x="0" y="2221"/>
                  </a:moveTo>
                  <a:cubicBezTo>
                    <a:pt x="2968" y="759"/>
                    <a:pt x="6232" y="-1"/>
                    <a:pt x="9541" y="0"/>
                  </a:cubicBezTo>
                  <a:cubicBezTo>
                    <a:pt x="21470" y="0"/>
                    <a:pt x="31141" y="9670"/>
                    <a:pt x="31141" y="21600"/>
                  </a:cubicBezTo>
                  <a:cubicBezTo>
                    <a:pt x="31141" y="26191"/>
                    <a:pt x="29677" y="30663"/>
                    <a:pt x="26964" y="34367"/>
                  </a:cubicBezTo>
                  <a:lnTo>
                    <a:pt x="9541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Arc 26"/>
            <p:cNvSpPr>
              <a:spLocks/>
            </p:cNvSpPr>
            <p:nvPr/>
          </p:nvSpPr>
          <p:spPr bwMode="auto">
            <a:xfrm rot="10788310" flipV="1">
              <a:off x="8975" y="3237"/>
              <a:ext cx="5041" cy="1244"/>
            </a:xfrm>
            <a:custGeom>
              <a:avLst/>
              <a:gdLst>
                <a:gd name="G0" fmla="+- 0 0 0"/>
                <a:gd name="G1" fmla="+- 20945 0 0"/>
                <a:gd name="G2" fmla="+- 21600 0 0"/>
                <a:gd name="T0" fmla="*/ 5277 w 21600"/>
                <a:gd name="T1" fmla="*/ 0 h 42445"/>
                <a:gd name="T2" fmla="*/ 2076 w 21600"/>
                <a:gd name="T3" fmla="*/ 42445 h 42445"/>
                <a:gd name="T4" fmla="*/ 0 w 21600"/>
                <a:gd name="T5" fmla="*/ 20945 h 42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445" fill="none" extrusionOk="0">
                  <a:moveTo>
                    <a:pt x="5277" y="-1"/>
                  </a:moveTo>
                  <a:cubicBezTo>
                    <a:pt x="14874" y="2417"/>
                    <a:pt x="21600" y="11048"/>
                    <a:pt x="21600" y="20945"/>
                  </a:cubicBezTo>
                  <a:cubicBezTo>
                    <a:pt x="21600" y="32070"/>
                    <a:pt x="13149" y="41375"/>
                    <a:pt x="2076" y="42445"/>
                  </a:cubicBezTo>
                </a:path>
                <a:path w="21600" h="42445" stroke="0" extrusionOk="0">
                  <a:moveTo>
                    <a:pt x="5277" y="-1"/>
                  </a:moveTo>
                  <a:cubicBezTo>
                    <a:pt x="14874" y="2417"/>
                    <a:pt x="21600" y="11048"/>
                    <a:pt x="21600" y="20945"/>
                  </a:cubicBezTo>
                  <a:cubicBezTo>
                    <a:pt x="21600" y="32070"/>
                    <a:pt x="13149" y="41375"/>
                    <a:pt x="2076" y="42445"/>
                  </a:cubicBezTo>
                  <a:lnTo>
                    <a:pt x="0" y="2094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Arc 25"/>
            <p:cNvSpPr>
              <a:spLocks/>
            </p:cNvSpPr>
            <p:nvPr/>
          </p:nvSpPr>
          <p:spPr bwMode="auto">
            <a:xfrm rot="10788310" flipV="1">
              <a:off x="7718" y="4954"/>
              <a:ext cx="4838" cy="1144"/>
            </a:xfrm>
            <a:custGeom>
              <a:avLst/>
              <a:gdLst>
                <a:gd name="G0" fmla="+- 3191 0 0"/>
                <a:gd name="G1" fmla="+- 21334 0 0"/>
                <a:gd name="G2" fmla="+- 21600 0 0"/>
                <a:gd name="T0" fmla="*/ 6569 w 24791"/>
                <a:gd name="T1" fmla="*/ 0 h 42934"/>
                <a:gd name="T2" fmla="*/ 0 w 24791"/>
                <a:gd name="T3" fmla="*/ 42697 h 42934"/>
                <a:gd name="T4" fmla="*/ 3191 w 24791"/>
                <a:gd name="T5" fmla="*/ 21334 h 42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791" h="42934" fill="none" extrusionOk="0">
                  <a:moveTo>
                    <a:pt x="6569" y="-1"/>
                  </a:moveTo>
                  <a:cubicBezTo>
                    <a:pt x="17063" y="1661"/>
                    <a:pt x="24791" y="10708"/>
                    <a:pt x="24791" y="21334"/>
                  </a:cubicBezTo>
                  <a:cubicBezTo>
                    <a:pt x="24791" y="33263"/>
                    <a:pt x="15120" y="42934"/>
                    <a:pt x="3191" y="42934"/>
                  </a:cubicBezTo>
                  <a:cubicBezTo>
                    <a:pt x="2122" y="42934"/>
                    <a:pt x="1056" y="42854"/>
                    <a:pt x="0" y="42696"/>
                  </a:cubicBezTo>
                </a:path>
                <a:path w="24791" h="42934" stroke="0" extrusionOk="0">
                  <a:moveTo>
                    <a:pt x="6569" y="-1"/>
                  </a:moveTo>
                  <a:cubicBezTo>
                    <a:pt x="17063" y="1661"/>
                    <a:pt x="24791" y="10708"/>
                    <a:pt x="24791" y="21334"/>
                  </a:cubicBezTo>
                  <a:cubicBezTo>
                    <a:pt x="24791" y="33263"/>
                    <a:pt x="15120" y="42934"/>
                    <a:pt x="3191" y="42934"/>
                  </a:cubicBezTo>
                  <a:cubicBezTo>
                    <a:pt x="2122" y="42934"/>
                    <a:pt x="1056" y="42854"/>
                    <a:pt x="0" y="42696"/>
                  </a:cubicBezTo>
                  <a:lnTo>
                    <a:pt x="3191" y="21334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Text Box 24"/>
            <p:cNvSpPr txBox="1">
              <a:spLocks noChangeArrowheads="1"/>
            </p:cNvSpPr>
            <p:nvPr/>
          </p:nvSpPr>
          <p:spPr bwMode="auto">
            <a:xfrm>
              <a:off x="5018" y="3938"/>
              <a:ext cx="3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Text Box 23"/>
            <p:cNvSpPr txBox="1">
              <a:spLocks noChangeArrowheads="1"/>
            </p:cNvSpPr>
            <p:nvPr/>
          </p:nvSpPr>
          <p:spPr bwMode="auto">
            <a:xfrm>
              <a:off x="5378" y="3038"/>
              <a:ext cx="3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>
              <a:off x="5198" y="4838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ii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Text Box 21"/>
            <p:cNvSpPr txBox="1">
              <a:spLocks noChangeArrowheads="1"/>
            </p:cNvSpPr>
            <p:nvPr/>
          </p:nvSpPr>
          <p:spPr bwMode="auto">
            <a:xfrm>
              <a:off x="7718" y="3038"/>
              <a:ext cx="3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Text Box 20"/>
            <p:cNvSpPr txBox="1">
              <a:spLocks noChangeArrowheads="1"/>
            </p:cNvSpPr>
            <p:nvPr/>
          </p:nvSpPr>
          <p:spPr bwMode="auto">
            <a:xfrm>
              <a:off x="8618" y="2138"/>
              <a:ext cx="3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Text Box 19"/>
            <p:cNvSpPr txBox="1">
              <a:spLocks noChangeArrowheads="1"/>
            </p:cNvSpPr>
            <p:nvPr/>
          </p:nvSpPr>
          <p:spPr bwMode="auto">
            <a:xfrm>
              <a:off x="8078" y="4298"/>
              <a:ext cx="3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Text Box 18"/>
            <p:cNvSpPr txBox="1">
              <a:spLocks noChangeArrowheads="1"/>
            </p:cNvSpPr>
            <p:nvPr/>
          </p:nvSpPr>
          <p:spPr bwMode="auto">
            <a:xfrm>
              <a:off x="10598" y="3038"/>
              <a:ext cx="3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Text Box 17"/>
            <p:cNvSpPr txBox="1">
              <a:spLocks noChangeArrowheads="1"/>
            </p:cNvSpPr>
            <p:nvPr/>
          </p:nvSpPr>
          <p:spPr bwMode="auto">
            <a:xfrm>
              <a:off x="10058" y="5018"/>
              <a:ext cx="3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Text Box 16"/>
            <p:cNvSpPr txBox="1">
              <a:spLocks noChangeArrowheads="1"/>
            </p:cNvSpPr>
            <p:nvPr/>
          </p:nvSpPr>
          <p:spPr bwMode="auto">
            <a:xfrm>
              <a:off x="7178" y="5378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ii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Text Box 15"/>
            <p:cNvSpPr txBox="1">
              <a:spLocks noChangeArrowheads="1"/>
            </p:cNvSpPr>
            <p:nvPr/>
          </p:nvSpPr>
          <p:spPr bwMode="auto">
            <a:xfrm>
              <a:off x="11498" y="6098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ii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Text Box 14"/>
            <p:cNvSpPr txBox="1">
              <a:spLocks noChangeArrowheads="1"/>
            </p:cNvSpPr>
            <p:nvPr/>
          </p:nvSpPr>
          <p:spPr bwMode="auto">
            <a:xfrm>
              <a:off x="10598" y="3938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ii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Text Box 13"/>
            <p:cNvSpPr txBox="1">
              <a:spLocks noChangeArrowheads="1"/>
            </p:cNvSpPr>
            <p:nvPr/>
          </p:nvSpPr>
          <p:spPr bwMode="auto">
            <a:xfrm>
              <a:off x="7718" y="3578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ii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Text Box 12"/>
            <p:cNvSpPr txBox="1">
              <a:spLocks noChangeArrowheads="1"/>
            </p:cNvSpPr>
            <p:nvPr/>
          </p:nvSpPr>
          <p:spPr bwMode="auto">
            <a:xfrm>
              <a:off x="9158" y="3578"/>
              <a:ext cx="3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Text Box 11"/>
            <p:cNvSpPr txBox="1">
              <a:spLocks noChangeArrowheads="1"/>
            </p:cNvSpPr>
            <p:nvPr/>
          </p:nvSpPr>
          <p:spPr bwMode="auto">
            <a:xfrm>
              <a:off x="7178" y="5018"/>
              <a:ext cx="3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Text Box 10"/>
            <p:cNvSpPr txBox="1">
              <a:spLocks noChangeArrowheads="1"/>
            </p:cNvSpPr>
            <p:nvPr/>
          </p:nvSpPr>
          <p:spPr bwMode="auto">
            <a:xfrm>
              <a:off x="8258" y="5378"/>
              <a:ext cx="3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E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Text Box 9"/>
            <p:cNvSpPr txBox="1">
              <a:spLocks noChangeArrowheads="1"/>
            </p:cNvSpPr>
            <p:nvPr/>
          </p:nvSpPr>
          <p:spPr bwMode="auto">
            <a:xfrm>
              <a:off x="14018" y="7358"/>
              <a:ext cx="108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Time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Arc 8"/>
            <p:cNvSpPr>
              <a:spLocks/>
            </p:cNvSpPr>
            <p:nvPr/>
          </p:nvSpPr>
          <p:spPr bwMode="auto">
            <a:xfrm flipH="1">
              <a:off x="4838" y="3668"/>
              <a:ext cx="1440" cy="451"/>
            </a:xfrm>
            <a:custGeom>
              <a:avLst/>
              <a:gdLst>
                <a:gd name="G0" fmla="+- 0 0 0"/>
                <a:gd name="G1" fmla="+- 18036 0 0"/>
                <a:gd name="G2" fmla="+- 21600 0 0"/>
                <a:gd name="T0" fmla="*/ 11885 w 21600"/>
                <a:gd name="T1" fmla="*/ 0 h 18036"/>
                <a:gd name="T2" fmla="*/ 21600 w 21600"/>
                <a:gd name="T3" fmla="*/ 18036 h 18036"/>
                <a:gd name="T4" fmla="*/ 0 w 21600"/>
                <a:gd name="T5" fmla="*/ 18036 h 18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8036" fill="none" extrusionOk="0">
                  <a:moveTo>
                    <a:pt x="11885" y="-1"/>
                  </a:moveTo>
                  <a:cubicBezTo>
                    <a:pt x="17949" y="3996"/>
                    <a:pt x="21600" y="10772"/>
                    <a:pt x="21600" y="18036"/>
                  </a:cubicBezTo>
                </a:path>
                <a:path w="21600" h="18036" stroke="0" extrusionOk="0">
                  <a:moveTo>
                    <a:pt x="11885" y="-1"/>
                  </a:moveTo>
                  <a:cubicBezTo>
                    <a:pt x="17949" y="3996"/>
                    <a:pt x="21600" y="10772"/>
                    <a:pt x="21600" y="18036"/>
                  </a:cubicBezTo>
                  <a:lnTo>
                    <a:pt x="0" y="1803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Arc 7"/>
            <p:cNvSpPr>
              <a:spLocks/>
            </p:cNvSpPr>
            <p:nvPr/>
          </p:nvSpPr>
          <p:spPr bwMode="auto">
            <a:xfrm rot="10800000">
              <a:off x="4838" y="4118"/>
              <a:ext cx="538" cy="540"/>
            </a:xfrm>
            <a:custGeom>
              <a:avLst/>
              <a:gdLst>
                <a:gd name="G0" fmla="+- 1803 0 0"/>
                <a:gd name="G1" fmla="+- 21600 0 0"/>
                <a:gd name="G2" fmla="+- 21600 0 0"/>
                <a:gd name="T0" fmla="*/ 0 w 21522"/>
                <a:gd name="T1" fmla="*/ 75 h 21600"/>
                <a:gd name="T2" fmla="*/ 21522 w 21522"/>
                <a:gd name="T3" fmla="*/ 12785 h 21600"/>
                <a:gd name="T4" fmla="*/ 1803 w 2152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22" h="21600" fill="none" extrusionOk="0">
                  <a:moveTo>
                    <a:pt x="0" y="75"/>
                  </a:moveTo>
                  <a:cubicBezTo>
                    <a:pt x="599" y="25"/>
                    <a:pt x="1201" y="-1"/>
                    <a:pt x="1803" y="0"/>
                  </a:cubicBezTo>
                  <a:cubicBezTo>
                    <a:pt x="10322" y="0"/>
                    <a:pt x="18045" y="5007"/>
                    <a:pt x="21522" y="12784"/>
                  </a:cubicBezTo>
                </a:path>
                <a:path w="21522" h="21600" stroke="0" extrusionOk="0">
                  <a:moveTo>
                    <a:pt x="0" y="75"/>
                  </a:moveTo>
                  <a:cubicBezTo>
                    <a:pt x="599" y="25"/>
                    <a:pt x="1201" y="-1"/>
                    <a:pt x="1803" y="0"/>
                  </a:cubicBezTo>
                  <a:cubicBezTo>
                    <a:pt x="10322" y="0"/>
                    <a:pt x="18045" y="5007"/>
                    <a:pt x="21522" y="12784"/>
                  </a:cubicBezTo>
                  <a:lnTo>
                    <a:pt x="1803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Arc 6"/>
            <p:cNvSpPr>
              <a:spLocks/>
            </p:cNvSpPr>
            <p:nvPr/>
          </p:nvSpPr>
          <p:spPr bwMode="auto">
            <a:xfrm flipH="1">
              <a:off x="7538" y="2817"/>
              <a:ext cx="1440" cy="312"/>
            </a:xfrm>
            <a:custGeom>
              <a:avLst/>
              <a:gdLst>
                <a:gd name="G0" fmla="+- 0 0 0"/>
                <a:gd name="G1" fmla="+- 20793 0 0"/>
                <a:gd name="G2" fmla="+- 21600 0 0"/>
                <a:gd name="T0" fmla="*/ 5849 w 21600"/>
                <a:gd name="T1" fmla="*/ 0 h 20793"/>
                <a:gd name="T2" fmla="*/ 21600 w 21600"/>
                <a:gd name="T3" fmla="*/ 20793 h 20793"/>
                <a:gd name="T4" fmla="*/ 0 w 21600"/>
                <a:gd name="T5" fmla="*/ 20793 h 20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793" fill="none" extrusionOk="0">
                  <a:moveTo>
                    <a:pt x="5849" y="-1"/>
                  </a:moveTo>
                  <a:cubicBezTo>
                    <a:pt x="15164" y="2620"/>
                    <a:pt x="21600" y="11116"/>
                    <a:pt x="21600" y="20793"/>
                  </a:cubicBezTo>
                </a:path>
                <a:path w="21600" h="20793" stroke="0" extrusionOk="0">
                  <a:moveTo>
                    <a:pt x="5849" y="-1"/>
                  </a:moveTo>
                  <a:cubicBezTo>
                    <a:pt x="15164" y="2620"/>
                    <a:pt x="21600" y="11116"/>
                    <a:pt x="21600" y="20793"/>
                  </a:cubicBezTo>
                  <a:lnTo>
                    <a:pt x="0" y="20793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Arc 5"/>
            <p:cNvSpPr>
              <a:spLocks/>
            </p:cNvSpPr>
            <p:nvPr/>
          </p:nvSpPr>
          <p:spPr bwMode="auto">
            <a:xfrm flipH="1" flipV="1">
              <a:off x="7538" y="3218"/>
              <a:ext cx="1440" cy="389"/>
            </a:xfrm>
            <a:custGeom>
              <a:avLst/>
              <a:gdLst>
                <a:gd name="G0" fmla="+- 0 0 0"/>
                <a:gd name="G1" fmla="+- 20793 0 0"/>
                <a:gd name="G2" fmla="+- 21600 0 0"/>
                <a:gd name="T0" fmla="*/ 5849 w 21600"/>
                <a:gd name="T1" fmla="*/ 0 h 20793"/>
                <a:gd name="T2" fmla="*/ 21600 w 21600"/>
                <a:gd name="T3" fmla="*/ 20793 h 20793"/>
                <a:gd name="T4" fmla="*/ 0 w 21600"/>
                <a:gd name="T5" fmla="*/ 20793 h 20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793" fill="none" extrusionOk="0">
                  <a:moveTo>
                    <a:pt x="5849" y="-1"/>
                  </a:moveTo>
                  <a:cubicBezTo>
                    <a:pt x="15164" y="2620"/>
                    <a:pt x="21600" y="11116"/>
                    <a:pt x="21600" y="20793"/>
                  </a:cubicBezTo>
                </a:path>
                <a:path w="21600" h="20793" stroke="0" extrusionOk="0">
                  <a:moveTo>
                    <a:pt x="5849" y="-1"/>
                  </a:moveTo>
                  <a:cubicBezTo>
                    <a:pt x="15164" y="2620"/>
                    <a:pt x="21600" y="11116"/>
                    <a:pt x="21600" y="20793"/>
                  </a:cubicBezTo>
                  <a:lnTo>
                    <a:pt x="0" y="20793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4"/>
            <p:cNvSpPr>
              <a:spLocks noChangeShapeType="1"/>
            </p:cNvSpPr>
            <p:nvPr/>
          </p:nvSpPr>
          <p:spPr bwMode="auto">
            <a:xfrm flipV="1">
              <a:off x="2496" y="2318"/>
              <a:ext cx="2" cy="52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"/>
            <p:cNvSpPr>
              <a:spLocks/>
            </p:cNvSpPr>
            <p:nvPr/>
          </p:nvSpPr>
          <p:spPr bwMode="auto">
            <a:xfrm>
              <a:off x="1958" y="6638"/>
              <a:ext cx="540" cy="900"/>
            </a:xfrm>
            <a:custGeom>
              <a:avLst/>
              <a:gdLst>
                <a:gd name="T0" fmla="*/ 0 w 540"/>
                <a:gd name="T1" fmla="*/ 900 h 900"/>
                <a:gd name="T2" fmla="*/ 180 w 540"/>
                <a:gd name="T3" fmla="*/ 360 h 900"/>
                <a:gd name="T4" fmla="*/ 540 w 540"/>
                <a:gd name="T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0" h="900">
                  <a:moveTo>
                    <a:pt x="0" y="900"/>
                  </a:moveTo>
                  <a:cubicBezTo>
                    <a:pt x="45" y="705"/>
                    <a:pt x="90" y="510"/>
                    <a:pt x="180" y="360"/>
                  </a:cubicBezTo>
                  <a:cubicBezTo>
                    <a:pt x="270" y="210"/>
                    <a:pt x="405" y="105"/>
                    <a:pt x="54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Text Box 2"/>
            <p:cNvSpPr txBox="1">
              <a:spLocks noChangeArrowheads="1"/>
            </p:cNvSpPr>
            <p:nvPr/>
          </p:nvSpPr>
          <p:spPr bwMode="auto">
            <a:xfrm>
              <a:off x="1719" y="1545"/>
              <a:ext cx="569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Σ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6" name="Sağ Ayraç 55"/>
          <p:cNvSpPr/>
          <p:nvPr/>
        </p:nvSpPr>
        <p:spPr>
          <a:xfrm>
            <a:off x="7200900" y="2374900"/>
            <a:ext cx="380853" cy="38022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etin kutusu 56"/>
          <p:cNvSpPr txBox="1"/>
          <p:nvPr/>
        </p:nvSpPr>
        <p:spPr>
          <a:xfrm>
            <a:off x="8026400" y="2527300"/>
            <a:ext cx="3492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graph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</a:t>
            </a:r>
            <a:r>
              <a:rPr lang="tr-TR" dirty="0" err="1" smtClean="0"/>
              <a:t>represent</a:t>
            </a:r>
            <a:r>
              <a:rPr lang="tr-TR" dirty="0" smtClean="0"/>
              <a:t>:</a:t>
            </a:r>
          </a:p>
          <a:p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Gestalt</a:t>
            </a:r>
            <a:r>
              <a:rPr lang="tr-TR" dirty="0" smtClean="0"/>
              <a:t> </a:t>
            </a:r>
            <a:r>
              <a:rPr lang="tr-TR" dirty="0" err="1" smtClean="0"/>
              <a:t>shifts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946" y="3736543"/>
            <a:ext cx="2953322" cy="124187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777" y="5029347"/>
            <a:ext cx="1372630" cy="148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5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9900" dirty="0" smtClean="0"/>
              <a:t>What if</a:t>
            </a:r>
            <a:endParaRPr lang="en-GB" sz="19900" dirty="0"/>
          </a:p>
        </p:txBody>
      </p:sp>
    </p:spTree>
    <p:extLst>
      <p:ext uri="{BB962C8B-B14F-4D97-AF65-F5344CB8AC3E}">
        <p14:creationId xmlns:p14="http://schemas.microsoft.com/office/powerpoint/2010/main" val="2952747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/>
          <a:lstStyle/>
          <a:p>
            <a:pPr algn="l"/>
            <a:r>
              <a:rPr lang="tr-TR" dirty="0" err="1" smtClean="0"/>
              <a:t>So</a:t>
            </a:r>
            <a:r>
              <a:rPr lang="tr-TR" dirty="0" smtClean="0"/>
              <a:t> </a:t>
            </a:r>
            <a:r>
              <a:rPr lang="tr-TR" dirty="0" err="1" smtClean="0"/>
              <a:t>what</a:t>
            </a:r>
            <a:r>
              <a:rPr lang="tr-TR" dirty="0" smtClean="0"/>
              <a:t> – </a:t>
            </a:r>
            <a:r>
              <a:rPr lang="tr-TR" dirty="0" err="1" smtClean="0"/>
              <a:t>Ee</a:t>
            </a:r>
            <a:r>
              <a:rPr lang="tr-TR" dirty="0" smtClean="0"/>
              <a:t> </a:t>
            </a:r>
            <a:r>
              <a:rPr lang="tr-TR" dirty="0" err="1" smtClean="0"/>
              <a:t>N’olmuş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/>
          <a:lstStyle/>
          <a:p>
            <a:pPr algn="l"/>
            <a:r>
              <a:rPr lang="tr-TR" dirty="0" smtClean="0"/>
              <a:t>How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?</a:t>
            </a:r>
          </a:p>
          <a:p>
            <a:pPr algn="l"/>
            <a:endParaRPr lang="tr-T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Progress</a:t>
            </a:r>
            <a:r>
              <a:rPr lang="tr-TR" dirty="0" smtClean="0"/>
              <a:t>, </a:t>
            </a:r>
            <a:r>
              <a:rPr lang="tr-TR" dirty="0" err="1" smtClean="0"/>
              <a:t>advancement</a:t>
            </a:r>
            <a:r>
              <a:rPr lang="tr-TR" dirty="0" smtClean="0"/>
              <a:t>, </a:t>
            </a:r>
            <a:r>
              <a:rPr lang="tr-TR" dirty="0" err="1" smtClean="0"/>
              <a:t>growth</a:t>
            </a:r>
            <a:r>
              <a:rPr lang="tr-TR" dirty="0" smtClean="0"/>
              <a:t> </a:t>
            </a:r>
            <a:r>
              <a:rPr lang="tr-TR" dirty="0" smtClean="0">
                <a:sym typeface="Wingdings" panose="05000000000000000000" pitchFamily="2" charset="2"/>
              </a:rPr>
              <a:t> DIVERSITY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>
                <a:sym typeface="Wingdings" panose="05000000000000000000" pitchFamily="2" charset="2"/>
              </a:rPr>
              <a:t>Discontinous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or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discreet</a:t>
            </a:r>
            <a:endParaRPr lang="tr-TR" dirty="0" smtClean="0">
              <a:sym typeface="Wingdings" panose="05000000000000000000" pitchFamily="2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>
                <a:sym typeface="Wingdings" panose="05000000000000000000" pitchFamily="2" charset="2"/>
              </a:rPr>
              <a:t>Multiple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pathways</a:t>
            </a:r>
            <a:endParaRPr lang="tr-TR" dirty="0" smtClean="0">
              <a:sym typeface="Wingdings" panose="05000000000000000000" pitchFamily="2" charset="2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8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173" y="546099"/>
            <a:ext cx="4250864" cy="601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6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/>
          <a:lstStyle/>
          <a:p>
            <a:pPr algn="l"/>
            <a:r>
              <a:rPr lang="tr-TR" dirty="0" err="1" smtClean="0"/>
              <a:t>So</a:t>
            </a:r>
            <a:r>
              <a:rPr lang="tr-TR" dirty="0" smtClean="0"/>
              <a:t> </a:t>
            </a:r>
            <a:r>
              <a:rPr lang="tr-TR" dirty="0" err="1" smtClean="0"/>
              <a:t>what</a:t>
            </a:r>
            <a:r>
              <a:rPr lang="tr-TR" dirty="0" smtClean="0"/>
              <a:t> – </a:t>
            </a:r>
            <a:r>
              <a:rPr lang="tr-TR" dirty="0" err="1" smtClean="0"/>
              <a:t>Ee</a:t>
            </a:r>
            <a:r>
              <a:rPr lang="tr-TR" dirty="0" smtClean="0"/>
              <a:t> </a:t>
            </a:r>
            <a:r>
              <a:rPr lang="tr-TR" dirty="0" err="1" smtClean="0"/>
              <a:t>N’olmuş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>
            <a:normAutofit lnSpcReduction="10000"/>
          </a:bodyPr>
          <a:lstStyle/>
          <a:p>
            <a:pPr algn="l"/>
            <a:r>
              <a:rPr lang="tr-TR" dirty="0" smtClean="0"/>
              <a:t>How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?</a:t>
            </a:r>
          </a:p>
          <a:p>
            <a:pPr algn="l"/>
            <a:endParaRPr lang="tr-T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Darwin’s</a:t>
            </a:r>
            <a:r>
              <a:rPr lang="tr-TR" dirty="0" smtClean="0"/>
              <a:t> «</a:t>
            </a:r>
            <a:r>
              <a:rPr lang="tr-TR" dirty="0" err="1" smtClean="0"/>
              <a:t>tree</a:t>
            </a:r>
            <a:r>
              <a:rPr lang="tr-TR" dirty="0" smtClean="0"/>
              <a:t> of life»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tr-T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b="1" u="sng" dirty="0" err="1" smtClean="0"/>
              <a:t>We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forget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things</a:t>
            </a:r>
            <a:endParaRPr lang="tr-TR" b="1" u="sng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b="1" u="sng" dirty="0" err="1" smtClean="0"/>
              <a:t>We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refuse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to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remember</a:t>
            </a:r>
            <a:endParaRPr lang="tr-TR" b="1" u="sng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b="1" u="sng" dirty="0" err="1" smtClean="0"/>
              <a:t>Somethings</a:t>
            </a:r>
            <a:r>
              <a:rPr lang="tr-TR" b="1" u="sng" dirty="0" smtClean="0"/>
              <a:t> do not </a:t>
            </a:r>
            <a:r>
              <a:rPr lang="tr-TR" b="1" u="sng" dirty="0" err="1" smtClean="0"/>
              <a:t>change</a:t>
            </a:r>
            <a:endParaRPr lang="tr-TR" b="1" u="sng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tr-TR" b="1" u="sng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b="1" u="sng" dirty="0" smtClean="0"/>
              <a:t>People </a:t>
            </a:r>
            <a:r>
              <a:rPr lang="tr-TR" b="1" u="sng" dirty="0" err="1" smtClean="0"/>
              <a:t>are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stubborn</a:t>
            </a:r>
            <a:r>
              <a:rPr lang="tr-TR" b="1" u="sng" dirty="0" smtClean="0"/>
              <a:t>, </a:t>
            </a:r>
            <a:r>
              <a:rPr lang="tr-TR" b="1" u="sng" dirty="0" err="1" smtClean="0"/>
              <a:t>stupid</a:t>
            </a:r>
            <a:r>
              <a:rPr lang="tr-TR" b="1" u="sng" dirty="0" smtClean="0"/>
              <a:t>, </a:t>
            </a:r>
            <a:r>
              <a:rPr lang="tr-TR" b="1" u="sng" dirty="0" err="1" smtClean="0"/>
              <a:t>and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lazy</a:t>
            </a:r>
            <a:endParaRPr lang="tr-TR" b="1" u="sng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b="1" u="sng" dirty="0" smtClean="0"/>
              <a:t>People </a:t>
            </a:r>
            <a:r>
              <a:rPr lang="tr-TR" b="1" u="sng" dirty="0" err="1" smtClean="0"/>
              <a:t>have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habits</a:t>
            </a:r>
            <a:endParaRPr lang="tr-TR" b="1" u="sng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b="1" u="sng" dirty="0" smtClean="0"/>
              <a:t>People </a:t>
            </a:r>
            <a:r>
              <a:rPr lang="tr-TR" b="1" u="sng" dirty="0" err="1" smtClean="0"/>
              <a:t>behave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instinctively</a:t>
            </a:r>
            <a:endParaRPr lang="tr-TR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tr-TR" dirty="0" smtClean="0"/>
          </a:p>
          <a:p>
            <a:pPr algn="l"/>
            <a:endParaRPr lang="tr-TR" dirty="0" smtClean="0"/>
          </a:p>
          <a:p>
            <a:pPr algn="l"/>
            <a:endParaRPr lang="tr-TR" dirty="0" smtClean="0"/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8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173" y="546099"/>
            <a:ext cx="4250864" cy="6019801"/>
          </a:xfrm>
          <a:prstGeom prst="rect">
            <a:avLst/>
          </a:prstGeom>
        </p:spPr>
      </p:pic>
      <p:sp>
        <p:nvSpPr>
          <p:cNvPr id="5" name="Sağ Ayraç 4"/>
          <p:cNvSpPr/>
          <p:nvPr/>
        </p:nvSpPr>
        <p:spPr>
          <a:xfrm>
            <a:off x="5622546" y="3289300"/>
            <a:ext cx="482600" cy="2997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etin kutusu 6"/>
          <p:cNvSpPr txBox="1"/>
          <p:nvPr/>
        </p:nvSpPr>
        <p:spPr>
          <a:xfrm>
            <a:off x="6248400" y="3289300"/>
            <a:ext cx="461665" cy="3124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Theory</a:t>
            </a:r>
            <a:r>
              <a:rPr lang="tr-TR" dirty="0" smtClean="0"/>
              <a:t> of </a:t>
            </a:r>
            <a:r>
              <a:rPr lang="tr-TR" dirty="0" err="1" smtClean="0"/>
              <a:t>Path</a:t>
            </a:r>
            <a:r>
              <a:rPr lang="tr-TR" dirty="0" smtClean="0"/>
              <a:t> </a:t>
            </a:r>
            <a:r>
              <a:rPr lang="tr-TR" dirty="0" err="1" smtClean="0"/>
              <a:t>Dependence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2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/>
          <a:lstStyle/>
          <a:p>
            <a:pPr algn="l"/>
            <a:r>
              <a:rPr lang="tr-TR" dirty="0" err="1" smtClean="0"/>
              <a:t>So</a:t>
            </a:r>
            <a:r>
              <a:rPr lang="tr-TR" dirty="0" smtClean="0"/>
              <a:t> </a:t>
            </a:r>
            <a:r>
              <a:rPr lang="tr-TR" dirty="0" err="1" smtClean="0"/>
              <a:t>what</a:t>
            </a:r>
            <a:r>
              <a:rPr lang="tr-TR" dirty="0" smtClean="0"/>
              <a:t> – </a:t>
            </a:r>
            <a:r>
              <a:rPr lang="tr-TR" dirty="0" err="1" smtClean="0"/>
              <a:t>Ee</a:t>
            </a:r>
            <a:r>
              <a:rPr lang="tr-TR" dirty="0" smtClean="0"/>
              <a:t> </a:t>
            </a:r>
            <a:r>
              <a:rPr lang="tr-TR" dirty="0" err="1" smtClean="0"/>
              <a:t>N’olmuş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/>
          <a:lstStyle/>
          <a:p>
            <a:pPr algn="l"/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graph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</a:t>
            </a:r>
            <a:r>
              <a:rPr lang="tr-TR" dirty="0" err="1" smtClean="0"/>
              <a:t>represent</a:t>
            </a:r>
            <a:r>
              <a:rPr lang="tr-TR" dirty="0" smtClean="0"/>
              <a:t>:</a:t>
            </a:r>
          </a:p>
          <a:p>
            <a:pPr algn="l"/>
            <a:endParaRPr lang="tr-T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history</a:t>
            </a:r>
            <a:r>
              <a:rPr lang="tr-TR" dirty="0" smtClean="0"/>
              <a:t> of </a:t>
            </a:r>
            <a:r>
              <a:rPr lang="tr-TR" dirty="0" err="1" smtClean="0"/>
              <a:t>economic</a:t>
            </a:r>
            <a:r>
              <a:rPr lang="tr-TR" dirty="0" smtClean="0"/>
              <a:t> </a:t>
            </a:r>
            <a:r>
              <a:rPr lang="tr-TR" dirty="0" err="1" smtClean="0"/>
              <a:t>thought</a:t>
            </a:r>
            <a:endParaRPr lang="tr-TR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>
                <a:sym typeface="Wingdings" panose="05000000000000000000" pitchFamily="2" charset="2"/>
              </a:rPr>
              <a:t>Emergence</a:t>
            </a:r>
            <a:r>
              <a:rPr lang="tr-TR" dirty="0" smtClean="0">
                <a:sym typeface="Wingdings" panose="05000000000000000000" pitchFamily="2" charset="2"/>
              </a:rPr>
              <a:t> of </a:t>
            </a:r>
            <a:r>
              <a:rPr lang="tr-TR" dirty="0" err="1" smtClean="0">
                <a:sym typeface="Wingdings" panose="05000000000000000000" pitchFamily="2" charset="2"/>
              </a:rPr>
              <a:t>nations</a:t>
            </a:r>
            <a:endParaRPr lang="tr-TR" dirty="0" smtClean="0">
              <a:sym typeface="Wingdings" panose="05000000000000000000" pitchFamily="2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>
                <a:sym typeface="Wingdings" panose="05000000000000000000" pitchFamily="2" charset="2"/>
              </a:rPr>
              <a:t>Evolution</a:t>
            </a:r>
            <a:r>
              <a:rPr lang="tr-TR" dirty="0" smtClean="0">
                <a:sym typeface="Wingdings" panose="05000000000000000000" pitchFamily="2" charset="2"/>
              </a:rPr>
              <a:t> of </a:t>
            </a:r>
            <a:r>
              <a:rPr lang="tr-TR" dirty="0" err="1" smtClean="0">
                <a:sym typeface="Wingdings" panose="05000000000000000000" pitchFamily="2" charset="2"/>
              </a:rPr>
              <a:t>any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social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institution</a:t>
            </a:r>
            <a:r>
              <a:rPr lang="tr-TR" dirty="0" smtClean="0">
                <a:sym typeface="Wingdings" panose="05000000000000000000" pitchFamily="2" charset="2"/>
              </a:rPr>
              <a:t>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tr-TR" dirty="0" smtClean="0">
                <a:sym typeface="Wingdings" panose="05000000000000000000" pitchFamily="2" charset="2"/>
              </a:rPr>
              <a:t>Technologies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tr-TR" dirty="0" err="1" smtClean="0">
                <a:sym typeface="Wingdings" panose="05000000000000000000" pitchFamily="2" charset="2"/>
              </a:rPr>
              <a:t>Universities</a:t>
            </a:r>
            <a:endParaRPr lang="tr-TR" dirty="0" smtClean="0">
              <a:sym typeface="Wingdings" panose="05000000000000000000" pitchFamily="2" charset="2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tr-TR" dirty="0" err="1" smtClean="0">
                <a:sym typeface="Wingdings" panose="05000000000000000000" pitchFamily="2" charset="2"/>
              </a:rPr>
              <a:t>Habits</a:t>
            </a:r>
            <a:endParaRPr lang="tr-TR" dirty="0">
              <a:sym typeface="Wingdings" panose="05000000000000000000" pitchFamily="2" charset="2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tr-TR" dirty="0" err="1" smtClean="0">
                <a:sym typeface="Wingdings" panose="05000000000000000000" pitchFamily="2" charset="2"/>
              </a:rPr>
              <a:t>Customs</a:t>
            </a:r>
            <a:endParaRPr lang="tr-TR" dirty="0" smtClean="0">
              <a:sym typeface="Wingdings" panose="05000000000000000000" pitchFamily="2" charset="2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tr-TR" dirty="0" err="1" smtClean="0">
                <a:sym typeface="Wingdings" panose="05000000000000000000" pitchFamily="2" charset="2"/>
              </a:rPr>
              <a:t>Languages</a:t>
            </a:r>
            <a:endParaRPr lang="tr-TR" dirty="0" smtClean="0">
              <a:sym typeface="Wingdings" panose="05000000000000000000" pitchFamily="2" charset="2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tr-TR" dirty="0" err="1" smtClean="0">
                <a:sym typeface="Wingdings" panose="05000000000000000000" pitchFamily="2" charset="2"/>
              </a:rPr>
              <a:t>Religions</a:t>
            </a:r>
            <a:endParaRPr lang="tr-TR" dirty="0">
              <a:sym typeface="Wingdings" panose="05000000000000000000" pitchFamily="2" charset="2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tr-TR" dirty="0" smtClean="0">
              <a:sym typeface="Wingdings" panose="05000000000000000000" pitchFamily="2" charset="2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8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173" y="546099"/>
            <a:ext cx="4250864" cy="601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8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/>
          <a:lstStyle/>
          <a:p>
            <a:pPr algn="l"/>
            <a:r>
              <a:rPr lang="tr-TR" dirty="0" err="1" smtClean="0"/>
              <a:t>So</a:t>
            </a:r>
            <a:r>
              <a:rPr lang="tr-TR" dirty="0" smtClean="0"/>
              <a:t> </a:t>
            </a:r>
            <a:r>
              <a:rPr lang="tr-TR" dirty="0" err="1" smtClean="0"/>
              <a:t>what</a:t>
            </a:r>
            <a:r>
              <a:rPr lang="tr-TR" dirty="0" smtClean="0"/>
              <a:t> – </a:t>
            </a:r>
            <a:r>
              <a:rPr lang="tr-TR" dirty="0" err="1" smtClean="0"/>
              <a:t>Ee</a:t>
            </a:r>
            <a:r>
              <a:rPr lang="tr-TR" dirty="0" smtClean="0"/>
              <a:t> </a:t>
            </a:r>
            <a:r>
              <a:rPr lang="tr-TR" dirty="0" err="1" smtClean="0"/>
              <a:t>N’olmuş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/>
          <a:lstStyle/>
          <a:p>
            <a:pPr algn="l"/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graph</a:t>
            </a:r>
            <a:r>
              <a:rPr lang="tr-TR" dirty="0" smtClean="0"/>
              <a:t> can </a:t>
            </a:r>
            <a:r>
              <a:rPr lang="tr-TR" dirty="0" err="1" smtClean="0"/>
              <a:t>explain</a:t>
            </a:r>
            <a:r>
              <a:rPr lang="tr-TR" dirty="0" smtClean="0"/>
              <a:t>:</a:t>
            </a:r>
          </a:p>
          <a:p>
            <a:pPr algn="l"/>
            <a:endParaRPr lang="tr-T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there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</a:t>
            </a:r>
            <a:r>
              <a:rPr lang="tr-TR" dirty="0" err="1" smtClean="0"/>
              <a:t>one</a:t>
            </a:r>
            <a:r>
              <a:rPr lang="tr-TR" dirty="0" smtClean="0"/>
              <a:t> </a:t>
            </a:r>
            <a:r>
              <a:rPr lang="tr-TR" dirty="0" err="1" smtClean="0"/>
              <a:t>specie</a:t>
            </a:r>
            <a:endParaRPr lang="tr-TR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>
                <a:sym typeface="Wingdings" panose="05000000000000000000" pitchFamily="2" charset="2"/>
              </a:rPr>
              <a:t>Why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there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are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more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than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one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theory</a:t>
            </a:r>
            <a:endParaRPr lang="tr-TR" dirty="0" smtClean="0">
              <a:sym typeface="Wingdings" panose="05000000000000000000" pitchFamily="2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>
                <a:sym typeface="Wingdings" panose="05000000000000000000" pitchFamily="2" charset="2"/>
              </a:rPr>
              <a:t>Why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there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are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more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than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one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language</a:t>
            </a:r>
            <a:endParaRPr lang="tr-TR" dirty="0" smtClean="0">
              <a:sym typeface="Wingdings" panose="05000000000000000000" pitchFamily="2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>
                <a:sym typeface="Wingdings" panose="05000000000000000000" pitchFamily="2" charset="2"/>
              </a:rPr>
              <a:t>Why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there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are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more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than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one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religion</a:t>
            </a:r>
            <a:endParaRPr lang="tr-TR" dirty="0" smtClean="0">
              <a:sym typeface="Wingdings" panose="05000000000000000000" pitchFamily="2" charset="2"/>
            </a:endParaRPr>
          </a:p>
          <a:p>
            <a:pPr algn="l"/>
            <a:endParaRPr lang="tr-TR" dirty="0">
              <a:sym typeface="Wingdings" panose="05000000000000000000" pitchFamily="2" charset="2"/>
            </a:endParaRPr>
          </a:p>
          <a:p>
            <a:pPr algn="l"/>
            <a:r>
              <a:rPr lang="tr-TR" dirty="0" err="1" smtClean="0">
                <a:sym typeface="Wingdings" panose="05000000000000000000" pitchFamily="2" charset="2"/>
              </a:rPr>
              <a:t>In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short</a:t>
            </a:r>
            <a:r>
              <a:rPr lang="tr-TR" dirty="0" smtClean="0">
                <a:sym typeface="Wingdings" panose="05000000000000000000" pitchFamily="2" charset="2"/>
              </a:rPr>
              <a:t>:</a:t>
            </a:r>
            <a:endParaRPr lang="tr-TR" dirty="0">
              <a:sym typeface="Wingdings" panose="05000000000000000000" pitchFamily="2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b="1" u="sng" dirty="0" err="1" smtClean="0">
                <a:sym typeface="Wingdings" panose="05000000000000000000" pitchFamily="2" charset="2"/>
              </a:rPr>
              <a:t>Multitude</a:t>
            </a:r>
            <a:r>
              <a:rPr lang="tr-TR" b="1" u="sng" dirty="0" smtClean="0">
                <a:sym typeface="Wingdings" panose="05000000000000000000" pitchFamily="2" charset="2"/>
              </a:rPr>
              <a:t> </a:t>
            </a:r>
            <a:r>
              <a:rPr lang="tr-TR" b="1" u="sng" dirty="0" err="1" smtClean="0">
                <a:sym typeface="Wingdings" panose="05000000000000000000" pitchFamily="2" charset="2"/>
              </a:rPr>
              <a:t>and</a:t>
            </a:r>
            <a:r>
              <a:rPr lang="tr-TR" b="1" u="sng" dirty="0" smtClean="0">
                <a:sym typeface="Wingdings" panose="05000000000000000000" pitchFamily="2" charset="2"/>
              </a:rPr>
              <a:t> </a:t>
            </a:r>
            <a:r>
              <a:rPr lang="tr-TR" b="1" u="sng" dirty="0" err="1" smtClean="0">
                <a:sym typeface="Wingdings" panose="05000000000000000000" pitchFamily="2" charset="2"/>
              </a:rPr>
              <a:t>diversity</a:t>
            </a:r>
            <a:r>
              <a:rPr lang="tr-TR" b="1" u="sng" dirty="0" smtClean="0">
                <a:sym typeface="Wingdings" panose="05000000000000000000" pitchFamily="2" charset="2"/>
              </a:rPr>
              <a:t> in </a:t>
            </a:r>
            <a:r>
              <a:rPr lang="tr-TR" b="1" u="sng" dirty="0" err="1" smtClean="0">
                <a:sym typeface="Wingdings" panose="05000000000000000000" pitchFamily="2" charset="2"/>
              </a:rPr>
              <a:t>the</a:t>
            </a:r>
            <a:r>
              <a:rPr lang="tr-TR" b="1" u="sng" dirty="0" smtClean="0">
                <a:sym typeface="Wingdings" panose="05000000000000000000" pitchFamily="2" charset="2"/>
              </a:rPr>
              <a:t> </a:t>
            </a:r>
            <a:r>
              <a:rPr lang="tr-TR" b="1" u="sng" dirty="0" err="1" smtClean="0">
                <a:sym typeface="Wingdings" panose="05000000000000000000" pitchFamily="2" charset="2"/>
              </a:rPr>
              <a:t>society</a:t>
            </a:r>
            <a:r>
              <a:rPr lang="tr-TR" b="1" u="sng" dirty="0" smtClean="0">
                <a:sym typeface="Wingdings" panose="05000000000000000000" pitchFamily="2" charset="2"/>
              </a:rPr>
              <a:t> </a:t>
            </a:r>
            <a:r>
              <a:rPr lang="tr-TR" b="1" u="sng" dirty="0" err="1" smtClean="0">
                <a:sym typeface="Wingdings" panose="05000000000000000000" pitchFamily="2" charset="2"/>
              </a:rPr>
              <a:t>and</a:t>
            </a:r>
            <a:r>
              <a:rPr lang="tr-TR" b="1" u="sng" dirty="0" smtClean="0">
                <a:sym typeface="Wingdings" panose="05000000000000000000" pitchFamily="2" charset="2"/>
              </a:rPr>
              <a:t> </a:t>
            </a:r>
            <a:r>
              <a:rPr lang="tr-TR" b="1" u="sng" dirty="0" err="1" smtClean="0">
                <a:sym typeface="Wingdings" panose="05000000000000000000" pitchFamily="2" charset="2"/>
              </a:rPr>
              <a:t>economy</a:t>
            </a:r>
            <a:r>
              <a:rPr lang="tr-TR" b="1" u="sng" dirty="0" smtClean="0">
                <a:sym typeface="Wingdings" panose="05000000000000000000" pitchFamily="2" charset="2"/>
              </a:rPr>
              <a:t>!</a:t>
            </a: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8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173" y="546099"/>
            <a:ext cx="4250864" cy="601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3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evolution</a:t>
            </a:r>
            <a:r>
              <a:rPr lang="tr-TR" dirty="0" smtClean="0"/>
              <a:t>?</a:t>
            </a:r>
            <a:endParaRPr lang="tr-TR" dirty="0"/>
          </a:p>
        </p:txBody>
      </p:sp>
      <p:pic>
        <p:nvPicPr>
          <p:cNvPr id="4" name="4 İçerik Yer Tutucusu" descr="1859_Origin_F373_fig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8984" y="1892657"/>
            <a:ext cx="5674816" cy="4568108"/>
          </a:xfrm>
          <a:prstGeom prst="rect">
            <a:avLst/>
          </a:prstGeom>
        </p:spPr>
      </p:pic>
      <p:sp>
        <p:nvSpPr>
          <p:cNvPr id="5" name="5 Metin kutusu"/>
          <p:cNvSpPr txBox="1">
            <a:spLocks noGrp="1"/>
          </p:cNvSpPr>
          <p:nvPr>
            <p:ph idx="1"/>
          </p:nvPr>
        </p:nvSpPr>
        <p:spPr>
          <a:xfrm>
            <a:off x="838200" y="5038837"/>
            <a:ext cx="46228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dirty="0" smtClean="0"/>
              <a:t>Source</a:t>
            </a:r>
            <a:r>
              <a:rPr lang="tr-TR" sz="2400" dirty="0" smtClean="0"/>
              <a:t>: Charles Darwin. 1</a:t>
            </a:r>
            <a:r>
              <a:rPr lang="en-GB" sz="2400" dirty="0" smtClean="0"/>
              <a:t>8</a:t>
            </a:r>
            <a:r>
              <a:rPr lang="tr-TR" sz="2400" dirty="0" smtClean="0"/>
              <a:t>59 [2006] </a:t>
            </a:r>
            <a:r>
              <a:rPr lang="tr-TR" sz="2400" i="1" dirty="0" smtClean="0"/>
              <a:t>On </a:t>
            </a:r>
            <a:r>
              <a:rPr lang="tr-TR" sz="2400" i="1" dirty="0" err="1" smtClean="0"/>
              <a:t>the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Origin</a:t>
            </a:r>
            <a:r>
              <a:rPr lang="tr-TR" sz="2400" i="1" dirty="0" smtClean="0"/>
              <a:t> of </a:t>
            </a:r>
            <a:r>
              <a:rPr lang="tr-TR" sz="2400" i="1" dirty="0" err="1" smtClean="0"/>
              <a:t>Species</a:t>
            </a:r>
            <a:r>
              <a:rPr lang="tr-TR" sz="2400" dirty="0" smtClean="0"/>
              <a:t>. </a:t>
            </a:r>
            <a:r>
              <a:rPr lang="en-GB" sz="2400" dirty="0"/>
              <a:t>I</a:t>
            </a:r>
            <a:r>
              <a:rPr lang="en-GB" sz="2400" dirty="0" smtClean="0"/>
              <a:t>n</a:t>
            </a:r>
            <a:r>
              <a:rPr lang="tr-TR" sz="2400" dirty="0" smtClean="0"/>
              <a:t> E. O. Wilson. </a:t>
            </a:r>
            <a:r>
              <a:rPr lang="tr-TR" sz="2400" i="1" dirty="0" err="1" smtClean="0"/>
              <a:t>From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So</a:t>
            </a:r>
            <a:r>
              <a:rPr lang="tr-TR" sz="2400" i="1" dirty="0" smtClean="0"/>
              <a:t> Simple a </a:t>
            </a:r>
            <a:r>
              <a:rPr lang="tr-TR" sz="2400" i="1" dirty="0" err="1" smtClean="0"/>
              <a:t>Beginning</a:t>
            </a:r>
            <a:r>
              <a:rPr lang="tr-TR" sz="2400" dirty="0" smtClean="0"/>
              <a:t>.  W. W. Norton: 525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14686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/>
          <a:lstStyle/>
          <a:p>
            <a:pPr algn="l"/>
            <a:r>
              <a:rPr lang="tr-TR" dirty="0" err="1" smtClean="0"/>
              <a:t>So</a:t>
            </a:r>
            <a:r>
              <a:rPr lang="tr-TR" dirty="0" smtClean="0"/>
              <a:t> </a:t>
            </a:r>
            <a:r>
              <a:rPr lang="tr-TR" dirty="0" err="1" smtClean="0"/>
              <a:t>what</a:t>
            </a:r>
            <a:r>
              <a:rPr lang="tr-TR" dirty="0" smtClean="0"/>
              <a:t> – </a:t>
            </a:r>
            <a:r>
              <a:rPr lang="tr-TR" dirty="0" err="1" smtClean="0"/>
              <a:t>Ee</a:t>
            </a:r>
            <a:r>
              <a:rPr lang="tr-TR" dirty="0" smtClean="0"/>
              <a:t> </a:t>
            </a:r>
            <a:r>
              <a:rPr lang="tr-TR" dirty="0" err="1" smtClean="0"/>
              <a:t>N’olmuş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/>
          <a:lstStyle/>
          <a:p>
            <a:pPr algn="l"/>
            <a:endParaRPr lang="tr-TR" dirty="0" smtClean="0"/>
          </a:p>
          <a:p>
            <a:pPr algn="l"/>
            <a:r>
              <a:rPr lang="tr-TR" dirty="0" smtClean="0"/>
              <a:t>Since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started</a:t>
            </a:r>
            <a:r>
              <a:rPr lang="tr-TR" dirty="0" smtClean="0"/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made</a:t>
            </a:r>
            <a:r>
              <a:rPr lang="tr-TR" dirty="0" smtClean="0"/>
              <a:t> </a:t>
            </a:r>
            <a:r>
              <a:rPr lang="tr-TR" b="1" u="sng" dirty="0" err="1" smtClean="0"/>
              <a:t>progress</a:t>
            </a:r>
            <a:r>
              <a:rPr lang="tr-TR" dirty="0" smtClean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b="1" u="sng" dirty="0" err="1" smtClean="0"/>
              <a:t>learned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definitions</a:t>
            </a:r>
            <a:r>
              <a:rPr lang="tr-TR" dirty="0" smtClean="0"/>
              <a:t> of </a:t>
            </a:r>
            <a:r>
              <a:rPr lang="tr-TR" dirty="0" err="1" smtClean="0"/>
              <a:t>evolution</a:t>
            </a:r>
            <a:r>
              <a:rPr lang="tr-TR" dirty="0" smtClean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b="1" u="sng" dirty="0" err="1" smtClean="0"/>
              <a:t>moved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toward</a:t>
            </a:r>
            <a:r>
              <a:rPr lang="tr-TR" dirty="0" smtClean="0"/>
              <a:t> </a:t>
            </a:r>
            <a:r>
              <a:rPr lang="tr-TR" b="1" u="sng" dirty="0" err="1" smtClean="0"/>
              <a:t>upper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levels</a:t>
            </a:r>
            <a:r>
              <a:rPr lang="tr-TR" b="1" u="sng" dirty="0" smtClean="0"/>
              <a:t> </a:t>
            </a:r>
            <a:r>
              <a:rPr lang="tr-TR" dirty="0" smtClean="0"/>
              <a:t>of </a:t>
            </a:r>
            <a:r>
              <a:rPr lang="tr-TR" dirty="0" err="1" smtClean="0"/>
              <a:t>understanding</a:t>
            </a:r>
            <a:r>
              <a:rPr lang="tr-TR" dirty="0" smtClean="0"/>
              <a:t>.</a:t>
            </a:r>
          </a:p>
          <a:p>
            <a:pPr algn="l"/>
            <a:endParaRPr lang="tr-TR" dirty="0"/>
          </a:p>
          <a:p>
            <a:pPr algn="l"/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now</a:t>
            </a:r>
            <a:r>
              <a:rPr lang="tr-TR" dirty="0" smtClean="0"/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at a </a:t>
            </a:r>
            <a:r>
              <a:rPr lang="tr-TR" b="1" u="sng" dirty="0" err="1" smtClean="0"/>
              <a:t>further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stage</a:t>
            </a:r>
            <a:r>
              <a:rPr lang="tr-TR" dirty="0" smtClean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b="1" u="sng" dirty="0" err="1" smtClean="0"/>
              <a:t>advanced</a:t>
            </a:r>
            <a:r>
              <a:rPr lang="tr-TR" dirty="0" smtClean="0"/>
              <a:t> </a:t>
            </a:r>
            <a:r>
              <a:rPr lang="tr-TR" dirty="0" err="1" smtClean="0"/>
              <a:t>economics</a:t>
            </a:r>
            <a:r>
              <a:rPr lang="tr-TR" dirty="0" smtClean="0"/>
              <a:t> </a:t>
            </a:r>
            <a:r>
              <a:rPr lang="tr-TR" dirty="0" err="1" smtClean="0"/>
              <a:t>students</a:t>
            </a:r>
            <a:r>
              <a:rPr lang="tr-T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21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/>
          <a:lstStyle/>
          <a:p>
            <a:pPr algn="l"/>
            <a:r>
              <a:rPr lang="tr-TR" dirty="0" err="1" smtClean="0"/>
              <a:t>So</a:t>
            </a:r>
            <a:r>
              <a:rPr lang="tr-TR" dirty="0" smtClean="0"/>
              <a:t> </a:t>
            </a:r>
            <a:r>
              <a:rPr lang="tr-TR" dirty="0" err="1" smtClean="0"/>
              <a:t>what</a:t>
            </a:r>
            <a:r>
              <a:rPr lang="tr-TR" dirty="0" smtClean="0"/>
              <a:t> – </a:t>
            </a:r>
            <a:r>
              <a:rPr lang="tr-TR" dirty="0" err="1" smtClean="0"/>
              <a:t>Ee</a:t>
            </a:r>
            <a:r>
              <a:rPr lang="tr-TR" dirty="0" smtClean="0"/>
              <a:t> </a:t>
            </a:r>
            <a:r>
              <a:rPr lang="tr-TR" dirty="0" err="1" smtClean="0"/>
              <a:t>N’olmuş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>
            <a:normAutofit/>
          </a:bodyPr>
          <a:lstStyle/>
          <a:p>
            <a:pPr algn="l"/>
            <a:r>
              <a:rPr lang="tr-TR" sz="4400" dirty="0" err="1" smtClean="0"/>
              <a:t>What</a:t>
            </a:r>
            <a:r>
              <a:rPr lang="tr-TR" sz="4400" dirty="0" smtClean="0"/>
              <a:t> </a:t>
            </a:r>
            <a:r>
              <a:rPr lang="tr-TR" sz="4400" dirty="0" err="1" smtClean="0"/>
              <a:t>does</a:t>
            </a:r>
            <a:r>
              <a:rPr lang="tr-TR" sz="4400" dirty="0" smtClean="0"/>
              <a:t> </a:t>
            </a:r>
            <a:r>
              <a:rPr lang="tr-TR" sz="4400" b="1" u="sng" dirty="0" err="1" smtClean="0"/>
              <a:t>evolution</a:t>
            </a:r>
            <a:r>
              <a:rPr lang="tr-TR" sz="4400" dirty="0" smtClean="0"/>
              <a:t> </a:t>
            </a:r>
            <a:r>
              <a:rPr lang="tr-TR" sz="4400" dirty="0" err="1" smtClean="0"/>
              <a:t>mean</a:t>
            </a:r>
            <a:r>
              <a:rPr lang="tr-TR" sz="4400" dirty="0" smtClean="0"/>
              <a:t> </a:t>
            </a:r>
            <a:r>
              <a:rPr lang="tr-TR" sz="4400" dirty="0" err="1" smtClean="0"/>
              <a:t>from</a:t>
            </a:r>
            <a:r>
              <a:rPr lang="tr-TR" sz="4400" dirty="0" smtClean="0"/>
              <a:t> an </a:t>
            </a:r>
            <a:r>
              <a:rPr lang="tr-TR" sz="4400" b="1" u="sng" dirty="0" err="1" smtClean="0"/>
              <a:t>economist’s</a:t>
            </a:r>
            <a:r>
              <a:rPr lang="tr-TR" sz="4400" b="1" u="sng" dirty="0" smtClean="0"/>
              <a:t> </a:t>
            </a:r>
            <a:r>
              <a:rPr lang="tr-TR" sz="4400" b="1" u="sng" dirty="0" err="1" smtClean="0"/>
              <a:t>point</a:t>
            </a:r>
            <a:r>
              <a:rPr lang="tr-TR" sz="4400" b="1" u="sng" dirty="0" smtClean="0"/>
              <a:t> of </a:t>
            </a:r>
            <a:r>
              <a:rPr lang="tr-TR" sz="4400" b="1" u="sng" dirty="0" err="1" smtClean="0"/>
              <a:t>view</a:t>
            </a:r>
            <a:r>
              <a:rPr lang="tr-TR" sz="4400" dirty="0" smtClean="0"/>
              <a:t>?</a:t>
            </a:r>
          </a:p>
          <a:p>
            <a:pPr algn="l"/>
            <a:endParaRPr lang="tr-TR" sz="4400" b="1" u="sng" dirty="0">
              <a:sym typeface="Wingdings" panose="05000000000000000000" pitchFamily="2" charset="2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8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7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/>
          <a:lstStyle/>
          <a:p>
            <a:pPr algn="l"/>
            <a:r>
              <a:rPr lang="tr-TR" dirty="0" err="1" smtClean="0"/>
              <a:t>So</a:t>
            </a:r>
            <a:r>
              <a:rPr lang="tr-TR" dirty="0" smtClean="0"/>
              <a:t> </a:t>
            </a:r>
            <a:r>
              <a:rPr lang="tr-TR" dirty="0" err="1" smtClean="0"/>
              <a:t>what</a:t>
            </a:r>
            <a:r>
              <a:rPr lang="tr-TR" dirty="0" smtClean="0"/>
              <a:t> – </a:t>
            </a:r>
            <a:r>
              <a:rPr lang="tr-TR" dirty="0" err="1" smtClean="0"/>
              <a:t>Ee</a:t>
            </a:r>
            <a:r>
              <a:rPr lang="tr-TR" dirty="0" smtClean="0"/>
              <a:t> </a:t>
            </a:r>
            <a:r>
              <a:rPr lang="tr-TR" dirty="0" err="1" smtClean="0"/>
              <a:t>N’olmuş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>
            <a:normAutofit/>
          </a:bodyPr>
          <a:lstStyle/>
          <a:p>
            <a:pPr algn="l"/>
            <a:r>
              <a:rPr lang="tr-TR" sz="4400" dirty="0" err="1" smtClean="0"/>
              <a:t>What</a:t>
            </a:r>
            <a:r>
              <a:rPr lang="tr-TR" sz="4400" dirty="0" smtClean="0"/>
              <a:t> </a:t>
            </a:r>
            <a:r>
              <a:rPr lang="tr-TR" sz="4400" dirty="0" err="1" smtClean="0"/>
              <a:t>does</a:t>
            </a:r>
            <a:r>
              <a:rPr lang="tr-TR" sz="4400" dirty="0" smtClean="0"/>
              <a:t> </a:t>
            </a:r>
            <a:r>
              <a:rPr lang="tr-TR" sz="4400" b="1" u="sng" dirty="0" err="1" smtClean="0"/>
              <a:t>evolution</a:t>
            </a:r>
            <a:r>
              <a:rPr lang="tr-TR" sz="4400" dirty="0" smtClean="0"/>
              <a:t> </a:t>
            </a:r>
            <a:r>
              <a:rPr lang="tr-TR" sz="4400" dirty="0" err="1" smtClean="0"/>
              <a:t>mean</a:t>
            </a:r>
            <a:r>
              <a:rPr lang="tr-TR" sz="4400" dirty="0" smtClean="0"/>
              <a:t> </a:t>
            </a:r>
            <a:r>
              <a:rPr lang="tr-TR" sz="4400" dirty="0" err="1" smtClean="0"/>
              <a:t>from</a:t>
            </a:r>
            <a:r>
              <a:rPr lang="tr-TR" sz="4400" dirty="0" smtClean="0"/>
              <a:t> </a:t>
            </a:r>
            <a:r>
              <a:rPr lang="tr-TR" sz="4400" dirty="0"/>
              <a:t>a </a:t>
            </a:r>
            <a:r>
              <a:rPr lang="en-GB" sz="4400" b="1" u="sng" dirty="0"/>
              <a:t>social scientist</a:t>
            </a:r>
            <a:r>
              <a:rPr lang="tr-TR" sz="4400" b="1" u="sng" dirty="0"/>
              <a:t>’s </a:t>
            </a:r>
            <a:r>
              <a:rPr lang="tr-TR" sz="4400" b="1" u="sng" dirty="0" err="1"/>
              <a:t>point</a:t>
            </a:r>
            <a:r>
              <a:rPr lang="tr-TR" sz="4400" b="1" u="sng" dirty="0"/>
              <a:t> of </a:t>
            </a:r>
            <a:r>
              <a:rPr lang="tr-TR" sz="4400" b="1" u="sng" dirty="0" err="1"/>
              <a:t>view</a:t>
            </a:r>
            <a:r>
              <a:rPr lang="tr-TR" sz="4400" dirty="0" smtClean="0"/>
              <a:t>?</a:t>
            </a:r>
            <a:endParaRPr lang="en-GB" sz="4400" dirty="0" smtClean="0"/>
          </a:p>
          <a:p>
            <a:pPr algn="l"/>
            <a:endParaRPr lang="tr-TR" sz="4400" b="1" u="sng" dirty="0">
              <a:sym typeface="Wingdings" panose="05000000000000000000" pitchFamily="2" charset="2"/>
            </a:endParaRPr>
          </a:p>
          <a:p>
            <a:pPr algn="l"/>
            <a:r>
              <a:rPr lang="tr-TR" sz="4400" dirty="0" err="1" smtClean="0">
                <a:sym typeface="Wingdings" panose="05000000000000000000" pitchFamily="2" charset="2"/>
              </a:rPr>
              <a:t>Evolution</a:t>
            </a:r>
            <a:r>
              <a:rPr lang="tr-TR" sz="4400" dirty="0" smtClean="0">
                <a:sym typeface="Wingdings" panose="05000000000000000000" pitchFamily="2" charset="2"/>
              </a:rPr>
              <a:t> is a </a:t>
            </a:r>
            <a:r>
              <a:rPr lang="tr-TR" sz="4400" b="1" u="sng" dirty="0" err="1" smtClean="0">
                <a:sym typeface="Wingdings" panose="05000000000000000000" pitchFamily="2" charset="2"/>
              </a:rPr>
              <a:t>process</a:t>
            </a:r>
            <a:r>
              <a:rPr lang="tr-TR" sz="4400" dirty="0" smtClean="0">
                <a:sym typeface="Wingdings" panose="05000000000000000000" pitchFamily="2" charset="2"/>
              </a:rPr>
              <a:t> in </a:t>
            </a:r>
            <a:r>
              <a:rPr lang="tr-TR" sz="4400" dirty="0" err="1" smtClean="0">
                <a:sym typeface="Wingdings" panose="05000000000000000000" pitchFamily="2" charset="2"/>
              </a:rPr>
              <a:t>which</a:t>
            </a:r>
            <a:r>
              <a:rPr lang="tr-TR" sz="4400" dirty="0" smtClean="0">
                <a:sym typeface="Wingdings" panose="05000000000000000000" pitchFamily="2" charset="2"/>
              </a:rPr>
              <a:t> </a:t>
            </a:r>
            <a:r>
              <a:rPr lang="tr-TR" sz="4400" dirty="0" err="1" smtClean="0">
                <a:sym typeface="Wingdings" panose="05000000000000000000" pitchFamily="2" charset="2"/>
              </a:rPr>
              <a:t>several</a:t>
            </a:r>
            <a:r>
              <a:rPr lang="tr-TR" sz="4400" dirty="0" smtClean="0">
                <a:sym typeface="Wingdings" panose="05000000000000000000" pitchFamily="2" charset="2"/>
              </a:rPr>
              <a:t> </a:t>
            </a:r>
            <a:r>
              <a:rPr lang="tr-TR" sz="4400" b="1" u="sng" dirty="0" err="1" smtClean="0">
                <a:sym typeface="Wingdings" panose="05000000000000000000" pitchFamily="2" charset="2"/>
              </a:rPr>
              <a:t>mechanisms</a:t>
            </a:r>
            <a:r>
              <a:rPr lang="tr-TR" sz="4400" dirty="0" smtClean="0">
                <a:sym typeface="Wingdings" panose="05000000000000000000" pitchFamily="2" charset="2"/>
              </a:rPr>
              <a:t> </a:t>
            </a:r>
            <a:r>
              <a:rPr lang="tr-TR" sz="4400" dirty="0" err="1" smtClean="0">
                <a:sym typeface="Wingdings" panose="05000000000000000000" pitchFamily="2" charset="2"/>
              </a:rPr>
              <a:t>are</a:t>
            </a:r>
            <a:r>
              <a:rPr lang="tr-TR" sz="4400" dirty="0" smtClean="0">
                <a:sym typeface="Wingdings" panose="05000000000000000000" pitchFamily="2" charset="2"/>
              </a:rPr>
              <a:t> </a:t>
            </a:r>
            <a:r>
              <a:rPr lang="tr-TR" sz="4400" b="1" u="sng" dirty="0" err="1" smtClean="0">
                <a:sym typeface="Wingdings" panose="05000000000000000000" pitchFamily="2" charset="2"/>
              </a:rPr>
              <a:t>simultaneously</a:t>
            </a:r>
            <a:r>
              <a:rPr lang="tr-TR" sz="4400" b="1" u="sng" dirty="0" smtClean="0">
                <a:sym typeface="Wingdings" panose="05000000000000000000" pitchFamily="2" charset="2"/>
              </a:rPr>
              <a:t> </a:t>
            </a:r>
            <a:r>
              <a:rPr lang="tr-TR" sz="4400" dirty="0" smtClean="0">
                <a:sym typeface="Wingdings" panose="05000000000000000000" pitchFamily="2" charset="2"/>
              </a:rPr>
              <a:t>at </a:t>
            </a:r>
            <a:r>
              <a:rPr lang="tr-TR" sz="4400" dirty="0" err="1" smtClean="0">
                <a:sym typeface="Wingdings" panose="05000000000000000000" pitchFamily="2" charset="2"/>
              </a:rPr>
              <a:t>play</a:t>
            </a:r>
            <a:r>
              <a:rPr lang="tr-TR" sz="4400" dirty="0" smtClean="0">
                <a:sym typeface="Wingdings" panose="05000000000000000000" pitchFamily="2" charset="2"/>
              </a:rPr>
              <a:t>, </a:t>
            </a:r>
            <a:r>
              <a:rPr lang="tr-TR" sz="4400" dirty="0" err="1" smtClean="0">
                <a:sym typeface="Wingdings" panose="05000000000000000000" pitchFamily="2" charset="2"/>
              </a:rPr>
              <a:t>causing</a:t>
            </a:r>
            <a:r>
              <a:rPr lang="tr-TR" sz="4400" dirty="0" smtClean="0">
                <a:sym typeface="Wingdings" panose="05000000000000000000" pitchFamily="2" charset="2"/>
              </a:rPr>
              <a:t> </a:t>
            </a:r>
            <a:r>
              <a:rPr lang="tr-TR" sz="4400" b="1" u="sng" dirty="0" err="1" smtClean="0">
                <a:sym typeface="Wingdings" panose="05000000000000000000" pitchFamily="2" charset="2"/>
              </a:rPr>
              <a:t>institutions</a:t>
            </a:r>
            <a:r>
              <a:rPr lang="tr-TR" sz="4400" b="1" u="sng" dirty="0" smtClean="0">
                <a:sym typeface="Wingdings" panose="05000000000000000000" pitchFamily="2" charset="2"/>
              </a:rPr>
              <a:t>, </a:t>
            </a:r>
            <a:r>
              <a:rPr lang="tr-TR" sz="4400" b="1" u="sng" dirty="0" err="1" smtClean="0">
                <a:sym typeface="Wingdings" panose="05000000000000000000" pitchFamily="2" charset="2"/>
              </a:rPr>
              <a:t>instincts</a:t>
            </a:r>
            <a:r>
              <a:rPr lang="tr-TR" sz="4400" b="1" u="sng" dirty="0" smtClean="0">
                <a:sym typeface="Wingdings" panose="05000000000000000000" pitchFamily="2" charset="2"/>
              </a:rPr>
              <a:t>, </a:t>
            </a:r>
            <a:r>
              <a:rPr lang="tr-TR" sz="4400" b="1" u="sng" dirty="0" err="1" smtClean="0">
                <a:sym typeface="Wingdings" panose="05000000000000000000" pitchFamily="2" charset="2"/>
              </a:rPr>
              <a:t>and</a:t>
            </a:r>
            <a:r>
              <a:rPr lang="tr-TR" sz="4400" b="1" u="sng" dirty="0" smtClean="0">
                <a:sym typeface="Wingdings" panose="05000000000000000000" pitchFamily="2" charset="2"/>
              </a:rPr>
              <a:t> </a:t>
            </a:r>
            <a:r>
              <a:rPr lang="tr-TR" sz="4400" b="1" u="sng" dirty="0" err="1" smtClean="0">
                <a:sym typeface="Wingdings" panose="05000000000000000000" pitchFamily="2" charset="2"/>
              </a:rPr>
              <a:t>habits</a:t>
            </a:r>
            <a:r>
              <a:rPr lang="tr-TR" sz="4400" dirty="0" smtClean="0">
                <a:sym typeface="Wingdings" panose="05000000000000000000" pitchFamily="2" charset="2"/>
              </a:rPr>
              <a:t> </a:t>
            </a:r>
            <a:r>
              <a:rPr lang="tr-TR" sz="4400" dirty="0" err="1" smtClean="0">
                <a:sym typeface="Wingdings" panose="05000000000000000000" pitchFamily="2" charset="2"/>
              </a:rPr>
              <a:t>to</a:t>
            </a:r>
            <a:r>
              <a:rPr lang="tr-TR" sz="4400" dirty="0" smtClean="0">
                <a:sym typeface="Wingdings" panose="05000000000000000000" pitchFamily="2" charset="2"/>
              </a:rPr>
              <a:t> </a:t>
            </a:r>
            <a:r>
              <a:rPr lang="tr-TR" sz="4400" b="1" u="sng" dirty="0" err="1" smtClean="0">
                <a:sym typeface="Wingdings" panose="05000000000000000000" pitchFamily="2" charset="2"/>
              </a:rPr>
              <a:t>change</a:t>
            </a:r>
            <a:r>
              <a:rPr lang="tr-TR" sz="4400" dirty="0" smtClean="0">
                <a:sym typeface="Wingdings" panose="05000000000000000000" pitchFamily="2" charset="2"/>
              </a:rPr>
              <a:t> </a:t>
            </a:r>
            <a:r>
              <a:rPr lang="tr-TR" sz="4400" dirty="0" err="1" smtClean="0">
                <a:sym typeface="Wingdings" panose="05000000000000000000" pitchFamily="2" charset="2"/>
              </a:rPr>
              <a:t>or</a:t>
            </a:r>
            <a:r>
              <a:rPr lang="tr-TR" sz="4400" dirty="0" smtClean="0">
                <a:sym typeface="Wingdings" panose="05000000000000000000" pitchFamily="2" charset="2"/>
              </a:rPr>
              <a:t> </a:t>
            </a:r>
            <a:r>
              <a:rPr lang="tr-TR" sz="4400" b="1" u="sng" dirty="0" err="1" smtClean="0">
                <a:sym typeface="Wingdings" panose="05000000000000000000" pitchFamily="2" charset="2"/>
              </a:rPr>
              <a:t>resist</a:t>
            </a:r>
            <a:r>
              <a:rPr lang="tr-TR" sz="4400" b="1" u="sng" dirty="0" smtClean="0">
                <a:sym typeface="Wingdings" panose="05000000000000000000" pitchFamily="2" charset="2"/>
              </a:rPr>
              <a:t> </a:t>
            </a:r>
            <a:r>
              <a:rPr lang="tr-TR" sz="4400" b="1" u="sng" dirty="0" err="1" smtClean="0">
                <a:sym typeface="Wingdings" panose="05000000000000000000" pitchFamily="2" charset="2"/>
              </a:rPr>
              <a:t>to</a:t>
            </a:r>
            <a:r>
              <a:rPr lang="tr-TR" sz="4400" b="1" u="sng" dirty="0" smtClean="0">
                <a:sym typeface="Wingdings" panose="05000000000000000000" pitchFamily="2" charset="2"/>
              </a:rPr>
              <a:t> </a:t>
            </a:r>
            <a:r>
              <a:rPr lang="tr-TR" sz="4400" b="1" u="sng" dirty="0" err="1" smtClean="0">
                <a:sym typeface="Wingdings" panose="05000000000000000000" pitchFamily="2" charset="2"/>
              </a:rPr>
              <a:t>change</a:t>
            </a:r>
            <a:r>
              <a:rPr lang="tr-TR" sz="4400" dirty="0" smtClean="0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8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7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/>
          <a:lstStyle/>
          <a:p>
            <a:pPr algn="l"/>
            <a:r>
              <a:rPr lang="tr-TR" dirty="0" err="1" smtClean="0"/>
              <a:t>So</a:t>
            </a:r>
            <a:r>
              <a:rPr lang="tr-TR" dirty="0" smtClean="0"/>
              <a:t> </a:t>
            </a:r>
            <a:r>
              <a:rPr lang="tr-TR" dirty="0" err="1" smtClean="0"/>
              <a:t>what</a:t>
            </a:r>
            <a:r>
              <a:rPr lang="tr-TR" dirty="0" smtClean="0"/>
              <a:t> – </a:t>
            </a:r>
            <a:r>
              <a:rPr lang="tr-TR" dirty="0" err="1" smtClean="0"/>
              <a:t>Ee</a:t>
            </a:r>
            <a:r>
              <a:rPr lang="tr-TR" dirty="0" smtClean="0"/>
              <a:t> </a:t>
            </a:r>
            <a:r>
              <a:rPr lang="tr-TR" dirty="0" err="1" smtClean="0"/>
              <a:t>N’olmuş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/>
          <a:lstStyle/>
          <a:p>
            <a:pPr algn="l"/>
            <a:endParaRPr lang="tr-TR" dirty="0" smtClean="0"/>
          </a:p>
          <a:p>
            <a:pPr algn="l"/>
            <a:r>
              <a:rPr lang="tr-TR" dirty="0" smtClean="0"/>
              <a:t>Since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started</a:t>
            </a:r>
            <a:r>
              <a:rPr lang="tr-TR" dirty="0" smtClean="0"/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made</a:t>
            </a:r>
            <a:r>
              <a:rPr lang="tr-TR" dirty="0" smtClean="0"/>
              <a:t> </a:t>
            </a:r>
            <a:r>
              <a:rPr lang="tr-TR" b="1" u="sng" dirty="0" err="1" smtClean="0"/>
              <a:t>progress</a:t>
            </a:r>
            <a:r>
              <a:rPr lang="tr-TR" dirty="0" smtClean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b="1" u="sng" dirty="0" err="1" smtClean="0"/>
              <a:t>learned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definitions</a:t>
            </a:r>
            <a:r>
              <a:rPr lang="tr-TR" dirty="0" smtClean="0"/>
              <a:t> of </a:t>
            </a:r>
            <a:r>
              <a:rPr lang="tr-TR" dirty="0" err="1" smtClean="0"/>
              <a:t>evolution</a:t>
            </a:r>
            <a:r>
              <a:rPr lang="tr-TR" dirty="0" smtClean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b="1" u="sng" dirty="0" err="1" smtClean="0"/>
              <a:t>moved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toward</a:t>
            </a:r>
            <a:r>
              <a:rPr lang="tr-TR" dirty="0" smtClean="0"/>
              <a:t> </a:t>
            </a:r>
            <a:r>
              <a:rPr lang="tr-TR" b="1" u="sng" dirty="0" err="1" smtClean="0"/>
              <a:t>upper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levels</a:t>
            </a:r>
            <a:r>
              <a:rPr lang="tr-TR" b="1" u="sng" dirty="0" smtClean="0"/>
              <a:t> </a:t>
            </a:r>
            <a:r>
              <a:rPr lang="tr-TR" dirty="0" smtClean="0"/>
              <a:t>of </a:t>
            </a:r>
            <a:r>
              <a:rPr lang="tr-TR" dirty="0" err="1" smtClean="0"/>
              <a:t>understanding</a:t>
            </a:r>
            <a:r>
              <a:rPr lang="tr-TR" dirty="0" smtClean="0"/>
              <a:t>.</a:t>
            </a:r>
          </a:p>
          <a:p>
            <a:pPr algn="l"/>
            <a:endParaRPr lang="tr-TR" dirty="0"/>
          </a:p>
          <a:p>
            <a:pPr algn="l"/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now</a:t>
            </a:r>
            <a:r>
              <a:rPr lang="tr-TR" dirty="0" smtClean="0"/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at a </a:t>
            </a:r>
            <a:r>
              <a:rPr lang="tr-TR" b="1" u="sng" dirty="0" err="1" smtClean="0"/>
              <a:t>further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stage</a:t>
            </a:r>
            <a:r>
              <a:rPr lang="tr-TR" dirty="0" smtClean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b="1" u="sng" dirty="0" err="1" smtClean="0"/>
              <a:t>advanced</a:t>
            </a:r>
            <a:r>
              <a:rPr lang="tr-TR" dirty="0" smtClean="0"/>
              <a:t> </a:t>
            </a:r>
            <a:r>
              <a:rPr lang="tr-TR" dirty="0" err="1" smtClean="0"/>
              <a:t>economics</a:t>
            </a:r>
            <a:r>
              <a:rPr lang="tr-TR" dirty="0" smtClean="0"/>
              <a:t> </a:t>
            </a:r>
            <a:r>
              <a:rPr lang="tr-TR" dirty="0" err="1" smtClean="0"/>
              <a:t>students</a:t>
            </a:r>
            <a:r>
              <a:rPr lang="tr-TR" dirty="0" smtClean="0"/>
              <a:t>.</a:t>
            </a:r>
            <a:endParaRPr lang="en-US" dirty="0"/>
          </a:p>
        </p:txBody>
      </p:sp>
      <p:sp>
        <p:nvSpPr>
          <p:cNvPr id="4" name="Sağ Ayraç 3"/>
          <p:cNvSpPr/>
          <p:nvPr/>
        </p:nvSpPr>
        <p:spPr>
          <a:xfrm>
            <a:off x="7899400" y="2019300"/>
            <a:ext cx="520700" cy="3911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etin kutusu 4"/>
          <p:cNvSpPr txBox="1"/>
          <p:nvPr/>
        </p:nvSpPr>
        <p:spPr>
          <a:xfrm>
            <a:off x="8661400" y="2184400"/>
            <a:ext cx="27432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100" dirty="0" err="1" smtClean="0"/>
              <a:t>What</a:t>
            </a:r>
            <a:r>
              <a:rPr lang="tr-TR" sz="3100" dirty="0" smtClean="0"/>
              <a:t> do </a:t>
            </a:r>
            <a:r>
              <a:rPr lang="tr-TR" sz="3100" dirty="0" err="1" smtClean="0"/>
              <a:t>we</a:t>
            </a:r>
            <a:r>
              <a:rPr lang="tr-TR" sz="3100" dirty="0" smtClean="0"/>
              <a:t> </a:t>
            </a:r>
            <a:r>
              <a:rPr lang="tr-TR" sz="3100" dirty="0" err="1" smtClean="0"/>
              <a:t>know</a:t>
            </a:r>
            <a:r>
              <a:rPr lang="tr-TR" sz="3100" dirty="0" smtClean="0"/>
              <a:t> </a:t>
            </a:r>
            <a:r>
              <a:rPr lang="tr-TR" sz="3100" dirty="0" err="1" smtClean="0"/>
              <a:t>about</a:t>
            </a:r>
            <a:r>
              <a:rPr lang="tr-TR" sz="3100" dirty="0" smtClean="0"/>
              <a:t> </a:t>
            </a:r>
            <a:r>
              <a:rPr lang="tr-TR" sz="3100" dirty="0" err="1" smtClean="0"/>
              <a:t>the</a:t>
            </a:r>
            <a:r>
              <a:rPr lang="tr-TR" sz="3100" dirty="0" smtClean="0"/>
              <a:t> </a:t>
            </a:r>
            <a:r>
              <a:rPr lang="tr-TR" sz="3100" dirty="0" err="1" smtClean="0"/>
              <a:t>underlined</a:t>
            </a:r>
            <a:r>
              <a:rPr lang="tr-TR" sz="3100" dirty="0" smtClean="0"/>
              <a:t> </a:t>
            </a:r>
            <a:r>
              <a:rPr lang="tr-TR" sz="3100" dirty="0" err="1" smtClean="0"/>
              <a:t>words</a:t>
            </a:r>
            <a:r>
              <a:rPr lang="tr-TR" sz="3100" dirty="0" smtClean="0"/>
              <a:t> (</a:t>
            </a:r>
            <a:r>
              <a:rPr lang="tr-TR" sz="3100" dirty="0" err="1" smtClean="0"/>
              <a:t>concepts</a:t>
            </a:r>
            <a:r>
              <a:rPr lang="tr-TR" sz="3100" dirty="0" smtClean="0"/>
              <a:t>) </a:t>
            </a:r>
            <a:r>
              <a:rPr lang="tr-TR" sz="3100" i="1" dirty="0" err="1" smtClean="0"/>
              <a:t>beyond</a:t>
            </a:r>
            <a:r>
              <a:rPr lang="tr-TR" sz="3100" i="1" dirty="0" smtClean="0"/>
              <a:t> </a:t>
            </a:r>
            <a:r>
              <a:rPr lang="tr-TR" sz="3100" i="1" dirty="0" err="1" smtClean="0"/>
              <a:t>commonsense</a:t>
            </a:r>
            <a:r>
              <a:rPr lang="tr-TR" sz="3100" dirty="0" smtClean="0"/>
              <a:t>?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94290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/>
          <a:lstStyle/>
          <a:p>
            <a:pPr algn="l"/>
            <a:r>
              <a:rPr lang="tr-TR" dirty="0" err="1" smtClean="0"/>
              <a:t>So</a:t>
            </a:r>
            <a:r>
              <a:rPr lang="tr-TR" dirty="0" smtClean="0"/>
              <a:t> </a:t>
            </a:r>
            <a:r>
              <a:rPr lang="tr-TR" dirty="0" err="1" smtClean="0"/>
              <a:t>what</a:t>
            </a:r>
            <a:r>
              <a:rPr lang="tr-TR" dirty="0" smtClean="0"/>
              <a:t> – </a:t>
            </a:r>
            <a:r>
              <a:rPr lang="tr-TR" dirty="0" err="1" smtClean="0"/>
              <a:t>Ee</a:t>
            </a:r>
            <a:r>
              <a:rPr lang="tr-TR" dirty="0" smtClean="0"/>
              <a:t> </a:t>
            </a:r>
            <a:r>
              <a:rPr lang="tr-TR" dirty="0" err="1" smtClean="0"/>
              <a:t>N’olmuş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/>
          <a:lstStyle/>
          <a:p>
            <a:pPr algn="l"/>
            <a:r>
              <a:rPr lang="tr-TR" dirty="0" err="1" smtClean="0"/>
              <a:t>Let’s</a:t>
            </a:r>
            <a:r>
              <a:rPr lang="tr-TR" dirty="0" smtClean="0"/>
              <a:t> </a:t>
            </a:r>
            <a:r>
              <a:rPr lang="tr-TR" dirty="0" err="1" smtClean="0"/>
              <a:t>try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think</a:t>
            </a:r>
            <a:r>
              <a:rPr lang="tr-TR" dirty="0" smtClean="0"/>
              <a:t> </a:t>
            </a:r>
            <a:r>
              <a:rPr lang="tr-TR" dirty="0" err="1" smtClean="0"/>
              <a:t>like</a:t>
            </a:r>
            <a:r>
              <a:rPr lang="tr-TR" dirty="0" smtClean="0"/>
              <a:t> an </a:t>
            </a:r>
            <a:r>
              <a:rPr lang="tr-TR" dirty="0" err="1" smtClean="0"/>
              <a:t>economist</a:t>
            </a:r>
            <a:r>
              <a:rPr lang="tr-TR" dirty="0" smtClean="0"/>
              <a:t>:</a:t>
            </a: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roup 1"/>
          <p:cNvGrpSpPr>
            <a:grpSpLocks noChangeAspect="1"/>
          </p:cNvGrpSpPr>
          <p:nvPr/>
        </p:nvGrpSpPr>
        <p:grpSpPr bwMode="auto">
          <a:xfrm>
            <a:off x="393700" y="2732724"/>
            <a:ext cx="6042395" cy="5216369"/>
            <a:chOff x="1924" y="2080"/>
            <a:chExt cx="8650" cy="7374"/>
          </a:xfrm>
        </p:grpSpPr>
        <p:sp>
          <p:nvSpPr>
            <p:cNvPr id="8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924" y="2080"/>
              <a:ext cx="8650" cy="7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14"/>
            <p:cNvSpPr>
              <a:spLocks noChangeShapeType="1"/>
            </p:cNvSpPr>
            <p:nvPr/>
          </p:nvSpPr>
          <p:spPr bwMode="auto">
            <a:xfrm>
              <a:off x="2508" y="7102"/>
              <a:ext cx="5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Arc 13"/>
            <p:cNvSpPr>
              <a:spLocks/>
            </p:cNvSpPr>
            <p:nvPr/>
          </p:nvSpPr>
          <p:spPr bwMode="auto">
            <a:xfrm rot="11092917" flipV="1">
              <a:off x="2664" y="3341"/>
              <a:ext cx="6364" cy="3983"/>
            </a:xfrm>
            <a:custGeom>
              <a:avLst/>
              <a:gdLst>
                <a:gd name="G0" fmla="+- 0 0 0"/>
                <a:gd name="G1" fmla="+- 21098 0 0"/>
                <a:gd name="G2" fmla="+- 21600 0 0"/>
                <a:gd name="T0" fmla="*/ 4627 w 21600"/>
                <a:gd name="T1" fmla="*/ 0 h 21098"/>
                <a:gd name="T2" fmla="*/ 21600 w 21600"/>
                <a:gd name="T3" fmla="*/ 21098 h 21098"/>
                <a:gd name="T4" fmla="*/ 0 w 21600"/>
                <a:gd name="T5" fmla="*/ 21098 h 2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098" fill="none" extrusionOk="0">
                  <a:moveTo>
                    <a:pt x="4627" y="-1"/>
                  </a:moveTo>
                  <a:cubicBezTo>
                    <a:pt x="14537" y="2172"/>
                    <a:pt x="21600" y="10951"/>
                    <a:pt x="21600" y="21098"/>
                  </a:cubicBezTo>
                </a:path>
                <a:path w="21600" h="21098" stroke="0" extrusionOk="0">
                  <a:moveTo>
                    <a:pt x="4627" y="-1"/>
                  </a:moveTo>
                  <a:cubicBezTo>
                    <a:pt x="14537" y="2172"/>
                    <a:pt x="21600" y="10951"/>
                    <a:pt x="21600" y="21098"/>
                  </a:cubicBezTo>
                  <a:lnTo>
                    <a:pt x="0" y="2109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7280" y="7180"/>
              <a:ext cx="750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tr-T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Time</a:t>
              </a:r>
              <a:endParaRPr kumimoji="0" lang="en-GB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Arc 9"/>
            <p:cNvSpPr>
              <a:spLocks/>
            </p:cNvSpPr>
            <p:nvPr/>
          </p:nvSpPr>
          <p:spPr bwMode="auto">
            <a:xfrm rot="10800000" flipV="1">
              <a:off x="4775" y="4094"/>
              <a:ext cx="2099" cy="1206"/>
            </a:xfrm>
            <a:custGeom>
              <a:avLst/>
              <a:gdLst>
                <a:gd name="G0" fmla="+- 0 0 0"/>
                <a:gd name="G1" fmla="+- 19884 0 0"/>
                <a:gd name="G2" fmla="+- 21600 0 0"/>
                <a:gd name="T0" fmla="*/ 8438 w 20012"/>
                <a:gd name="T1" fmla="*/ 0 h 19884"/>
                <a:gd name="T2" fmla="*/ 20012 w 20012"/>
                <a:gd name="T3" fmla="*/ 11756 h 19884"/>
                <a:gd name="T4" fmla="*/ 0 w 20012"/>
                <a:gd name="T5" fmla="*/ 19884 h 19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012" h="19884" fill="none" extrusionOk="0">
                  <a:moveTo>
                    <a:pt x="8437" y="0"/>
                  </a:moveTo>
                  <a:cubicBezTo>
                    <a:pt x="13699" y="2233"/>
                    <a:pt x="17861" y="6460"/>
                    <a:pt x="20012" y="11755"/>
                  </a:cubicBezTo>
                </a:path>
                <a:path w="20012" h="19884" stroke="0" extrusionOk="0">
                  <a:moveTo>
                    <a:pt x="8437" y="0"/>
                  </a:moveTo>
                  <a:cubicBezTo>
                    <a:pt x="13699" y="2233"/>
                    <a:pt x="17861" y="6460"/>
                    <a:pt x="20012" y="11755"/>
                  </a:cubicBezTo>
                  <a:lnTo>
                    <a:pt x="0" y="19884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5520" y="4285"/>
              <a:ext cx="2409" cy="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tr-T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Direction of the process of knowledge production</a:t>
              </a:r>
              <a:endParaRPr kumimoji="0" lang="en-GB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AutoShape 6"/>
            <p:cNvSpPr>
              <a:spLocks noChangeShapeType="1"/>
            </p:cNvSpPr>
            <p:nvPr/>
          </p:nvSpPr>
          <p:spPr bwMode="auto">
            <a:xfrm flipV="1">
              <a:off x="2504" y="3531"/>
              <a:ext cx="1" cy="356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AutoShape 5"/>
            <p:cNvSpPr>
              <a:spLocks noChangeShapeType="1"/>
            </p:cNvSpPr>
            <p:nvPr/>
          </p:nvSpPr>
          <p:spPr bwMode="auto">
            <a:xfrm>
              <a:off x="2504" y="2501"/>
              <a:ext cx="1" cy="66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AutoShape 4"/>
            <p:cNvSpPr>
              <a:spLocks/>
            </p:cNvSpPr>
            <p:nvPr/>
          </p:nvSpPr>
          <p:spPr bwMode="auto">
            <a:xfrm rot="5400000">
              <a:off x="2466" y="3362"/>
              <a:ext cx="71" cy="143"/>
            </a:xfrm>
            <a:prstGeom prst="rightBracket">
              <a:avLst>
                <a:gd name="adj" fmla="val 16784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AutoShape 3"/>
            <p:cNvSpPr>
              <a:spLocks/>
            </p:cNvSpPr>
            <p:nvPr/>
          </p:nvSpPr>
          <p:spPr bwMode="auto">
            <a:xfrm rot="16200000">
              <a:off x="2458" y="3226"/>
              <a:ext cx="88" cy="143"/>
            </a:xfrm>
            <a:prstGeom prst="rightBracket">
              <a:avLst>
                <a:gd name="adj" fmla="val 13542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Text Box 2"/>
            <p:cNvSpPr txBox="1">
              <a:spLocks noChangeAspect="1" noChangeArrowheads="1"/>
            </p:cNvSpPr>
            <p:nvPr/>
          </p:nvSpPr>
          <p:spPr bwMode="auto">
            <a:xfrm>
              <a:off x="1924" y="3540"/>
              <a:ext cx="540" cy="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tr-T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Accumulation of knowledge</a:t>
              </a:r>
              <a:endParaRPr kumimoji="0" lang="en-GB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585101" y="2650013"/>
            <a:ext cx="523907" cy="28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tr-TR" sz="1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∑</a:t>
            </a:r>
            <a:r>
              <a:rPr lang="tr-TR" altLang="tr-TR" sz="1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K</a:t>
            </a:r>
            <a:endParaRPr kumimoji="0" lang="en-GB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Sağ Ayraç 22"/>
          <p:cNvSpPr/>
          <p:nvPr/>
        </p:nvSpPr>
        <p:spPr>
          <a:xfrm>
            <a:off x="5232400" y="2387600"/>
            <a:ext cx="571500" cy="42358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etin kutusu 23"/>
          <p:cNvSpPr txBox="1"/>
          <p:nvPr/>
        </p:nvSpPr>
        <p:spPr>
          <a:xfrm>
            <a:off x="5956300" y="2501900"/>
            <a:ext cx="5803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err="1" smtClean="0"/>
              <a:t>Properties</a:t>
            </a:r>
            <a:r>
              <a:rPr lang="tr-TR" dirty="0" smtClean="0"/>
              <a:t> of a </a:t>
            </a:r>
            <a:r>
              <a:rPr lang="tr-TR" dirty="0" err="1" smtClean="0"/>
              <a:t>graph</a:t>
            </a:r>
            <a:r>
              <a:rPr lang="tr-TR" dirty="0" smtClean="0"/>
              <a:t> </a:t>
            </a:r>
            <a:r>
              <a:rPr lang="tr-TR" dirty="0" err="1" smtClean="0"/>
              <a:t>like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:</a:t>
            </a:r>
          </a:p>
          <a:p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Continuous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Progression</a:t>
            </a:r>
            <a:r>
              <a:rPr lang="tr-TR" dirty="0" smtClean="0"/>
              <a:t>, </a:t>
            </a:r>
            <a:r>
              <a:rPr lang="tr-TR" dirty="0" err="1" smtClean="0"/>
              <a:t>advancement</a:t>
            </a:r>
            <a:r>
              <a:rPr lang="tr-TR" dirty="0" smtClean="0"/>
              <a:t>, </a:t>
            </a:r>
            <a:r>
              <a:rPr lang="tr-TR" dirty="0" err="1" smtClean="0"/>
              <a:t>growth</a:t>
            </a:r>
            <a:r>
              <a:rPr lang="tr-TR" dirty="0" smtClean="0"/>
              <a:t> </a:t>
            </a:r>
            <a:r>
              <a:rPr lang="tr-TR" dirty="0" err="1" smtClean="0"/>
              <a:t>etc</a:t>
            </a:r>
            <a:r>
              <a:rPr lang="tr-TR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A </a:t>
            </a:r>
            <a:r>
              <a:rPr lang="tr-TR" dirty="0" err="1" smtClean="0"/>
              <a:t>single</a:t>
            </a:r>
            <a:r>
              <a:rPr lang="tr-TR" dirty="0" smtClean="0"/>
              <a:t> </a:t>
            </a:r>
            <a:r>
              <a:rPr lang="tr-TR" dirty="0" err="1" smtClean="0"/>
              <a:t>pathway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85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So What – </a:t>
            </a:r>
            <a:r>
              <a:rPr lang="en-GB" sz="6000" dirty="0" err="1" smtClean="0"/>
              <a:t>Ee</a:t>
            </a:r>
            <a:r>
              <a:rPr lang="en-GB" sz="6000" dirty="0" smtClean="0"/>
              <a:t> </a:t>
            </a:r>
            <a:r>
              <a:rPr lang="en-GB" sz="6000" dirty="0" err="1" smtClean="0"/>
              <a:t>N’olmuş</a:t>
            </a:r>
            <a:r>
              <a:rPr lang="en-GB" sz="6000" dirty="0" smtClean="0"/>
              <a:t>?</a:t>
            </a:r>
            <a:endParaRPr lang="en-GB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834887" y="6122504"/>
            <a:ext cx="10641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hlinkClick r:id="rId2"/>
              </a:rPr>
              <a:t>http</a:t>
            </a:r>
            <a:r>
              <a:rPr lang="en-GB" sz="1400" dirty="0" smtClean="0">
                <a:hlinkClick r:id="rId2"/>
              </a:rPr>
              <a:t>://</a:t>
            </a:r>
            <a:r>
              <a:rPr lang="en-GB" sz="1400" dirty="0">
                <a:hlinkClick r:id="rId2"/>
              </a:rPr>
              <a:t>http://</a:t>
            </a:r>
            <a:r>
              <a:rPr lang="en-GB" sz="1400" dirty="0" smtClean="0">
                <a:hlinkClick r:id="rId2"/>
              </a:rPr>
              <a:t>www.worldeconomics.com/papers/Global%20Growth%20Monitor_7c66ffca-ff86-4e4c-979d-7c5d7a22ef21.paper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30" name="Picture 6" descr="http://www.worldeconomics.com/Images/CMS/LoadedContent/Papers/WE/7c66ffca-ff86-4e4c-979d-7c5d7a22ef21_201603_C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18" y="1935438"/>
            <a:ext cx="10264031" cy="359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39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So What – </a:t>
            </a:r>
            <a:r>
              <a:rPr lang="en-GB" sz="6000" dirty="0" err="1" smtClean="0"/>
              <a:t>Ee</a:t>
            </a:r>
            <a:r>
              <a:rPr lang="en-GB" sz="6000" dirty="0" smtClean="0"/>
              <a:t> </a:t>
            </a:r>
            <a:r>
              <a:rPr lang="en-GB" sz="6000" dirty="0" err="1" smtClean="0"/>
              <a:t>N’olmuş</a:t>
            </a:r>
            <a:r>
              <a:rPr lang="en-GB" sz="6000" dirty="0" smtClean="0"/>
              <a:t>?</a:t>
            </a:r>
            <a:endParaRPr lang="en-GB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948070" y="6149009"/>
            <a:ext cx="8521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www.marketoracle.co.uk/images/2012/Aug/malaysia-income-inequality-5.gif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http://www.marketoracle.co.uk/images/2012/Aug/malaysia-income-inequality-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06" y="1961673"/>
            <a:ext cx="5029764" cy="392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8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So What – </a:t>
            </a:r>
            <a:r>
              <a:rPr lang="en-GB" sz="6000" dirty="0" err="1" smtClean="0"/>
              <a:t>Ee</a:t>
            </a:r>
            <a:r>
              <a:rPr lang="en-GB" sz="6000" dirty="0" smtClean="0"/>
              <a:t> </a:t>
            </a:r>
            <a:r>
              <a:rPr lang="en-GB" sz="6000" dirty="0" err="1" smtClean="0"/>
              <a:t>N’olmuş</a:t>
            </a:r>
            <a:r>
              <a:rPr lang="en-GB" sz="6000" dirty="0" smtClean="0"/>
              <a:t>?</a:t>
            </a:r>
            <a:endParaRPr lang="en-GB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2663687" y="6122504"/>
            <a:ext cx="8216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www.lingholic.com/wp-content/uploads/2013/05/actual-learning-curve1.jpg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 descr="http://www.lingholic.com/wp-content/uploads/2013/05/actual-learning-curv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26" y="2027236"/>
            <a:ext cx="4230895" cy="385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dirty="0" err="1"/>
              <a:t>So</a:t>
            </a:r>
            <a:r>
              <a:rPr lang="tr-TR" sz="6000" dirty="0"/>
              <a:t> </a:t>
            </a:r>
            <a:r>
              <a:rPr lang="tr-TR" sz="6000" dirty="0" err="1"/>
              <a:t>what</a:t>
            </a:r>
            <a:r>
              <a:rPr lang="tr-TR" sz="6000" dirty="0"/>
              <a:t> – </a:t>
            </a:r>
            <a:r>
              <a:rPr lang="tr-TR" sz="6000" dirty="0" err="1"/>
              <a:t>Ee</a:t>
            </a:r>
            <a:r>
              <a:rPr lang="tr-TR" sz="6000" dirty="0"/>
              <a:t> </a:t>
            </a:r>
            <a:r>
              <a:rPr lang="tr-TR" sz="6000" dirty="0" err="1"/>
              <a:t>N’olmuş</a:t>
            </a:r>
            <a:r>
              <a:rPr lang="tr-TR" sz="6000" dirty="0"/>
              <a:t>? 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Dialectics (Friedrich Hegel): Negation of ideas</a:t>
            </a:r>
          </a:p>
          <a:p>
            <a:r>
              <a:rPr lang="en-GB" dirty="0" smtClean="0"/>
              <a:t>Rational Choice Theory</a:t>
            </a:r>
            <a:r>
              <a:rPr lang="en-GB" smtClean="0"/>
              <a:t>: Utility </a:t>
            </a:r>
            <a:r>
              <a:rPr lang="en-GB" dirty="0" smtClean="0"/>
              <a:t>maximization</a:t>
            </a:r>
          </a:p>
          <a:p>
            <a:r>
              <a:rPr lang="en-GB" dirty="0" smtClean="0"/>
              <a:t>Critical Rationalism (Karl Popper): Trial and error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996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/>
          <a:lstStyle/>
          <a:p>
            <a:pPr algn="l"/>
            <a:r>
              <a:rPr lang="tr-TR" dirty="0" err="1" smtClean="0"/>
              <a:t>So</a:t>
            </a:r>
            <a:r>
              <a:rPr lang="tr-TR" dirty="0" smtClean="0"/>
              <a:t> </a:t>
            </a:r>
            <a:r>
              <a:rPr lang="tr-TR" dirty="0" err="1" smtClean="0"/>
              <a:t>what</a:t>
            </a:r>
            <a:r>
              <a:rPr lang="tr-TR" dirty="0" smtClean="0"/>
              <a:t> – </a:t>
            </a:r>
            <a:r>
              <a:rPr lang="tr-TR" dirty="0" err="1" smtClean="0"/>
              <a:t>Ee</a:t>
            </a:r>
            <a:r>
              <a:rPr lang="tr-TR" dirty="0" smtClean="0"/>
              <a:t> </a:t>
            </a:r>
            <a:r>
              <a:rPr lang="tr-TR" dirty="0" err="1" smtClean="0"/>
              <a:t>N’olmuş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/>
          <a:lstStyle/>
          <a:p>
            <a:pPr algn="l"/>
            <a:r>
              <a:rPr lang="tr-TR" dirty="0" err="1" smtClean="0"/>
              <a:t>Now</a:t>
            </a:r>
            <a:r>
              <a:rPr lang="tr-TR" dirty="0" smtClean="0"/>
              <a:t>, </a:t>
            </a:r>
            <a:r>
              <a:rPr lang="tr-TR" dirty="0" err="1" smtClean="0"/>
              <a:t>let’s</a:t>
            </a:r>
            <a:r>
              <a:rPr lang="tr-TR" dirty="0" smtClean="0"/>
              <a:t> </a:t>
            </a:r>
            <a:r>
              <a:rPr lang="tr-TR" dirty="0" err="1" smtClean="0"/>
              <a:t>question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common</a:t>
            </a:r>
            <a:r>
              <a:rPr lang="tr-TR" dirty="0" smtClean="0"/>
              <a:t> sense of an </a:t>
            </a:r>
            <a:r>
              <a:rPr lang="tr-TR" dirty="0" err="1" smtClean="0"/>
              <a:t>economist</a:t>
            </a:r>
            <a:r>
              <a:rPr lang="tr-TR" dirty="0" smtClean="0"/>
              <a:t>!</a:t>
            </a:r>
          </a:p>
          <a:p>
            <a:pPr algn="l"/>
            <a:endParaRPr lang="tr-TR" dirty="0" smtClean="0"/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8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393700" y="2665412"/>
            <a:ext cx="6845300" cy="3595688"/>
            <a:chOff x="1418" y="1155"/>
            <a:chExt cx="13860" cy="6743"/>
          </a:xfrm>
        </p:grpSpPr>
        <p:sp>
          <p:nvSpPr>
            <p:cNvPr id="11" name="AutoShape 37"/>
            <p:cNvSpPr>
              <a:spLocks noChangeAspect="1" noChangeArrowheads="1" noTextEdit="1"/>
            </p:cNvSpPr>
            <p:nvPr/>
          </p:nvSpPr>
          <p:spPr bwMode="auto">
            <a:xfrm>
              <a:off x="1418" y="1155"/>
              <a:ext cx="13860" cy="6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36"/>
            <p:cNvSpPr>
              <a:spLocks noChangeShapeType="1"/>
            </p:cNvSpPr>
            <p:nvPr/>
          </p:nvSpPr>
          <p:spPr bwMode="auto">
            <a:xfrm flipV="1">
              <a:off x="1958" y="1959"/>
              <a:ext cx="1" cy="55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35"/>
            <p:cNvSpPr>
              <a:spLocks noChangeShapeType="1"/>
            </p:cNvSpPr>
            <p:nvPr/>
          </p:nvSpPr>
          <p:spPr bwMode="auto">
            <a:xfrm flipV="1">
              <a:off x="2858" y="7538"/>
              <a:ext cx="10980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34"/>
            <p:cNvSpPr>
              <a:spLocks noChangeShapeType="1"/>
            </p:cNvSpPr>
            <p:nvPr/>
          </p:nvSpPr>
          <p:spPr bwMode="auto">
            <a:xfrm flipV="1">
              <a:off x="2858" y="2319"/>
              <a:ext cx="2" cy="52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33"/>
            <p:cNvSpPr>
              <a:spLocks noChangeShapeType="1"/>
            </p:cNvSpPr>
            <p:nvPr/>
          </p:nvSpPr>
          <p:spPr bwMode="auto">
            <a:xfrm>
              <a:off x="1958" y="7538"/>
              <a:ext cx="53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32"/>
            <p:cNvSpPr>
              <a:spLocks noChangeShapeType="1"/>
            </p:cNvSpPr>
            <p:nvPr/>
          </p:nvSpPr>
          <p:spPr bwMode="auto">
            <a:xfrm flipH="1">
              <a:off x="2498" y="7358"/>
              <a:ext cx="181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31"/>
            <p:cNvSpPr>
              <a:spLocks noChangeShapeType="1"/>
            </p:cNvSpPr>
            <p:nvPr/>
          </p:nvSpPr>
          <p:spPr bwMode="auto">
            <a:xfrm flipH="1">
              <a:off x="2678" y="7358"/>
              <a:ext cx="181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0"/>
            <p:cNvSpPr>
              <a:spLocks/>
            </p:cNvSpPr>
            <p:nvPr/>
          </p:nvSpPr>
          <p:spPr bwMode="auto">
            <a:xfrm>
              <a:off x="2858" y="4298"/>
              <a:ext cx="1800" cy="540"/>
            </a:xfrm>
            <a:custGeom>
              <a:avLst/>
              <a:gdLst>
                <a:gd name="T0" fmla="*/ 0 w 1620"/>
                <a:gd name="T1" fmla="*/ 540 h 540"/>
                <a:gd name="T2" fmla="*/ 540 w 1620"/>
                <a:gd name="T3" fmla="*/ 180 h 540"/>
                <a:gd name="T4" fmla="*/ 1620 w 1620"/>
                <a:gd name="T5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0" h="540">
                  <a:moveTo>
                    <a:pt x="0" y="540"/>
                  </a:moveTo>
                  <a:cubicBezTo>
                    <a:pt x="135" y="405"/>
                    <a:pt x="270" y="270"/>
                    <a:pt x="540" y="180"/>
                  </a:cubicBezTo>
                  <a:cubicBezTo>
                    <a:pt x="810" y="90"/>
                    <a:pt x="1215" y="45"/>
                    <a:pt x="162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Arc 29"/>
            <p:cNvSpPr>
              <a:spLocks/>
            </p:cNvSpPr>
            <p:nvPr/>
          </p:nvSpPr>
          <p:spPr bwMode="auto">
            <a:xfrm rot="10788310" flipV="1">
              <a:off x="4658" y="3219"/>
              <a:ext cx="2699" cy="194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005"/>
                <a:gd name="T2" fmla="*/ 2893 w 21600"/>
                <a:gd name="T3" fmla="*/ 43005 h 43005"/>
                <a:gd name="T4" fmla="*/ 0 w 21600"/>
                <a:gd name="T5" fmla="*/ 21600 h 43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005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411"/>
                    <a:pt x="13606" y="41557"/>
                    <a:pt x="2893" y="43005"/>
                  </a:cubicBezTo>
                </a:path>
                <a:path w="21600" h="43005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411"/>
                    <a:pt x="13606" y="41557"/>
                    <a:pt x="2893" y="4300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Arc 28"/>
            <p:cNvSpPr>
              <a:spLocks/>
            </p:cNvSpPr>
            <p:nvPr/>
          </p:nvSpPr>
          <p:spPr bwMode="auto">
            <a:xfrm rot="10788310" flipV="1">
              <a:off x="7358" y="2316"/>
              <a:ext cx="5837" cy="1501"/>
            </a:xfrm>
            <a:custGeom>
              <a:avLst/>
              <a:gdLst>
                <a:gd name="G0" fmla="+- 6454 0 0"/>
                <a:gd name="G1" fmla="+- 21600 0 0"/>
                <a:gd name="G2" fmla="+- 21600 0 0"/>
                <a:gd name="T0" fmla="*/ 0 w 28054"/>
                <a:gd name="T1" fmla="*/ 987 h 38144"/>
                <a:gd name="T2" fmla="*/ 20342 w 28054"/>
                <a:gd name="T3" fmla="*/ 38144 h 38144"/>
                <a:gd name="T4" fmla="*/ 6454 w 28054"/>
                <a:gd name="T5" fmla="*/ 21600 h 38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054" h="38144" fill="none" extrusionOk="0">
                  <a:moveTo>
                    <a:pt x="-1" y="986"/>
                  </a:moveTo>
                  <a:cubicBezTo>
                    <a:pt x="2088" y="332"/>
                    <a:pt x="4265" y="-1"/>
                    <a:pt x="6454" y="0"/>
                  </a:cubicBezTo>
                  <a:cubicBezTo>
                    <a:pt x="18383" y="0"/>
                    <a:pt x="28054" y="9670"/>
                    <a:pt x="28054" y="21600"/>
                  </a:cubicBezTo>
                  <a:cubicBezTo>
                    <a:pt x="28054" y="27983"/>
                    <a:pt x="25230" y="34039"/>
                    <a:pt x="20341" y="38143"/>
                  </a:cubicBezTo>
                </a:path>
                <a:path w="28054" h="38144" stroke="0" extrusionOk="0">
                  <a:moveTo>
                    <a:pt x="-1" y="986"/>
                  </a:moveTo>
                  <a:cubicBezTo>
                    <a:pt x="2088" y="332"/>
                    <a:pt x="4265" y="-1"/>
                    <a:pt x="6454" y="0"/>
                  </a:cubicBezTo>
                  <a:cubicBezTo>
                    <a:pt x="18383" y="0"/>
                    <a:pt x="28054" y="9670"/>
                    <a:pt x="28054" y="21600"/>
                  </a:cubicBezTo>
                  <a:cubicBezTo>
                    <a:pt x="28054" y="27983"/>
                    <a:pt x="25230" y="34039"/>
                    <a:pt x="20341" y="38143"/>
                  </a:cubicBezTo>
                  <a:lnTo>
                    <a:pt x="6454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Arc 27"/>
            <p:cNvSpPr>
              <a:spLocks/>
            </p:cNvSpPr>
            <p:nvPr/>
          </p:nvSpPr>
          <p:spPr bwMode="auto">
            <a:xfrm rot="10788310" flipV="1">
              <a:off x="7002" y="4652"/>
              <a:ext cx="5448" cy="832"/>
            </a:xfrm>
            <a:custGeom>
              <a:avLst/>
              <a:gdLst>
                <a:gd name="G0" fmla="+- 9541 0 0"/>
                <a:gd name="G1" fmla="+- 21600 0 0"/>
                <a:gd name="G2" fmla="+- 21600 0 0"/>
                <a:gd name="T0" fmla="*/ 0 w 31141"/>
                <a:gd name="T1" fmla="*/ 2221 h 34367"/>
                <a:gd name="T2" fmla="*/ 26964 w 31141"/>
                <a:gd name="T3" fmla="*/ 34367 h 34367"/>
                <a:gd name="T4" fmla="*/ 9541 w 31141"/>
                <a:gd name="T5" fmla="*/ 21600 h 34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141" h="34367" fill="none" extrusionOk="0">
                  <a:moveTo>
                    <a:pt x="0" y="2221"/>
                  </a:moveTo>
                  <a:cubicBezTo>
                    <a:pt x="2968" y="759"/>
                    <a:pt x="6232" y="-1"/>
                    <a:pt x="9541" y="0"/>
                  </a:cubicBezTo>
                  <a:cubicBezTo>
                    <a:pt x="21470" y="0"/>
                    <a:pt x="31141" y="9670"/>
                    <a:pt x="31141" y="21600"/>
                  </a:cubicBezTo>
                  <a:cubicBezTo>
                    <a:pt x="31141" y="26191"/>
                    <a:pt x="29677" y="30663"/>
                    <a:pt x="26964" y="34367"/>
                  </a:cubicBezTo>
                </a:path>
                <a:path w="31141" h="34367" stroke="0" extrusionOk="0">
                  <a:moveTo>
                    <a:pt x="0" y="2221"/>
                  </a:moveTo>
                  <a:cubicBezTo>
                    <a:pt x="2968" y="759"/>
                    <a:pt x="6232" y="-1"/>
                    <a:pt x="9541" y="0"/>
                  </a:cubicBezTo>
                  <a:cubicBezTo>
                    <a:pt x="21470" y="0"/>
                    <a:pt x="31141" y="9670"/>
                    <a:pt x="31141" y="21600"/>
                  </a:cubicBezTo>
                  <a:cubicBezTo>
                    <a:pt x="31141" y="26191"/>
                    <a:pt x="29677" y="30663"/>
                    <a:pt x="26964" y="34367"/>
                  </a:cubicBezTo>
                  <a:lnTo>
                    <a:pt x="9541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Arc 26"/>
            <p:cNvSpPr>
              <a:spLocks/>
            </p:cNvSpPr>
            <p:nvPr/>
          </p:nvSpPr>
          <p:spPr bwMode="auto">
            <a:xfrm rot="10788310" flipV="1">
              <a:off x="8975" y="3237"/>
              <a:ext cx="5041" cy="1244"/>
            </a:xfrm>
            <a:custGeom>
              <a:avLst/>
              <a:gdLst>
                <a:gd name="G0" fmla="+- 0 0 0"/>
                <a:gd name="G1" fmla="+- 20945 0 0"/>
                <a:gd name="G2" fmla="+- 21600 0 0"/>
                <a:gd name="T0" fmla="*/ 5277 w 21600"/>
                <a:gd name="T1" fmla="*/ 0 h 42445"/>
                <a:gd name="T2" fmla="*/ 2076 w 21600"/>
                <a:gd name="T3" fmla="*/ 42445 h 42445"/>
                <a:gd name="T4" fmla="*/ 0 w 21600"/>
                <a:gd name="T5" fmla="*/ 20945 h 42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445" fill="none" extrusionOk="0">
                  <a:moveTo>
                    <a:pt x="5277" y="-1"/>
                  </a:moveTo>
                  <a:cubicBezTo>
                    <a:pt x="14874" y="2417"/>
                    <a:pt x="21600" y="11048"/>
                    <a:pt x="21600" y="20945"/>
                  </a:cubicBezTo>
                  <a:cubicBezTo>
                    <a:pt x="21600" y="32070"/>
                    <a:pt x="13149" y="41375"/>
                    <a:pt x="2076" y="42445"/>
                  </a:cubicBezTo>
                </a:path>
                <a:path w="21600" h="42445" stroke="0" extrusionOk="0">
                  <a:moveTo>
                    <a:pt x="5277" y="-1"/>
                  </a:moveTo>
                  <a:cubicBezTo>
                    <a:pt x="14874" y="2417"/>
                    <a:pt x="21600" y="11048"/>
                    <a:pt x="21600" y="20945"/>
                  </a:cubicBezTo>
                  <a:cubicBezTo>
                    <a:pt x="21600" y="32070"/>
                    <a:pt x="13149" y="41375"/>
                    <a:pt x="2076" y="42445"/>
                  </a:cubicBezTo>
                  <a:lnTo>
                    <a:pt x="0" y="2094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Arc 25"/>
            <p:cNvSpPr>
              <a:spLocks/>
            </p:cNvSpPr>
            <p:nvPr/>
          </p:nvSpPr>
          <p:spPr bwMode="auto">
            <a:xfrm rot="10788310" flipV="1">
              <a:off x="7718" y="4954"/>
              <a:ext cx="4838" cy="1144"/>
            </a:xfrm>
            <a:custGeom>
              <a:avLst/>
              <a:gdLst>
                <a:gd name="G0" fmla="+- 3191 0 0"/>
                <a:gd name="G1" fmla="+- 21334 0 0"/>
                <a:gd name="G2" fmla="+- 21600 0 0"/>
                <a:gd name="T0" fmla="*/ 6569 w 24791"/>
                <a:gd name="T1" fmla="*/ 0 h 42934"/>
                <a:gd name="T2" fmla="*/ 0 w 24791"/>
                <a:gd name="T3" fmla="*/ 42697 h 42934"/>
                <a:gd name="T4" fmla="*/ 3191 w 24791"/>
                <a:gd name="T5" fmla="*/ 21334 h 42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791" h="42934" fill="none" extrusionOk="0">
                  <a:moveTo>
                    <a:pt x="6569" y="-1"/>
                  </a:moveTo>
                  <a:cubicBezTo>
                    <a:pt x="17063" y="1661"/>
                    <a:pt x="24791" y="10708"/>
                    <a:pt x="24791" y="21334"/>
                  </a:cubicBezTo>
                  <a:cubicBezTo>
                    <a:pt x="24791" y="33263"/>
                    <a:pt x="15120" y="42934"/>
                    <a:pt x="3191" y="42934"/>
                  </a:cubicBezTo>
                  <a:cubicBezTo>
                    <a:pt x="2122" y="42934"/>
                    <a:pt x="1056" y="42854"/>
                    <a:pt x="0" y="42696"/>
                  </a:cubicBezTo>
                </a:path>
                <a:path w="24791" h="42934" stroke="0" extrusionOk="0">
                  <a:moveTo>
                    <a:pt x="6569" y="-1"/>
                  </a:moveTo>
                  <a:cubicBezTo>
                    <a:pt x="17063" y="1661"/>
                    <a:pt x="24791" y="10708"/>
                    <a:pt x="24791" y="21334"/>
                  </a:cubicBezTo>
                  <a:cubicBezTo>
                    <a:pt x="24791" y="33263"/>
                    <a:pt x="15120" y="42934"/>
                    <a:pt x="3191" y="42934"/>
                  </a:cubicBezTo>
                  <a:cubicBezTo>
                    <a:pt x="2122" y="42934"/>
                    <a:pt x="1056" y="42854"/>
                    <a:pt x="0" y="42696"/>
                  </a:cubicBezTo>
                  <a:lnTo>
                    <a:pt x="3191" y="21334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Text Box 24"/>
            <p:cNvSpPr txBox="1">
              <a:spLocks noChangeArrowheads="1"/>
            </p:cNvSpPr>
            <p:nvPr/>
          </p:nvSpPr>
          <p:spPr bwMode="auto">
            <a:xfrm>
              <a:off x="5018" y="3938"/>
              <a:ext cx="3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Text Box 23"/>
            <p:cNvSpPr txBox="1">
              <a:spLocks noChangeArrowheads="1"/>
            </p:cNvSpPr>
            <p:nvPr/>
          </p:nvSpPr>
          <p:spPr bwMode="auto">
            <a:xfrm>
              <a:off x="5378" y="3038"/>
              <a:ext cx="3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>
              <a:off x="5198" y="4838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ii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Text Box 21"/>
            <p:cNvSpPr txBox="1">
              <a:spLocks noChangeArrowheads="1"/>
            </p:cNvSpPr>
            <p:nvPr/>
          </p:nvSpPr>
          <p:spPr bwMode="auto">
            <a:xfrm>
              <a:off x="7718" y="3038"/>
              <a:ext cx="3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Text Box 20"/>
            <p:cNvSpPr txBox="1">
              <a:spLocks noChangeArrowheads="1"/>
            </p:cNvSpPr>
            <p:nvPr/>
          </p:nvSpPr>
          <p:spPr bwMode="auto">
            <a:xfrm>
              <a:off x="8618" y="2138"/>
              <a:ext cx="3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Text Box 19"/>
            <p:cNvSpPr txBox="1">
              <a:spLocks noChangeArrowheads="1"/>
            </p:cNvSpPr>
            <p:nvPr/>
          </p:nvSpPr>
          <p:spPr bwMode="auto">
            <a:xfrm>
              <a:off x="8078" y="4298"/>
              <a:ext cx="3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Text Box 18"/>
            <p:cNvSpPr txBox="1">
              <a:spLocks noChangeArrowheads="1"/>
            </p:cNvSpPr>
            <p:nvPr/>
          </p:nvSpPr>
          <p:spPr bwMode="auto">
            <a:xfrm>
              <a:off x="10598" y="3038"/>
              <a:ext cx="3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Text Box 17"/>
            <p:cNvSpPr txBox="1">
              <a:spLocks noChangeArrowheads="1"/>
            </p:cNvSpPr>
            <p:nvPr/>
          </p:nvSpPr>
          <p:spPr bwMode="auto">
            <a:xfrm>
              <a:off x="10058" y="5018"/>
              <a:ext cx="3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Text Box 16"/>
            <p:cNvSpPr txBox="1">
              <a:spLocks noChangeArrowheads="1"/>
            </p:cNvSpPr>
            <p:nvPr/>
          </p:nvSpPr>
          <p:spPr bwMode="auto">
            <a:xfrm>
              <a:off x="7178" y="5378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ii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Text Box 15"/>
            <p:cNvSpPr txBox="1">
              <a:spLocks noChangeArrowheads="1"/>
            </p:cNvSpPr>
            <p:nvPr/>
          </p:nvSpPr>
          <p:spPr bwMode="auto">
            <a:xfrm>
              <a:off x="11498" y="6098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ii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Text Box 14"/>
            <p:cNvSpPr txBox="1">
              <a:spLocks noChangeArrowheads="1"/>
            </p:cNvSpPr>
            <p:nvPr/>
          </p:nvSpPr>
          <p:spPr bwMode="auto">
            <a:xfrm>
              <a:off x="10598" y="3938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ii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Text Box 13"/>
            <p:cNvSpPr txBox="1">
              <a:spLocks noChangeArrowheads="1"/>
            </p:cNvSpPr>
            <p:nvPr/>
          </p:nvSpPr>
          <p:spPr bwMode="auto">
            <a:xfrm>
              <a:off x="7718" y="3578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ii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Text Box 12"/>
            <p:cNvSpPr txBox="1">
              <a:spLocks noChangeArrowheads="1"/>
            </p:cNvSpPr>
            <p:nvPr/>
          </p:nvSpPr>
          <p:spPr bwMode="auto">
            <a:xfrm>
              <a:off x="9158" y="3578"/>
              <a:ext cx="3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Text Box 11"/>
            <p:cNvSpPr txBox="1">
              <a:spLocks noChangeArrowheads="1"/>
            </p:cNvSpPr>
            <p:nvPr/>
          </p:nvSpPr>
          <p:spPr bwMode="auto">
            <a:xfrm>
              <a:off x="7178" y="5018"/>
              <a:ext cx="3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Text Box 10"/>
            <p:cNvSpPr txBox="1">
              <a:spLocks noChangeArrowheads="1"/>
            </p:cNvSpPr>
            <p:nvPr/>
          </p:nvSpPr>
          <p:spPr bwMode="auto">
            <a:xfrm>
              <a:off x="8258" y="5378"/>
              <a:ext cx="3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E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Text Box 9"/>
            <p:cNvSpPr txBox="1">
              <a:spLocks noChangeArrowheads="1"/>
            </p:cNvSpPr>
            <p:nvPr/>
          </p:nvSpPr>
          <p:spPr bwMode="auto">
            <a:xfrm>
              <a:off x="14018" y="7358"/>
              <a:ext cx="108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Time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Arc 8"/>
            <p:cNvSpPr>
              <a:spLocks/>
            </p:cNvSpPr>
            <p:nvPr/>
          </p:nvSpPr>
          <p:spPr bwMode="auto">
            <a:xfrm flipH="1">
              <a:off x="4838" y="3668"/>
              <a:ext cx="1440" cy="451"/>
            </a:xfrm>
            <a:custGeom>
              <a:avLst/>
              <a:gdLst>
                <a:gd name="G0" fmla="+- 0 0 0"/>
                <a:gd name="G1" fmla="+- 18036 0 0"/>
                <a:gd name="G2" fmla="+- 21600 0 0"/>
                <a:gd name="T0" fmla="*/ 11885 w 21600"/>
                <a:gd name="T1" fmla="*/ 0 h 18036"/>
                <a:gd name="T2" fmla="*/ 21600 w 21600"/>
                <a:gd name="T3" fmla="*/ 18036 h 18036"/>
                <a:gd name="T4" fmla="*/ 0 w 21600"/>
                <a:gd name="T5" fmla="*/ 18036 h 18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8036" fill="none" extrusionOk="0">
                  <a:moveTo>
                    <a:pt x="11885" y="-1"/>
                  </a:moveTo>
                  <a:cubicBezTo>
                    <a:pt x="17949" y="3996"/>
                    <a:pt x="21600" y="10772"/>
                    <a:pt x="21600" y="18036"/>
                  </a:cubicBezTo>
                </a:path>
                <a:path w="21600" h="18036" stroke="0" extrusionOk="0">
                  <a:moveTo>
                    <a:pt x="11885" y="-1"/>
                  </a:moveTo>
                  <a:cubicBezTo>
                    <a:pt x="17949" y="3996"/>
                    <a:pt x="21600" y="10772"/>
                    <a:pt x="21600" y="18036"/>
                  </a:cubicBezTo>
                  <a:lnTo>
                    <a:pt x="0" y="1803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Arc 7"/>
            <p:cNvSpPr>
              <a:spLocks/>
            </p:cNvSpPr>
            <p:nvPr/>
          </p:nvSpPr>
          <p:spPr bwMode="auto">
            <a:xfrm rot="10800000">
              <a:off x="4838" y="4118"/>
              <a:ext cx="538" cy="540"/>
            </a:xfrm>
            <a:custGeom>
              <a:avLst/>
              <a:gdLst>
                <a:gd name="G0" fmla="+- 1803 0 0"/>
                <a:gd name="G1" fmla="+- 21600 0 0"/>
                <a:gd name="G2" fmla="+- 21600 0 0"/>
                <a:gd name="T0" fmla="*/ 0 w 21522"/>
                <a:gd name="T1" fmla="*/ 75 h 21600"/>
                <a:gd name="T2" fmla="*/ 21522 w 21522"/>
                <a:gd name="T3" fmla="*/ 12785 h 21600"/>
                <a:gd name="T4" fmla="*/ 1803 w 2152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22" h="21600" fill="none" extrusionOk="0">
                  <a:moveTo>
                    <a:pt x="0" y="75"/>
                  </a:moveTo>
                  <a:cubicBezTo>
                    <a:pt x="599" y="25"/>
                    <a:pt x="1201" y="-1"/>
                    <a:pt x="1803" y="0"/>
                  </a:cubicBezTo>
                  <a:cubicBezTo>
                    <a:pt x="10322" y="0"/>
                    <a:pt x="18045" y="5007"/>
                    <a:pt x="21522" y="12784"/>
                  </a:cubicBezTo>
                </a:path>
                <a:path w="21522" h="21600" stroke="0" extrusionOk="0">
                  <a:moveTo>
                    <a:pt x="0" y="75"/>
                  </a:moveTo>
                  <a:cubicBezTo>
                    <a:pt x="599" y="25"/>
                    <a:pt x="1201" y="-1"/>
                    <a:pt x="1803" y="0"/>
                  </a:cubicBezTo>
                  <a:cubicBezTo>
                    <a:pt x="10322" y="0"/>
                    <a:pt x="18045" y="5007"/>
                    <a:pt x="21522" y="12784"/>
                  </a:cubicBezTo>
                  <a:lnTo>
                    <a:pt x="1803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Arc 6"/>
            <p:cNvSpPr>
              <a:spLocks/>
            </p:cNvSpPr>
            <p:nvPr/>
          </p:nvSpPr>
          <p:spPr bwMode="auto">
            <a:xfrm flipH="1">
              <a:off x="7538" y="2817"/>
              <a:ext cx="1440" cy="312"/>
            </a:xfrm>
            <a:custGeom>
              <a:avLst/>
              <a:gdLst>
                <a:gd name="G0" fmla="+- 0 0 0"/>
                <a:gd name="G1" fmla="+- 20793 0 0"/>
                <a:gd name="G2" fmla="+- 21600 0 0"/>
                <a:gd name="T0" fmla="*/ 5849 w 21600"/>
                <a:gd name="T1" fmla="*/ 0 h 20793"/>
                <a:gd name="T2" fmla="*/ 21600 w 21600"/>
                <a:gd name="T3" fmla="*/ 20793 h 20793"/>
                <a:gd name="T4" fmla="*/ 0 w 21600"/>
                <a:gd name="T5" fmla="*/ 20793 h 20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793" fill="none" extrusionOk="0">
                  <a:moveTo>
                    <a:pt x="5849" y="-1"/>
                  </a:moveTo>
                  <a:cubicBezTo>
                    <a:pt x="15164" y="2620"/>
                    <a:pt x="21600" y="11116"/>
                    <a:pt x="21600" y="20793"/>
                  </a:cubicBezTo>
                </a:path>
                <a:path w="21600" h="20793" stroke="0" extrusionOk="0">
                  <a:moveTo>
                    <a:pt x="5849" y="-1"/>
                  </a:moveTo>
                  <a:cubicBezTo>
                    <a:pt x="15164" y="2620"/>
                    <a:pt x="21600" y="11116"/>
                    <a:pt x="21600" y="20793"/>
                  </a:cubicBezTo>
                  <a:lnTo>
                    <a:pt x="0" y="20793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Arc 5"/>
            <p:cNvSpPr>
              <a:spLocks/>
            </p:cNvSpPr>
            <p:nvPr/>
          </p:nvSpPr>
          <p:spPr bwMode="auto">
            <a:xfrm flipH="1" flipV="1">
              <a:off x="7538" y="3218"/>
              <a:ext cx="1440" cy="389"/>
            </a:xfrm>
            <a:custGeom>
              <a:avLst/>
              <a:gdLst>
                <a:gd name="G0" fmla="+- 0 0 0"/>
                <a:gd name="G1" fmla="+- 20793 0 0"/>
                <a:gd name="G2" fmla="+- 21600 0 0"/>
                <a:gd name="T0" fmla="*/ 5849 w 21600"/>
                <a:gd name="T1" fmla="*/ 0 h 20793"/>
                <a:gd name="T2" fmla="*/ 21600 w 21600"/>
                <a:gd name="T3" fmla="*/ 20793 h 20793"/>
                <a:gd name="T4" fmla="*/ 0 w 21600"/>
                <a:gd name="T5" fmla="*/ 20793 h 20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793" fill="none" extrusionOk="0">
                  <a:moveTo>
                    <a:pt x="5849" y="-1"/>
                  </a:moveTo>
                  <a:cubicBezTo>
                    <a:pt x="15164" y="2620"/>
                    <a:pt x="21600" y="11116"/>
                    <a:pt x="21600" y="20793"/>
                  </a:cubicBezTo>
                </a:path>
                <a:path w="21600" h="20793" stroke="0" extrusionOk="0">
                  <a:moveTo>
                    <a:pt x="5849" y="-1"/>
                  </a:moveTo>
                  <a:cubicBezTo>
                    <a:pt x="15164" y="2620"/>
                    <a:pt x="21600" y="11116"/>
                    <a:pt x="21600" y="20793"/>
                  </a:cubicBezTo>
                  <a:lnTo>
                    <a:pt x="0" y="20793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4"/>
            <p:cNvSpPr>
              <a:spLocks noChangeShapeType="1"/>
            </p:cNvSpPr>
            <p:nvPr/>
          </p:nvSpPr>
          <p:spPr bwMode="auto">
            <a:xfrm flipV="1">
              <a:off x="2496" y="2318"/>
              <a:ext cx="2" cy="52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"/>
            <p:cNvSpPr>
              <a:spLocks/>
            </p:cNvSpPr>
            <p:nvPr/>
          </p:nvSpPr>
          <p:spPr bwMode="auto">
            <a:xfrm>
              <a:off x="1958" y="6638"/>
              <a:ext cx="540" cy="900"/>
            </a:xfrm>
            <a:custGeom>
              <a:avLst/>
              <a:gdLst>
                <a:gd name="T0" fmla="*/ 0 w 540"/>
                <a:gd name="T1" fmla="*/ 900 h 900"/>
                <a:gd name="T2" fmla="*/ 180 w 540"/>
                <a:gd name="T3" fmla="*/ 360 h 900"/>
                <a:gd name="T4" fmla="*/ 540 w 540"/>
                <a:gd name="T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0" h="900">
                  <a:moveTo>
                    <a:pt x="0" y="900"/>
                  </a:moveTo>
                  <a:cubicBezTo>
                    <a:pt x="45" y="705"/>
                    <a:pt x="90" y="510"/>
                    <a:pt x="180" y="360"/>
                  </a:cubicBezTo>
                  <a:cubicBezTo>
                    <a:pt x="270" y="210"/>
                    <a:pt x="405" y="105"/>
                    <a:pt x="54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Text Box 2"/>
            <p:cNvSpPr txBox="1">
              <a:spLocks noChangeArrowheads="1"/>
            </p:cNvSpPr>
            <p:nvPr/>
          </p:nvSpPr>
          <p:spPr bwMode="auto">
            <a:xfrm>
              <a:off x="1719" y="1545"/>
              <a:ext cx="569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Σ</a:t>
              </a:r>
              <a:endPara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6" name="Sağ Ayraç 55"/>
          <p:cNvSpPr/>
          <p:nvPr/>
        </p:nvSpPr>
        <p:spPr>
          <a:xfrm>
            <a:off x="7422635" y="2184400"/>
            <a:ext cx="502165" cy="42799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etin kutusu 56"/>
          <p:cNvSpPr txBox="1"/>
          <p:nvPr/>
        </p:nvSpPr>
        <p:spPr>
          <a:xfrm>
            <a:off x="8166100" y="2374900"/>
            <a:ext cx="3543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Properties</a:t>
            </a:r>
            <a:r>
              <a:rPr lang="tr-TR" dirty="0" smtClean="0"/>
              <a:t> of a </a:t>
            </a:r>
            <a:r>
              <a:rPr lang="tr-TR" dirty="0" err="1" smtClean="0"/>
              <a:t>graph</a:t>
            </a:r>
            <a:r>
              <a:rPr lang="tr-TR" dirty="0" smtClean="0"/>
              <a:t> </a:t>
            </a:r>
            <a:r>
              <a:rPr lang="tr-TR" dirty="0" err="1" smtClean="0"/>
              <a:t>like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:</a:t>
            </a:r>
          </a:p>
          <a:p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Progress</a:t>
            </a:r>
            <a:r>
              <a:rPr lang="tr-TR" dirty="0" smtClean="0"/>
              <a:t>, </a:t>
            </a:r>
            <a:r>
              <a:rPr lang="tr-TR" dirty="0" err="1" smtClean="0"/>
              <a:t>advancement</a:t>
            </a:r>
            <a:r>
              <a:rPr lang="tr-TR" dirty="0" smtClean="0"/>
              <a:t>, </a:t>
            </a:r>
            <a:r>
              <a:rPr lang="tr-TR" dirty="0" err="1" smtClean="0"/>
              <a:t>growth</a:t>
            </a:r>
            <a:endParaRPr lang="tr-TR" dirty="0" smtClean="0"/>
          </a:p>
          <a:p>
            <a:r>
              <a:rPr lang="tr-TR" dirty="0" smtClean="0"/>
              <a:t>BUT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Discontinous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Multiple</a:t>
            </a:r>
            <a:r>
              <a:rPr lang="tr-TR" dirty="0" smtClean="0"/>
              <a:t> </a:t>
            </a:r>
            <a:r>
              <a:rPr lang="tr-TR" dirty="0" err="1" smtClean="0"/>
              <a:t>pathways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05809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718</Words>
  <Application>Microsoft Office PowerPoint</Application>
  <PresentationFormat>Widescreen</PresentationFormat>
  <Paragraphs>206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Times New Roman</vt:lpstr>
      <vt:lpstr>Wingdings</vt:lpstr>
      <vt:lpstr>Office Theme</vt:lpstr>
      <vt:lpstr>Evrim, Kurumlar ve İktisat Kuramı So What?</vt:lpstr>
      <vt:lpstr>So what – Ee N’olmuş? </vt:lpstr>
      <vt:lpstr>So what – Ee N’olmuş? </vt:lpstr>
      <vt:lpstr>So what – Ee N’olmuş? </vt:lpstr>
      <vt:lpstr>So What – Ee N’olmuş?</vt:lpstr>
      <vt:lpstr>So What – Ee N’olmuş?</vt:lpstr>
      <vt:lpstr>So What – Ee N’olmuş?</vt:lpstr>
      <vt:lpstr>So what – Ee N’olmuş? </vt:lpstr>
      <vt:lpstr>So what – Ee N’olmuş? </vt:lpstr>
      <vt:lpstr>So what – Ee N’olmuş? </vt:lpstr>
      <vt:lpstr>Thomas Kuhn (1922-1996)</vt:lpstr>
      <vt:lpstr>So what – Ee N’olmuş? </vt:lpstr>
      <vt:lpstr>So what – Ee N’olmuş? </vt:lpstr>
      <vt:lpstr>PowerPoint Presentation</vt:lpstr>
      <vt:lpstr>So what – Ee N’olmuş? </vt:lpstr>
      <vt:lpstr>So what – Ee N’olmuş? </vt:lpstr>
      <vt:lpstr>So what – Ee N’olmuş? </vt:lpstr>
      <vt:lpstr>So what – Ee N’olmuş? </vt:lpstr>
      <vt:lpstr>What is evolution?</vt:lpstr>
      <vt:lpstr>So what – Ee N’olmuş? </vt:lpstr>
      <vt:lpstr>So what – Ee N’olmuş?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Evolution, Complexity,  and Big Data Economy Week 7</dc:title>
  <dc:creator>Altug Yalcintas</dc:creator>
  <cp:lastModifiedBy>Altug Yalcintas</cp:lastModifiedBy>
  <cp:revision>6</cp:revision>
  <dcterms:created xsi:type="dcterms:W3CDTF">2020-02-13T14:31:31Z</dcterms:created>
  <dcterms:modified xsi:type="dcterms:W3CDTF">2020-02-13T17:05:57Z</dcterms:modified>
</cp:coreProperties>
</file>