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C96A66-DC2D-4181-B849-D2E32F38EEED}"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73418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C96A66-DC2D-4181-B849-D2E32F38EEED}"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3974302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C96A66-DC2D-4181-B849-D2E32F38EEED}"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2033347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C96A66-DC2D-4181-B849-D2E32F38EEED}"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2727771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C96A66-DC2D-4181-B849-D2E32F38EEED}"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4184883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C96A66-DC2D-4181-B849-D2E32F38EEED}"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823778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C96A66-DC2D-4181-B849-D2E32F38EEED}"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2591740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C96A66-DC2D-4181-B849-D2E32F38EEED}"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2993995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C96A66-DC2D-4181-B849-D2E32F38EEED}"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1731373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C96A66-DC2D-4181-B849-D2E32F38EEED}"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64987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C96A66-DC2D-4181-B849-D2E32F38EEED}"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8A88EA-5C65-4DE5-8AA8-65013435B009}" type="slidenum">
              <a:rPr lang="tr-TR" smtClean="0"/>
              <a:t>‹#›</a:t>
            </a:fld>
            <a:endParaRPr lang="tr-TR"/>
          </a:p>
        </p:txBody>
      </p:sp>
    </p:spTree>
    <p:extLst>
      <p:ext uri="{BB962C8B-B14F-4D97-AF65-F5344CB8AC3E}">
        <p14:creationId xmlns:p14="http://schemas.microsoft.com/office/powerpoint/2010/main" val="1369840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96A66-DC2D-4181-B849-D2E32F38EEED}"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8A88EA-5C65-4DE5-8AA8-65013435B009}" type="slidenum">
              <a:rPr lang="tr-TR" smtClean="0"/>
              <a:t>‹#›</a:t>
            </a:fld>
            <a:endParaRPr lang="tr-TR"/>
          </a:p>
        </p:txBody>
      </p:sp>
    </p:spTree>
    <p:extLst>
      <p:ext uri="{BB962C8B-B14F-4D97-AF65-F5344CB8AC3E}">
        <p14:creationId xmlns:p14="http://schemas.microsoft.com/office/powerpoint/2010/main" val="3314306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marL="484632" indent="0" fontAlgn="auto">
              <a:spcAft>
                <a:spcPts val="0"/>
              </a:spcAft>
              <a:defRPr/>
            </a:pPr>
            <a:r>
              <a:rPr lang="tr-TR" b="1">
                <a:solidFill>
                  <a:schemeClr val="tx1"/>
                </a:solidFill>
              </a:rPr>
              <a:t>TÜRK EĞİTİM SİSTEMİ ve OKUL YÖNETİMİ</a:t>
            </a:r>
          </a:p>
        </p:txBody>
      </p:sp>
      <p:sp>
        <p:nvSpPr>
          <p:cNvPr id="9219" name="4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859C3272-A65B-4E3C-88A6-F180352C91BF}" type="slidenum">
              <a:rPr lang="tr-TR">
                <a:solidFill>
                  <a:srgbClr val="FFFFFF"/>
                </a:solidFill>
              </a:rPr>
              <a:pPr eaLnBrk="1" hangingPunct="1"/>
              <a:t>1</a:t>
            </a:fld>
            <a:endParaRPr lang="tr-TR">
              <a:solidFill>
                <a:srgbClr val="FFFFFF"/>
              </a:solidFill>
            </a:endParaRPr>
          </a:p>
        </p:txBody>
      </p:sp>
      <p:sp>
        <p:nvSpPr>
          <p:cNvPr id="9220" name="5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rIns="9144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dirty="0" smtClean="0"/>
              <a:t>Prof. </a:t>
            </a:r>
            <a:r>
              <a:rPr lang="tr-TR" dirty="0"/>
              <a:t>Dr. Semiyha TUNCEL</a:t>
            </a:r>
          </a:p>
        </p:txBody>
      </p:sp>
    </p:spTree>
    <p:extLst>
      <p:ext uri="{BB962C8B-B14F-4D97-AF65-F5344CB8AC3E}">
        <p14:creationId xmlns:p14="http://schemas.microsoft.com/office/powerpoint/2010/main" val="3972748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rmAutofit fontScale="90000"/>
          </a:bodyPr>
          <a:lstStyle/>
          <a:p>
            <a:pPr marL="484632" indent="0" fontAlgn="auto">
              <a:spcAft>
                <a:spcPts val="0"/>
              </a:spcAft>
              <a:defRPr/>
            </a:pPr>
            <a:r>
              <a:rPr lang="tr-TR" b="1">
                <a:solidFill>
                  <a:schemeClr val="accent2"/>
                </a:solidFill>
              </a:rPr>
              <a:t>EĞİTİM</a:t>
            </a:r>
            <a:br>
              <a:rPr lang="tr-TR" b="1">
                <a:solidFill>
                  <a:schemeClr val="accent2"/>
                </a:solidFill>
              </a:rPr>
            </a:br>
            <a:endParaRPr lang="tr-TR" b="1">
              <a:solidFill>
                <a:schemeClr val="accent2"/>
              </a:solidFill>
            </a:endParaRPr>
          </a:p>
        </p:txBody>
      </p:sp>
      <p:sp>
        <p:nvSpPr>
          <p:cNvPr id="10243" name="Rectangle 3"/>
          <p:cNvSpPr>
            <a:spLocks noGrp="1" noChangeArrowheads="1"/>
          </p:cNvSpPr>
          <p:nvPr>
            <p:ph idx="1"/>
          </p:nvPr>
        </p:nvSpPr>
        <p:spPr>
          <a:xfrm>
            <a:off x="457200" y="1882775"/>
            <a:ext cx="8229600" cy="4572000"/>
          </a:xfrm>
        </p:spPr>
        <p:txBody>
          <a:bodyPr/>
          <a:lstStyle/>
          <a:p>
            <a:r>
              <a:rPr lang="tr-TR" sz="2800" smtClean="0"/>
              <a:t>İnsanlar önce ihtiyaçlarını karşılamak üzere bir </a:t>
            </a:r>
            <a:r>
              <a:rPr lang="tr-TR" sz="2800" b="1" smtClean="0"/>
              <a:t>eylem</a:t>
            </a:r>
            <a:r>
              <a:rPr lang="tr-TR" sz="2800" smtClean="0"/>
              <a:t>de bulunurlar, eylemler tekrarlanır, tekrarlanan eylemler </a:t>
            </a:r>
            <a:r>
              <a:rPr lang="tr-TR" sz="2800" b="1" smtClean="0"/>
              <a:t>alışkanlığa</a:t>
            </a:r>
            <a:r>
              <a:rPr lang="tr-TR" sz="2800" smtClean="0"/>
              <a:t> dönüşür, alışkanlıklar zamanla </a:t>
            </a:r>
            <a:r>
              <a:rPr lang="tr-TR" sz="2800" b="1" smtClean="0"/>
              <a:t>adet</a:t>
            </a:r>
            <a:r>
              <a:rPr lang="tr-TR" sz="2800" smtClean="0"/>
              <a:t> halini alır. Adetler </a:t>
            </a:r>
            <a:r>
              <a:rPr lang="tr-TR" sz="2800" b="1" smtClean="0"/>
              <a:t>kural</a:t>
            </a:r>
            <a:r>
              <a:rPr lang="tr-TR" sz="2800" smtClean="0"/>
              <a:t>laştırılır (</a:t>
            </a:r>
            <a:r>
              <a:rPr lang="tr-TR" sz="2800" b="1" smtClean="0"/>
              <a:t>norm</a:t>
            </a:r>
            <a:r>
              <a:rPr lang="tr-TR" sz="2800" smtClean="0"/>
              <a:t>), nihayet normlar </a:t>
            </a:r>
            <a:r>
              <a:rPr lang="tr-TR" sz="2800" b="1" smtClean="0"/>
              <a:t>kurum</a:t>
            </a:r>
            <a:r>
              <a:rPr lang="tr-TR" sz="2800" smtClean="0"/>
              <a:t>laşırlar</a:t>
            </a:r>
          </a:p>
          <a:p>
            <a:r>
              <a:rPr lang="tr-TR" sz="2800" b="1" smtClean="0">
                <a:solidFill>
                  <a:schemeClr val="accent2"/>
                </a:solidFill>
              </a:rPr>
              <a:t>Eylem-tekrar-alışkanlık-adet-norm-kurum</a:t>
            </a:r>
          </a:p>
        </p:txBody>
      </p:sp>
      <p:sp>
        <p:nvSpPr>
          <p:cNvPr id="10244"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9466811F-4A99-4C78-9456-7C1C029A5717}" type="slidenum">
              <a:rPr lang="tr-TR"/>
              <a:pPr eaLnBrk="1" hangingPunct="1"/>
              <a:t>2</a:t>
            </a:fld>
            <a:endParaRPr lang="tr-TR"/>
          </a:p>
        </p:txBody>
      </p:sp>
      <p:sp>
        <p:nvSpPr>
          <p:cNvPr id="10245"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dirty="0"/>
              <a:t>Doç. Dr. Semiyha TUNCEL</a:t>
            </a:r>
          </a:p>
        </p:txBody>
      </p:sp>
    </p:spTree>
    <p:extLst>
      <p:ext uri="{BB962C8B-B14F-4D97-AF65-F5344CB8AC3E}">
        <p14:creationId xmlns:p14="http://schemas.microsoft.com/office/powerpoint/2010/main" val="640078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marL="484632" indent="0" fontAlgn="auto">
              <a:spcAft>
                <a:spcPts val="0"/>
              </a:spcAft>
              <a:defRPr/>
            </a:pPr>
            <a:r>
              <a:rPr lang="tr-TR" sz="4000">
                <a:solidFill>
                  <a:schemeClr val="accent2"/>
                </a:solidFill>
              </a:rPr>
              <a:t>SOSYAL KURUM (Aile, eğitim, din, hukuk,ekonomi, yönetim, devlet kurumları)</a:t>
            </a:r>
          </a:p>
        </p:txBody>
      </p:sp>
      <p:sp>
        <p:nvSpPr>
          <p:cNvPr id="4099" name="Rectangle 3"/>
          <p:cNvSpPr>
            <a:spLocks noGrp="1" noChangeArrowheads="1"/>
          </p:cNvSpPr>
          <p:nvPr>
            <p:ph idx="1"/>
          </p:nvPr>
        </p:nvSpPr>
        <p:spPr>
          <a:xfrm>
            <a:off x="685800" y="2374900"/>
            <a:ext cx="7696200" cy="3111500"/>
          </a:xfrm>
        </p:spPr>
        <p:txBody>
          <a:bodyPr>
            <a:normAutofit/>
          </a:bodyPr>
          <a:lstStyle/>
          <a:p>
            <a:pPr marL="448056" indent="-384048" fontAlgn="auto">
              <a:lnSpc>
                <a:spcPct val="80000"/>
              </a:lnSpc>
              <a:spcAft>
                <a:spcPts val="0"/>
              </a:spcAft>
              <a:buFont typeface="Wingdings 2"/>
              <a:buChar char=""/>
              <a:defRPr/>
            </a:pPr>
            <a:r>
              <a:rPr lang="tr-TR" sz="2800">
                <a:solidFill>
                  <a:schemeClr val="accent2"/>
                </a:solidFill>
              </a:rPr>
              <a:t>: Birbirleriyle sosyal ilişki ve etkileşim halinde bir arada bulunan insanların, toplum içinde nasıl davranmaları gerektiğini ve bu davranışların kurallarını belirleyen, kişilere belli şekillerde davranışlarda bulunması için zorlayıcı etkide bulunan, aralarında birlik ve bütünlük olan, uyumlu ve örgütlü bütünlerdir. </a:t>
            </a:r>
          </a:p>
        </p:txBody>
      </p:sp>
      <p:sp>
        <p:nvSpPr>
          <p:cNvPr id="11268"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63C99BA2-53CC-4EF2-A24E-5054C0FA0BC6}" type="slidenum">
              <a:rPr lang="tr-TR"/>
              <a:pPr eaLnBrk="1" hangingPunct="1"/>
              <a:t>3</a:t>
            </a:fld>
            <a:endParaRPr lang="tr-TR"/>
          </a:p>
        </p:txBody>
      </p:sp>
      <p:sp>
        <p:nvSpPr>
          <p:cNvPr id="11269"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164443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marL="484632" indent="0" fontAlgn="auto">
              <a:spcAft>
                <a:spcPts val="0"/>
              </a:spcAft>
              <a:defRPr/>
            </a:pPr>
            <a:r>
              <a:rPr lang="tr-TR" b="1">
                <a:solidFill>
                  <a:schemeClr val="accent1">
                    <a:tint val="83000"/>
                    <a:satMod val="150000"/>
                  </a:schemeClr>
                </a:solidFill>
                <a:effectLst>
                  <a:outerShdw blurRad="38100" dist="38100" dir="2700000" algn="tl">
                    <a:srgbClr val="C0C0C0"/>
                  </a:outerShdw>
                </a:effectLst>
              </a:rPr>
              <a:t>Kurumların özellikleri:</a:t>
            </a:r>
            <a:br>
              <a:rPr lang="tr-TR" b="1">
                <a:solidFill>
                  <a:schemeClr val="accent1">
                    <a:tint val="83000"/>
                    <a:satMod val="150000"/>
                  </a:schemeClr>
                </a:solidFill>
                <a:effectLst>
                  <a:outerShdw blurRad="38100" dist="38100" dir="2700000" algn="tl">
                    <a:srgbClr val="C0C0C0"/>
                  </a:outerShdw>
                </a:effectLst>
              </a:rPr>
            </a:br>
            <a:endParaRPr lang="tr-TR" b="1">
              <a:solidFill>
                <a:schemeClr val="accent1">
                  <a:tint val="83000"/>
                  <a:satMod val="150000"/>
                </a:schemeClr>
              </a:solidFill>
              <a:effectLst>
                <a:outerShdw blurRad="38100" dist="38100" dir="2700000" algn="tl">
                  <a:srgbClr val="C0C0C0"/>
                </a:outerShdw>
              </a:effectLst>
            </a:endParaRPr>
          </a:p>
        </p:txBody>
      </p:sp>
      <p:sp>
        <p:nvSpPr>
          <p:cNvPr id="12291" name="Rectangle 3"/>
          <p:cNvSpPr>
            <a:spLocks noGrp="1" noChangeArrowheads="1"/>
          </p:cNvSpPr>
          <p:nvPr>
            <p:ph idx="1"/>
          </p:nvPr>
        </p:nvSpPr>
        <p:spPr>
          <a:xfrm>
            <a:off x="457200" y="1882775"/>
            <a:ext cx="8229600" cy="4572000"/>
          </a:xfrm>
        </p:spPr>
        <p:txBody>
          <a:bodyPr/>
          <a:lstStyle/>
          <a:p>
            <a:pPr>
              <a:lnSpc>
                <a:spcPct val="90000"/>
              </a:lnSpc>
              <a:buFontTx/>
              <a:buNone/>
            </a:pPr>
            <a:endParaRPr lang="tr-TR" sz="2800" smtClean="0"/>
          </a:p>
          <a:p>
            <a:pPr>
              <a:lnSpc>
                <a:spcPct val="90000"/>
              </a:lnSpc>
            </a:pPr>
            <a:r>
              <a:rPr lang="tr-TR" sz="2800" smtClean="0"/>
              <a:t>1- belli bir amacı gerçekleştirmeye yöneliktirler.</a:t>
            </a:r>
          </a:p>
          <a:p>
            <a:pPr>
              <a:lnSpc>
                <a:spcPct val="90000"/>
              </a:lnSpc>
            </a:pPr>
            <a:r>
              <a:rPr lang="tr-TR" sz="2800" smtClean="0"/>
              <a:t>2-Söz konusu ihtiyacın gerçekleştiriliş biçimi oldukça süreklilik kazanmıştır. </a:t>
            </a:r>
          </a:p>
          <a:p>
            <a:pPr>
              <a:lnSpc>
                <a:spcPct val="90000"/>
              </a:lnSpc>
            </a:pPr>
            <a:r>
              <a:rPr lang="tr-TR" sz="2800" smtClean="0"/>
              <a:t>3-Kurumlar gerek alt kurumlarıyla gerekse diğerleriyle yapılanmış, örgütlenmiş ve eşgüdümlenmiştir.</a:t>
            </a:r>
          </a:p>
          <a:p>
            <a:pPr>
              <a:lnSpc>
                <a:spcPct val="90000"/>
              </a:lnSpc>
            </a:pPr>
            <a:endParaRPr lang="tr-TR" sz="2800" smtClean="0"/>
          </a:p>
        </p:txBody>
      </p:sp>
      <p:sp>
        <p:nvSpPr>
          <p:cNvPr id="12292"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7C32B994-3590-41A5-8D66-78F1A5FF09CF}" type="slidenum">
              <a:rPr lang="tr-TR"/>
              <a:pPr eaLnBrk="1" hangingPunct="1"/>
              <a:t>4</a:t>
            </a:fld>
            <a:endParaRPr lang="tr-TR"/>
          </a:p>
        </p:txBody>
      </p:sp>
      <p:sp>
        <p:nvSpPr>
          <p:cNvPr id="12293"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084810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marL="484632" indent="0" fontAlgn="auto">
              <a:spcAft>
                <a:spcPts val="0"/>
              </a:spcAft>
              <a:defRPr/>
            </a:pPr>
            <a:r>
              <a:rPr lang="tr-TR" b="1">
                <a:solidFill>
                  <a:schemeClr val="accent1">
                    <a:tint val="83000"/>
                    <a:satMod val="150000"/>
                  </a:schemeClr>
                </a:solidFill>
                <a:effectLst>
                  <a:outerShdw blurRad="38100" dist="38100" dir="2700000" algn="tl">
                    <a:srgbClr val="C0C0C0"/>
                  </a:outerShdw>
                </a:effectLst>
              </a:rPr>
              <a:t>Kurumların özellikleri</a:t>
            </a:r>
          </a:p>
        </p:txBody>
      </p:sp>
      <p:sp>
        <p:nvSpPr>
          <p:cNvPr id="13315" name="Rectangle 3"/>
          <p:cNvSpPr>
            <a:spLocks noGrp="1" noChangeArrowheads="1"/>
          </p:cNvSpPr>
          <p:nvPr>
            <p:ph idx="1"/>
          </p:nvPr>
        </p:nvSpPr>
        <p:spPr>
          <a:xfrm>
            <a:off x="457200" y="1882775"/>
            <a:ext cx="8229600" cy="4572000"/>
          </a:xfrm>
        </p:spPr>
        <p:txBody>
          <a:bodyPr/>
          <a:lstStyle/>
          <a:p>
            <a:pPr>
              <a:lnSpc>
                <a:spcPct val="90000"/>
              </a:lnSpc>
            </a:pPr>
            <a:r>
              <a:rPr lang="tr-TR" sz="2800" smtClean="0"/>
              <a:t>4-Her kurum diğerleriyle yakından ilişkili olmasına rağmen kendi alanında biricik bir yapıdır. </a:t>
            </a:r>
          </a:p>
          <a:p>
            <a:pPr>
              <a:lnSpc>
                <a:spcPct val="90000"/>
              </a:lnSpc>
            </a:pPr>
            <a:r>
              <a:rPr lang="tr-TR" sz="2800" smtClean="0"/>
              <a:t>5-Kurumlar zorunlu olarak değer yüklüdürler. Çünkü kültürün normatif kodlarını ihtiva ederler.</a:t>
            </a:r>
          </a:p>
          <a:p>
            <a:pPr>
              <a:lnSpc>
                <a:spcPct val="90000"/>
              </a:lnSpc>
            </a:pPr>
            <a:r>
              <a:rPr lang="tr-TR" sz="2800" smtClean="0"/>
              <a:t>6-Sosyal davranışlar sosyal süreçlerin aracılığı ile kurum haline gelirler.</a:t>
            </a:r>
          </a:p>
          <a:p>
            <a:pPr>
              <a:lnSpc>
                <a:spcPct val="90000"/>
              </a:lnSpc>
            </a:pPr>
            <a:endParaRPr lang="tr-TR" sz="2800" smtClean="0"/>
          </a:p>
        </p:txBody>
      </p:sp>
      <p:sp>
        <p:nvSpPr>
          <p:cNvPr id="13316"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fld id="{13513863-2A15-481C-A941-EE2363E2B2B5}" type="slidenum">
              <a:rPr lang="tr-TR"/>
              <a:pPr eaLnBrk="1" hangingPunct="1"/>
              <a:t>5</a:t>
            </a:fld>
            <a:endParaRPr lang="tr-TR"/>
          </a:p>
        </p:txBody>
      </p:sp>
      <p:sp>
        <p:nvSpPr>
          <p:cNvPr id="13317" name="6 Altbilgi Yer Tutucusu"/>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eaLnBrk="0" hangingPunct="0">
              <a:defRPr>
                <a:solidFill>
                  <a:schemeClr val="tx1"/>
                </a:solidFill>
                <a:latin typeface="Comic Sans MS" pitchFamily="66" charset="0"/>
              </a:defRPr>
            </a:lvl1pPr>
            <a:lvl2pPr marL="742950" indent="-285750" eaLnBrk="0" hangingPunct="0">
              <a:defRPr>
                <a:solidFill>
                  <a:schemeClr val="tx1"/>
                </a:solidFill>
                <a:latin typeface="Comic Sans MS" pitchFamily="66" charset="0"/>
              </a:defRPr>
            </a:lvl2pPr>
            <a:lvl3pPr marL="1143000" indent="-228600" eaLnBrk="0" hangingPunct="0">
              <a:defRPr>
                <a:solidFill>
                  <a:schemeClr val="tx1"/>
                </a:solidFill>
                <a:latin typeface="Comic Sans MS" pitchFamily="66" charset="0"/>
              </a:defRPr>
            </a:lvl3pPr>
            <a:lvl4pPr marL="1600200" indent="-228600" eaLnBrk="0" hangingPunct="0">
              <a:defRPr>
                <a:solidFill>
                  <a:schemeClr val="tx1"/>
                </a:solidFill>
                <a:latin typeface="Comic Sans MS" pitchFamily="66" charset="0"/>
              </a:defRPr>
            </a:lvl4pPr>
            <a:lvl5pPr marL="2057400" indent="-228600" eaLnBrk="0" hangingPunct="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eaLnBrk="1" hangingPunct="1"/>
            <a:r>
              <a:rPr lang="tr-TR"/>
              <a:t>Doç. Dr. Semiyha TUNCEL</a:t>
            </a:r>
          </a:p>
        </p:txBody>
      </p:sp>
    </p:spTree>
    <p:extLst>
      <p:ext uri="{BB962C8B-B14F-4D97-AF65-F5344CB8AC3E}">
        <p14:creationId xmlns:p14="http://schemas.microsoft.com/office/powerpoint/2010/main" val="360944016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203</Words>
  <Application>Microsoft Office PowerPoint</Application>
  <PresentationFormat>Ekran Gösterisi (4:3)</PresentationFormat>
  <Paragraphs>25</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Comic Sans MS</vt:lpstr>
      <vt:lpstr>Wingdings 2</vt:lpstr>
      <vt:lpstr>Ofis Teması</vt:lpstr>
      <vt:lpstr>TÜRK EĞİTİM SİSTEMİ ve OKUL YÖNETİMİ</vt:lpstr>
      <vt:lpstr>EĞİTİM </vt:lpstr>
      <vt:lpstr>SOSYAL KURUM (Aile, eğitim, din, hukuk,ekonomi, yönetim, devlet kurumları)</vt:lpstr>
      <vt:lpstr>Kurumların özellikleri: </vt:lpstr>
      <vt:lpstr>Kurumların özellikleri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EĞİTİM SİSTEMİ ve OKUL YÖNETİMİ</dc:title>
  <dc:creator>Öğretmenlik</dc:creator>
  <cp:lastModifiedBy>User</cp:lastModifiedBy>
  <cp:revision>2</cp:revision>
  <dcterms:created xsi:type="dcterms:W3CDTF">2017-11-30T07:18:42Z</dcterms:created>
  <dcterms:modified xsi:type="dcterms:W3CDTF">2020-05-10T16:19:52Z</dcterms:modified>
</cp:coreProperties>
</file>