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93" r:id="rId2"/>
    <p:sldId id="1226" r:id="rId3"/>
    <p:sldId id="1302" r:id="rId4"/>
    <p:sldId id="1308" r:id="rId5"/>
    <p:sldId id="1309" r:id="rId6"/>
    <p:sldId id="1310" r:id="rId7"/>
    <p:sldId id="1311" r:id="rId8"/>
    <p:sldId id="1277" r:id="rId9"/>
    <p:sldId id="1307" r:id="rId10"/>
    <p:sldId id="1278" r:id="rId11"/>
    <p:sldId id="1279" r:id="rId12"/>
    <p:sldId id="1280" r:id="rId13"/>
    <p:sldId id="1281" r:id="rId14"/>
    <p:sldId id="1282" r:id="rId15"/>
    <p:sldId id="1283" r:id="rId16"/>
    <p:sldId id="1284" r:id="rId17"/>
    <p:sldId id="1313" r:id="rId18"/>
    <p:sldId id="1314" r:id="rId1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3DB"/>
    <a:srgbClr val="000000"/>
    <a:srgbClr val="686A08"/>
    <a:srgbClr val="FFFFCC"/>
    <a:srgbClr val="F5F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2" autoAdjust="0"/>
    <p:restoredTop sz="94638" autoAdjust="0"/>
  </p:normalViewPr>
  <p:slideViewPr>
    <p:cSldViewPr>
      <p:cViewPr varScale="1">
        <p:scale>
          <a:sx n="70" d="100"/>
          <a:sy n="70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8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5E480A-E5B0-4EDD-B68F-D4E35A57B7DA}" type="datetimeFigureOut">
              <a:rPr lang="tr-TR"/>
              <a:pPr>
                <a:defRPr/>
              </a:pPr>
              <a:t>02.03.2018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4C7FC6-C739-4F1A-B3F2-644AAC07DF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92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EC07A-7120-42D7-BE2F-8AA8ABF7998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13525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5EE72-FEFE-4552-ABBB-80BCDF5AF357}" type="datetimeFigureOut">
              <a:rPr lang="tr-TR" smtClean="0"/>
              <a:pPr>
                <a:defRPr/>
              </a:pPr>
              <a:t>02.03.2018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4F23C-AAF2-48B9-A48E-4A7B00BEDD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0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E2226-678E-4B0E-A89D-6EE6761BF51F}" type="datetimeFigureOut">
              <a:rPr lang="tr-TR" smtClean="0"/>
              <a:pPr>
                <a:defRPr/>
              </a:pPr>
              <a:t>02.03.2018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5268B-7DC8-4D86-B6D9-628FAEA1AB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5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04EFC-2593-43D8-ABB0-3B098C625C90}" type="datetimeFigureOut">
              <a:rPr lang="tr-TR" smtClean="0"/>
              <a:pPr>
                <a:defRPr/>
              </a:pPr>
              <a:t>02.03.2018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461F1-2ACB-4FEB-8655-3625AEB673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F5F87-81E2-4739-8A0B-CB93E2538A18}" type="datetimeFigureOut">
              <a:rPr lang="tr-TR" smtClean="0"/>
              <a:pPr>
                <a:defRPr/>
              </a:pPr>
              <a:t>02.03.2018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A420C-E890-432D-B08E-8F0729E818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1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D1E73-164E-4D56-9EC0-2A1603299368}" type="datetimeFigureOut">
              <a:rPr lang="tr-TR" smtClean="0"/>
              <a:pPr>
                <a:defRPr/>
              </a:pPr>
              <a:t>02.03.2018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FACCC-D2DF-486E-9C47-00FFF06277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110CE-4F08-4EDB-B68C-5AC887BEB692}" type="datetimeFigureOut">
              <a:rPr lang="tr-TR" smtClean="0"/>
              <a:pPr>
                <a:defRPr/>
              </a:pPr>
              <a:t>02.03.2018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D9647-027B-4FFA-9892-56DF987F38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7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84060-3490-4203-B6AC-E53F1E7B5EA9}" type="datetimeFigureOut">
              <a:rPr lang="tr-TR" smtClean="0"/>
              <a:pPr>
                <a:defRPr/>
              </a:pPr>
              <a:t>02.03.2018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D81A-D1B4-4BB1-9315-A01EB244AF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537551-AEFD-4027-8DF3-1EC346F7B8A2}" type="datetimeFigureOut">
              <a:rPr lang="tr-TR" smtClean="0"/>
              <a:pPr>
                <a:defRPr/>
              </a:pPr>
              <a:t>02.03.2018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D0933-8E1F-4D55-8F30-2808898864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2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5AF6A-FC45-4086-A9C7-90315609D728}" type="datetimeFigureOut">
              <a:rPr lang="tr-TR" smtClean="0"/>
              <a:pPr>
                <a:defRPr/>
              </a:pPr>
              <a:t>02.03.2018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EC1E3-F197-4F81-A0FE-C8BEB7E0FB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8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96E5F-685C-45F0-97CA-447B4C6EC128}" type="datetimeFigureOut">
              <a:rPr lang="tr-TR" smtClean="0"/>
              <a:pPr>
                <a:defRPr/>
              </a:pPr>
              <a:t>02.03.2018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C2DBC-828B-4D02-83C2-AD4C9380EB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6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D5F9C-B98C-4B4A-B978-0CEAFB8EF111}" type="datetimeFigureOut">
              <a:rPr lang="tr-TR" smtClean="0"/>
              <a:pPr>
                <a:defRPr/>
              </a:pPr>
              <a:t>02.03.2018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F7C2F-3FF8-4934-A97C-1339C322F5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6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D860B0-F44A-4F41-AE51-4895AFB6E8E2}" type="datetimeFigureOut">
              <a:rPr lang="tr-TR" smtClean="0"/>
              <a:pPr>
                <a:defRPr/>
              </a:pPr>
              <a:t>02.03.2018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742CC6-4452-467D-8D6C-0F35E3773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692150"/>
            <a:ext cx="7772400" cy="2057400"/>
          </a:xfrm>
        </p:spPr>
        <p:txBody>
          <a:bodyPr/>
          <a:lstStyle/>
          <a:p>
            <a:pPr eaLnBrk="1" hangingPunct="1">
              <a:defRPr/>
            </a:pPr>
            <a:r>
              <a:rPr lang="tr-TR" sz="5400" b="1" dirty="0" smtClean="0">
                <a:latin typeface="Times New Roman" pitchFamily="18" charset="0"/>
              </a:rPr>
              <a:t>SAHA JEOLOJİSİ</a:t>
            </a:r>
            <a:endParaRPr lang="en-US" sz="5400" b="1" dirty="0" smtClean="0">
              <a:latin typeface="Times New Roman" pitchFamily="18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4064103" y="3429000"/>
            <a:ext cx="1587294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DERS 6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5 Metin kutusu"/>
          <p:cNvSpPr txBox="1">
            <a:spLocks noChangeArrowheads="1"/>
          </p:cNvSpPr>
          <p:nvPr/>
        </p:nvSpPr>
        <p:spPr bwMode="auto">
          <a:xfrm>
            <a:off x="2339974" y="6453188"/>
            <a:ext cx="26640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800" i="1"/>
              <a:t>Hükmü Orhan, S.Ü, ders notlarından değiştirilmiştir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539553" y="476250"/>
            <a:ext cx="8064698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dirty="0">
                <a:latin typeface="Arial" charset="0"/>
              </a:rPr>
              <a:t>Stratigrafik birimlerin yanal olarak izlenmesi çoğu geniş bölgelerde kesintili </a:t>
            </a:r>
            <a:r>
              <a:rPr lang="tr-TR" dirty="0" err="1">
                <a:latin typeface="Arial" charset="0"/>
              </a:rPr>
              <a:t>yüzleklerden</a:t>
            </a:r>
            <a:r>
              <a:rPr lang="tr-TR" dirty="0">
                <a:latin typeface="Arial" charset="0"/>
              </a:rPr>
              <a:t> dolayı başarılı bir şekilde gerçekleştirilemez. Bu tip bölgelerde çalışan jeologlar </a:t>
            </a:r>
            <a:r>
              <a:rPr lang="tr-TR" dirty="0" err="1">
                <a:latin typeface="Arial" charset="0"/>
              </a:rPr>
              <a:t>litostratigrafik</a:t>
            </a:r>
            <a:r>
              <a:rPr lang="tr-TR" dirty="0">
                <a:latin typeface="Arial" charset="0"/>
              </a:rPr>
              <a:t> birimlerin korelasyonu için bir bölgedeki katmanlara uygunluğunu litolojik benzerlik ve stratigrafik pozisyonlarına dayandırmak zorundadır.</a:t>
            </a:r>
          </a:p>
          <a:p>
            <a:endParaRPr lang="tr-TR" dirty="0">
              <a:solidFill>
                <a:srgbClr val="3333FF"/>
              </a:solidFill>
              <a:latin typeface="Arial" charset="0"/>
            </a:endParaRPr>
          </a:p>
          <a:p>
            <a:r>
              <a:rPr lang="tr-TR" dirty="0">
                <a:solidFill>
                  <a:srgbClr val="3333FF"/>
                </a:solidFill>
                <a:latin typeface="Arial" charset="0"/>
              </a:rPr>
              <a:t>Litolojik benzerlikler kayacın çeşitli özelliklerine dayandırılabilir. Bu özellikler litoloji (kumtaşı, </a:t>
            </a:r>
            <a:r>
              <a:rPr lang="tr-TR" dirty="0" err="1">
                <a:solidFill>
                  <a:srgbClr val="3333FF"/>
                </a:solidFill>
                <a:latin typeface="Arial" charset="0"/>
              </a:rPr>
              <a:t>şeyl</a:t>
            </a:r>
            <a:r>
              <a:rPr lang="tr-TR" dirty="0">
                <a:solidFill>
                  <a:srgbClr val="3333FF"/>
                </a:solidFill>
                <a:latin typeface="Arial" charset="0"/>
              </a:rPr>
              <a:t>, kireçtaşı...) renk, ağır mineral topluluğu ya da diğer belirgin bir mineral toplulukları, birincil </a:t>
            </a:r>
            <a:r>
              <a:rPr lang="tr-TR" dirty="0" err="1">
                <a:solidFill>
                  <a:srgbClr val="3333FF"/>
                </a:solidFill>
                <a:latin typeface="Arial" charset="0"/>
              </a:rPr>
              <a:t>sedimanter</a:t>
            </a:r>
            <a:r>
              <a:rPr lang="tr-TR" dirty="0">
                <a:solidFill>
                  <a:srgbClr val="3333FF"/>
                </a:solidFill>
                <a:latin typeface="Arial" charset="0"/>
              </a:rPr>
              <a:t> yapılar ve ayrışma karakteristikleri olabilir.</a:t>
            </a:r>
          </a:p>
          <a:p>
            <a:r>
              <a:rPr lang="tr-TR" dirty="0">
                <a:solidFill>
                  <a:srgbClr val="3333FF"/>
                </a:solidFill>
                <a:latin typeface="Arial" charset="0"/>
              </a:rPr>
              <a:t> </a:t>
            </a:r>
          </a:p>
          <a:p>
            <a:r>
              <a:rPr lang="tr-TR" dirty="0">
                <a:solidFill>
                  <a:srgbClr val="FF3300"/>
                </a:solidFill>
                <a:latin typeface="Arial" charset="0"/>
              </a:rPr>
              <a:t>Katmanlar arasında bir </a:t>
            </a:r>
            <a:r>
              <a:rPr lang="tr-TR" dirty="0" smtClean="0">
                <a:solidFill>
                  <a:srgbClr val="FF3300"/>
                </a:solidFill>
                <a:latin typeface="Arial" charset="0"/>
              </a:rPr>
              <a:t>korelasyonda</a:t>
            </a:r>
            <a:r>
              <a:rPr lang="tr-TR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tr-TR" dirty="0">
                <a:solidFill>
                  <a:srgbClr val="FF3300"/>
                </a:solidFill>
                <a:latin typeface="Arial" charset="0"/>
              </a:rPr>
              <a:t>kullanılacak özelliklerin sayısı ne kadar çok olursa </a:t>
            </a:r>
            <a:r>
              <a:rPr lang="tr-TR" dirty="0" smtClean="0">
                <a:solidFill>
                  <a:srgbClr val="FF3300"/>
                </a:solidFill>
                <a:latin typeface="Arial" charset="0"/>
              </a:rPr>
              <a:t>korelasyonun </a:t>
            </a:r>
            <a:r>
              <a:rPr lang="tr-TR" dirty="0">
                <a:solidFill>
                  <a:srgbClr val="FF3300"/>
                </a:solidFill>
                <a:latin typeface="Arial" charset="0"/>
              </a:rPr>
              <a:t>doğruluğu  da o kadar yüksek olacaktır.</a:t>
            </a:r>
          </a:p>
          <a:p>
            <a:r>
              <a:rPr lang="tr-TR" dirty="0">
                <a:latin typeface="Arial" charset="0"/>
              </a:rPr>
              <a:t> </a:t>
            </a:r>
          </a:p>
          <a:p>
            <a:r>
              <a:rPr lang="tr-TR" dirty="0">
                <a:latin typeface="Arial" charset="0"/>
              </a:rPr>
              <a:t>Renk ya da kalınlık gibi tek bir özellik verilen bir stratigrafik birim içinde yanal olarak değişebilir fakat birden fazla litolojik özelliğin hepsinin yanal olarak beraberce değişmesi ihtimali daha azdır.</a:t>
            </a:r>
          </a:p>
          <a:p>
            <a:pPr>
              <a:spcBef>
                <a:spcPct val="50000"/>
              </a:spcBef>
            </a:pPr>
            <a:endParaRPr lang="tr-TR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5 Metin kutusu"/>
          <p:cNvSpPr txBox="1">
            <a:spLocks noChangeArrowheads="1"/>
          </p:cNvSpPr>
          <p:nvPr/>
        </p:nvSpPr>
        <p:spPr bwMode="auto">
          <a:xfrm>
            <a:off x="2339974" y="6453188"/>
            <a:ext cx="25920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800" i="1"/>
              <a:t>Hükmü Orhan, S.Ü, ders notlarından değiştirilmiştir</a:t>
            </a: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899592" y="1052736"/>
            <a:ext cx="756019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solidFill>
                  <a:srgbClr val="FF3300"/>
                </a:solidFill>
                <a:latin typeface="Arial" charset="0"/>
              </a:rPr>
              <a:t>Litolojiye dayandırılarak katmanların </a:t>
            </a:r>
            <a:r>
              <a:rPr lang="tr-TR" sz="2000" dirty="0" err="1">
                <a:solidFill>
                  <a:srgbClr val="FF3300"/>
                </a:solidFill>
                <a:latin typeface="Arial" charset="0"/>
              </a:rPr>
              <a:t>eşlendirilmesi</a:t>
            </a:r>
            <a:r>
              <a:rPr lang="tr-TR" sz="2000" dirty="0">
                <a:solidFill>
                  <a:srgbClr val="FF3300"/>
                </a:solidFill>
                <a:latin typeface="Arial" charset="0"/>
              </a:rPr>
              <a:t> her zaman doğru bir korelasyon yapıldığını garantilemez.</a:t>
            </a:r>
            <a:r>
              <a:rPr lang="tr-TR" sz="2000" dirty="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tr-TR" sz="2000" dirty="0">
                <a:solidFill>
                  <a:srgbClr val="3333FF"/>
                </a:solidFill>
                <a:latin typeface="Arial" charset="0"/>
              </a:rPr>
              <a:t>Oldukça benzer litolojik karakteristiklere sahip katmanlar zaman ve mekan olarak birbirinden oldukça uzaklarda olan benzer ortamlarda çökelmiş olabilirler. </a:t>
            </a:r>
          </a:p>
          <a:p>
            <a:pPr>
              <a:spcBef>
                <a:spcPct val="50000"/>
              </a:spcBef>
            </a:pPr>
            <a:r>
              <a:rPr lang="tr-TR" sz="2000" dirty="0">
                <a:latin typeface="Arial" charset="0"/>
              </a:rPr>
              <a:t>Örneğin; </a:t>
            </a:r>
            <a:r>
              <a:rPr lang="tr-TR" sz="2000" dirty="0" err="1">
                <a:latin typeface="Arial" charset="0"/>
              </a:rPr>
              <a:t>Triyas</a:t>
            </a:r>
            <a:r>
              <a:rPr lang="tr-TR" sz="2000" dirty="0">
                <a:latin typeface="Arial" charset="0"/>
              </a:rPr>
              <a:t> yaşlı temiz, iyi boylanmış, çapraz tabakalı, </a:t>
            </a:r>
            <a:r>
              <a:rPr lang="tr-TR" sz="2000" dirty="0" err="1">
                <a:latin typeface="Arial" charset="0"/>
              </a:rPr>
              <a:t>eoliyen</a:t>
            </a:r>
            <a:r>
              <a:rPr lang="tr-TR" sz="2000" dirty="0">
                <a:latin typeface="Arial" charset="0"/>
              </a:rPr>
              <a:t> (rüzgar çökeli) kumtaşı birimiyle litolojik olarak aynı özelliklere sahip, </a:t>
            </a:r>
            <a:r>
              <a:rPr lang="tr-TR" sz="2000" dirty="0" err="1">
                <a:latin typeface="Arial" charset="0"/>
              </a:rPr>
              <a:t>Jura</a:t>
            </a:r>
            <a:r>
              <a:rPr lang="tr-TR" sz="2000" dirty="0">
                <a:latin typeface="Arial" charset="0"/>
              </a:rPr>
              <a:t> yaşlı bir kumtaşı arasında çok iyi bir litolojik </a:t>
            </a:r>
            <a:r>
              <a:rPr lang="tr-TR" sz="2000" dirty="0" smtClean="0">
                <a:latin typeface="Arial" charset="0"/>
              </a:rPr>
              <a:t>korelasyon </a:t>
            </a:r>
            <a:r>
              <a:rPr lang="tr-TR" sz="2000" dirty="0">
                <a:latin typeface="Arial" charset="0"/>
              </a:rPr>
              <a:t>mümkündür. Fakat bu kumtaşları ne </a:t>
            </a:r>
            <a:r>
              <a:rPr lang="tr-TR" sz="2000" dirty="0" err="1">
                <a:latin typeface="Arial" charset="0"/>
              </a:rPr>
              <a:t>litostratigrafik</a:t>
            </a:r>
            <a:r>
              <a:rPr lang="tr-TR" sz="2000" dirty="0">
                <a:latin typeface="Arial" charset="0"/>
              </a:rPr>
              <a:t> ne de </a:t>
            </a:r>
            <a:r>
              <a:rPr lang="tr-TR" sz="2000" dirty="0" err="1">
                <a:latin typeface="Arial" charset="0"/>
              </a:rPr>
              <a:t>kronostratigrafik</a:t>
            </a:r>
            <a:r>
              <a:rPr lang="tr-TR" sz="2000" dirty="0">
                <a:latin typeface="Arial" charset="0"/>
              </a:rPr>
              <a:t> olarak </a:t>
            </a:r>
            <a:r>
              <a:rPr lang="tr-TR" sz="2000" dirty="0" err="1">
                <a:latin typeface="Arial" charset="0"/>
              </a:rPr>
              <a:t>korele</a:t>
            </a:r>
            <a:r>
              <a:rPr lang="tr-TR" sz="2000" dirty="0">
                <a:latin typeface="Arial" charset="0"/>
              </a:rPr>
              <a:t> edilemezler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627063"/>
          <a:ext cx="9144000" cy="560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3" imgW="5083644" imgH="3114799" progId="">
                  <p:embed/>
                </p:oleObj>
              </mc:Choice>
              <mc:Fallback>
                <p:oleObj name="Image" r:id="rId3" imgW="5083644" imgH="311479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7063"/>
                        <a:ext cx="9144000" cy="560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4213" y="4581525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rgbClr val="FF0000"/>
                </a:solidFill>
                <a:latin typeface="Arial" charset="0"/>
              </a:rPr>
              <a:t>J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916238" y="2205038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rgbClr val="FF0000"/>
                </a:solidFill>
                <a:latin typeface="Arial" charset="0"/>
              </a:rPr>
              <a:t>J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219700" y="4581525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rgbClr val="FF0000"/>
                </a:solidFill>
                <a:latin typeface="Arial" charset="0"/>
              </a:rPr>
              <a:t>J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451725" y="2276475"/>
            <a:ext cx="57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rgbClr val="FF0000"/>
                </a:solidFill>
                <a:latin typeface="Arial" charset="0"/>
              </a:rPr>
              <a:t>J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55650" y="40052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rgbClr val="006600"/>
                </a:solidFill>
                <a:latin typeface="Arial" charset="0"/>
              </a:rPr>
              <a:t>K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987675" y="1557338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rgbClr val="006600"/>
                </a:solidFill>
                <a:latin typeface="Arial" charset="0"/>
              </a:rPr>
              <a:t>K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292725" y="3860800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rgbClr val="006600"/>
                </a:solidFill>
                <a:latin typeface="Arial" charset="0"/>
              </a:rPr>
              <a:t>K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451725" y="170021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rgbClr val="006600"/>
                </a:solidFill>
                <a:latin typeface="Arial" charset="0"/>
              </a:rPr>
              <a:t>K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55650" y="32131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chemeClr val="bg1"/>
                </a:solidFill>
                <a:latin typeface="Arial" charset="0"/>
              </a:rPr>
              <a:t>P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219700" y="31416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chemeClr val="bg1"/>
                </a:solidFill>
                <a:latin typeface="Arial" charset="0"/>
              </a:rPr>
              <a:t>P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2916238" y="3141663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rgbClr val="FFFF00"/>
                </a:solidFill>
                <a:latin typeface="Arial" charset="0"/>
              </a:rPr>
              <a:t>Tr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7524750" y="3213100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rgbClr val="FFFF00"/>
                </a:solidFill>
                <a:latin typeface="Arial" charset="0"/>
              </a:rPr>
              <a:t>Tr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916238" y="393382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rgbClr val="9900CC"/>
                </a:solidFill>
                <a:latin typeface="Arial" charset="0"/>
              </a:rPr>
              <a:t>C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524750" y="393382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rgbClr val="9900CC"/>
                </a:solidFill>
                <a:latin typeface="Arial" charset="0"/>
              </a:rPr>
              <a:t>C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2843213" y="45085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rgbClr val="0000CC"/>
                </a:solidFill>
                <a:latin typeface="Arial" charset="0"/>
              </a:rPr>
              <a:t>O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7596188" y="458152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rgbClr val="0000CC"/>
                </a:solidFill>
                <a:latin typeface="Arial" charset="0"/>
              </a:rPr>
              <a:t>O</a:t>
            </a: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539750" y="22764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rgbClr val="66FF33"/>
                </a:solidFill>
                <a:latin typeface="Arial" charset="0"/>
              </a:rPr>
              <a:t>Eocene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4859338" y="22050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rgbClr val="66FF33"/>
                </a:solidFill>
                <a:latin typeface="Arial" charset="0"/>
              </a:rPr>
              <a:t>Eocene</a:t>
            </a: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468313" y="16287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chemeClr val="accent2"/>
                </a:solidFill>
                <a:latin typeface="Arial" charset="0"/>
              </a:rPr>
              <a:t>Miocene</a:t>
            </a: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4859338" y="16287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solidFill>
                  <a:schemeClr val="accent2"/>
                </a:solidFill>
                <a:latin typeface="Arial" charset="0"/>
              </a:rPr>
              <a:t>Miocene</a:t>
            </a:r>
          </a:p>
        </p:txBody>
      </p:sp>
      <p:sp>
        <p:nvSpPr>
          <p:cNvPr id="1047" name="5 Metin kutusu"/>
          <p:cNvSpPr txBox="1">
            <a:spLocks noChangeArrowheads="1"/>
          </p:cNvSpPr>
          <p:nvPr/>
        </p:nvSpPr>
        <p:spPr bwMode="auto">
          <a:xfrm>
            <a:off x="0" y="6519863"/>
            <a:ext cx="151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800" i="1"/>
              <a:t>Hükmü Orhan, S.Ü, ders notlarından değiştirilmiştir</a:t>
            </a:r>
          </a:p>
        </p:txBody>
      </p:sp>
      <p:sp>
        <p:nvSpPr>
          <p:cNvPr id="26" name="25 Dikdörtgen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303770"/>
              </p:ext>
            </p:extLst>
          </p:nvPr>
        </p:nvGraphicFramePr>
        <p:xfrm>
          <a:off x="1187625" y="981075"/>
          <a:ext cx="7056264" cy="516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3" imgW="5187267" imgH="4766678" progId="">
                  <p:embed/>
                </p:oleObj>
              </mc:Choice>
              <mc:Fallback>
                <p:oleObj name="Image" r:id="rId3" imgW="5187267" imgH="476667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6000" contrast="6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5" y="981075"/>
                        <a:ext cx="7056264" cy="516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5 Metin kutusu"/>
          <p:cNvSpPr txBox="1">
            <a:spLocks noChangeArrowheads="1"/>
          </p:cNvSpPr>
          <p:nvPr/>
        </p:nvSpPr>
        <p:spPr bwMode="auto">
          <a:xfrm>
            <a:off x="2339975" y="6453188"/>
            <a:ext cx="1511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800" i="1"/>
              <a:t>Boggs,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683569" y="765175"/>
            <a:ext cx="79921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2400" dirty="0">
                <a:latin typeface="Arial" charset="0"/>
              </a:rPr>
              <a:t>Litolojik özelliklere dayandırılarak korelasyon yapmak özellikle </a:t>
            </a:r>
            <a:r>
              <a:rPr lang="tr-TR" sz="2400" dirty="0" err="1">
                <a:latin typeface="Arial" charset="0"/>
              </a:rPr>
              <a:t>devirsel</a:t>
            </a:r>
            <a:r>
              <a:rPr lang="tr-TR" sz="2400" dirty="0">
                <a:latin typeface="Arial" charset="0"/>
              </a:rPr>
              <a:t> istifler (tekrarlanan) </a:t>
            </a:r>
            <a:r>
              <a:rPr lang="tr-TR" sz="2400" dirty="0" smtClean="0">
                <a:latin typeface="Arial" charset="0"/>
              </a:rPr>
              <a:t>arasında </a:t>
            </a:r>
            <a:r>
              <a:rPr lang="tr-TR" sz="2400" dirty="0">
                <a:latin typeface="Arial" charset="0"/>
              </a:rPr>
              <a:t>zordur. Çünkü, oldukça benzer görünümdeki benzer istif, bir stratigrafik birimde bir kaç kez tekrarlanmış olabilir. Bunun sebebi de bir bölgede benzer </a:t>
            </a:r>
            <a:r>
              <a:rPr lang="tr-TR" sz="2400" dirty="0" err="1">
                <a:latin typeface="Arial" charset="0"/>
              </a:rPr>
              <a:t>ortamsal</a:t>
            </a:r>
            <a:r>
              <a:rPr lang="tr-TR" sz="2400" dirty="0">
                <a:latin typeface="Arial" charset="0"/>
              </a:rPr>
              <a:t> şartlar belli bir zaman periyodu içerisinde bir kaç kez tekrarlanabilir</a:t>
            </a:r>
            <a:r>
              <a:rPr lang="tr-TR" sz="2400" dirty="0" smtClean="0"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tr-TR" sz="2400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tr-TR" sz="2400" dirty="0">
                <a:solidFill>
                  <a:srgbClr val="3333FF"/>
                </a:solidFill>
                <a:latin typeface="Arial" charset="0"/>
              </a:rPr>
              <a:t>En güvenilir litolojik korelasyon bir ya da iki belirgin tabaka ya da kayaç tiplerini </a:t>
            </a:r>
            <a:r>
              <a:rPr lang="tr-TR" sz="2400" dirty="0" smtClean="0">
                <a:solidFill>
                  <a:srgbClr val="3333FF"/>
                </a:solidFill>
                <a:latin typeface="Arial" charset="0"/>
              </a:rPr>
              <a:t>korelasyondan </a:t>
            </a:r>
            <a:r>
              <a:rPr lang="tr-TR" sz="2400" dirty="0">
                <a:solidFill>
                  <a:srgbClr val="3333FF"/>
                </a:solidFill>
                <a:latin typeface="Arial" charset="0"/>
              </a:rPr>
              <a:t>çok, </a:t>
            </a:r>
            <a:r>
              <a:rPr lang="tr-TR" sz="2400" dirty="0" smtClean="0">
                <a:solidFill>
                  <a:srgbClr val="3333FF"/>
                </a:solidFill>
                <a:latin typeface="Arial" charset="0"/>
              </a:rPr>
              <a:t>birkaç </a:t>
            </a:r>
            <a:r>
              <a:rPr lang="tr-TR" sz="2400" dirty="0">
                <a:solidFill>
                  <a:srgbClr val="3333FF"/>
                </a:solidFill>
                <a:latin typeface="Arial" charset="0"/>
              </a:rPr>
              <a:t>belirgin litolojik birimden oluşmuş bir istife dayandırılarak yapılanıdır. </a:t>
            </a:r>
            <a:endParaRPr lang="tr-TR" dirty="0">
              <a:solidFill>
                <a:srgbClr val="3333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755576" y="1412776"/>
            <a:ext cx="79222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2400" dirty="0">
                <a:latin typeface="Arial" charset="0"/>
              </a:rPr>
              <a:t>Bir stratigrafik istifte hangi pozisyonun önemli olduğunun diğer bir yolu da oldukça belirgin ve kolayca </a:t>
            </a:r>
            <a:r>
              <a:rPr lang="tr-TR" sz="2400" dirty="0" err="1">
                <a:latin typeface="Arial" charset="0"/>
              </a:rPr>
              <a:t>korele</a:t>
            </a:r>
            <a:r>
              <a:rPr lang="tr-TR" sz="2400" dirty="0">
                <a:latin typeface="Arial" charset="0"/>
              </a:rPr>
              <a:t> edilebilen birim veya birimlere dayandırılarak katmanların korelasyonunu yapmaktır. </a:t>
            </a:r>
          </a:p>
          <a:p>
            <a:pPr algn="just">
              <a:spcBef>
                <a:spcPct val="50000"/>
              </a:spcBef>
            </a:pPr>
            <a:r>
              <a:rPr lang="tr-TR" sz="2400" dirty="0">
                <a:latin typeface="Arial" charset="0"/>
              </a:rPr>
              <a:t>Böyle belirgin ve kolayca tanınabilen tabakalar, bu tabakanın altındaki ve üstündeki diğer katmanların korelasyonu için bir kontrol seviyesi olarak kullanılır. Örneğin; </a:t>
            </a:r>
            <a:r>
              <a:rPr lang="tr-TR" sz="2400" dirty="0" err="1">
                <a:latin typeface="Arial" charset="0"/>
              </a:rPr>
              <a:t>Sedimanter</a:t>
            </a:r>
            <a:r>
              <a:rPr lang="tr-TR" sz="2400" dirty="0">
                <a:latin typeface="Arial" charset="0"/>
              </a:rPr>
              <a:t> bir istifte ince bir volkanik kül tabakası bulunabilir ve bu belirgin bir bölgede kolayca tanınabilir.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 l="28786" t="40317" r="44917" b="22238"/>
          <a:stretch>
            <a:fillRect/>
          </a:stretch>
        </p:blipFill>
        <p:spPr bwMode="auto">
          <a:xfrm>
            <a:off x="1908175" y="0"/>
            <a:ext cx="35067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 l="54547" t="46095" r="21167" b="22238"/>
          <a:stretch>
            <a:fillRect/>
          </a:stretch>
        </p:blipFill>
        <p:spPr bwMode="auto">
          <a:xfrm>
            <a:off x="1908175" y="3500438"/>
            <a:ext cx="34988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250825" y="692150"/>
            <a:ext cx="712787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Sahadaki tüm kaya birimlerinin standartlar içerisinde alttan üste doğru sıralanması ile genelleştirilmiş dikme kesitler elde edilir. </a:t>
            </a:r>
          </a:p>
          <a:p>
            <a:pPr>
              <a:spcBef>
                <a:spcPct val="50000"/>
              </a:spcBef>
            </a:pPr>
            <a:r>
              <a:rPr lang="tr-TR"/>
              <a:t>Genelleştirilmiş dikme kesitlerde</a:t>
            </a:r>
          </a:p>
          <a:p>
            <a:pPr>
              <a:spcBef>
                <a:spcPct val="50000"/>
              </a:spcBef>
            </a:pPr>
            <a:r>
              <a:rPr lang="tr-TR"/>
              <a:t>Kronostratigrafi birimler</a:t>
            </a:r>
          </a:p>
          <a:p>
            <a:pPr>
              <a:spcBef>
                <a:spcPct val="50000"/>
              </a:spcBef>
            </a:pPr>
            <a:r>
              <a:rPr lang="tr-TR"/>
              <a:t>Litostratigrafi birimleri ve</a:t>
            </a:r>
          </a:p>
          <a:p>
            <a:pPr>
              <a:spcBef>
                <a:spcPct val="50000"/>
              </a:spcBef>
            </a:pPr>
            <a:r>
              <a:rPr lang="tr-TR"/>
              <a:t>Açıklamalar (litolojik, fosil, ortam, tektonik)  </a:t>
            </a:r>
          </a:p>
          <a:p>
            <a:pPr>
              <a:spcBef>
                <a:spcPct val="50000"/>
              </a:spcBef>
            </a:pPr>
            <a:r>
              <a:rPr lang="tr-TR"/>
              <a:t>Olmak üzere üç bölüm halinde düzenlenebilir.</a:t>
            </a:r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r>
              <a:rPr lang="tr-TR"/>
              <a:t>  </a:t>
            </a:r>
          </a:p>
        </p:txBody>
      </p:sp>
      <p:sp>
        <p:nvSpPr>
          <p:cNvPr id="84995" name="Rectangle 5"/>
          <p:cNvSpPr>
            <a:spLocks noChangeArrowheads="1"/>
          </p:cNvSpPr>
          <p:nvPr/>
        </p:nvSpPr>
        <p:spPr bwMode="auto">
          <a:xfrm>
            <a:off x="5724525" y="1989138"/>
            <a:ext cx="792163" cy="4176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4996" name="Rectangle 6"/>
          <p:cNvSpPr>
            <a:spLocks noChangeArrowheads="1"/>
          </p:cNvSpPr>
          <p:nvPr/>
        </p:nvSpPr>
        <p:spPr bwMode="auto">
          <a:xfrm>
            <a:off x="6588125" y="1989138"/>
            <a:ext cx="431800" cy="41767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7092950" y="1989138"/>
            <a:ext cx="1582738" cy="41767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4998" name="Line 8"/>
          <p:cNvSpPr>
            <a:spLocks noChangeShapeType="1"/>
          </p:cNvSpPr>
          <p:nvPr/>
        </p:nvSpPr>
        <p:spPr bwMode="auto">
          <a:xfrm>
            <a:off x="5724525" y="2420938"/>
            <a:ext cx="295116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r-TR"/>
          </a:p>
        </p:txBody>
      </p:sp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323850" y="4221163"/>
            <a:ext cx="4968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dirty="0" err="1"/>
              <a:t>Tektonostratigrafik</a:t>
            </a:r>
            <a:r>
              <a:rPr lang="tr-TR" dirty="0"/>
              <a:t> kesitler ile genelleştirilmiş dikme kesitler birbirinden farklıdır. </a:t>
            </a:r>
            <a:r>
              <a:rPr lang="tr-TR" dirty="0" err="1"/>
              <a:t>Tektono</a:t>
            </a:r>
            <a:r>
              <a:rPr lang="tr-TR" dirty="0"/>
              <a:t>-stratigrafik kesitlerde bindirmeler, istif görünümleri sahadaki gibi sıralanırken, genelleştirilmiş dikme kesitlerde yaşlar ön plana çıkar.</a:t>
            </a:r>
          </a:p>
        </p:txBody>
      </p:sp>
      <p:pic>
        <p:nvPicPr>
          <p:cNvPr id="85000" name="Picture 4" descr="str_dn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238" y="3789363"/>
            <a:ext cx="165576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Sağ Ok"/>
          <p:cNvSpPr/>
          <p:nvPr/>
        </p:nvSpPr>
        <p:spPr>
          <a:xfrm>
            <a:off x="2843213" y="1989138"/>
            <a:ext cx="3024187" cy="2159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2" name="11 Sağ Ok"/>
          <p:cNvSpPr/>
          <p:nvPr/>
        </p:nvSpPr>
        <p:spPr>
          <a:xfrm>
            <a:off x="2916238" y="2420938"/>
            <a:ext cx="3959225" cy="144462"/>
          </a:xfrm>
          <a:prstGeom prst="right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3" name="12 Sağ Ok"/>
          <p:cNvSpPr/>
          <p:nvPr/>
        </p:nvSpPr>
        <p:spPr>
          <a:xfrm>
            <a:off x="4716463" y="2781300"/>
            <a:ext cx="3024187" cy="1428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4" name="13 Dikdörtgen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5005" name="8 Metin kutusu"/>
          <p:cNvSpPr txBox="1">
            <a:spLocks noChangeArrowheads="1"/>
          </p:cNvSpPr>
          <p:nvPr/>
        </p:nvSpPr>
        <p:spPr bwMode="auto">
          <a:xfrm>
            <a:off x="2949575" y="96838"/>
            <a:ext cx="3311525" cy="4000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2000" b="1">
                <a:solidFill>
                  <a:schemeClr val="bg1"/>
                </a:solidFill>
                <a:latin typeface="Times New Roman" pitchFamily="18" charset="0"/>
              </a:rPr>
              <a:t>Genelleştirilmiş Dikme Kesit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755576" y="1340768"/>
            <a:ext cx="74881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1600" dirty="0" err="1"/>
              <a:t>Kronostratigrafi</a:t>
            </a:r>
            <a:r>
              <a:rPr lang="tr-TR" sz="1600" dirty="0"/>
              <a:t> bölümünde yaşlar yazılırken </a:t>
            </a:r>
            <a:r>
              <a:rPr lang="tr-TR" sz="1600" dirty="0" err="1"/>
              <a:t>jeokronolojik</a:t>
            </a:r>
            <a:r>
              <a:rPr lang="tr-TR" sz="1600" dirty="0"/>
              <a:t> terimler kullanılmamalıdır (örneğin Erken </a:t>
            </a:r>
            <a:r>
              <a:rPr lang="tr-TR" sz="1600" dirty="0" err="1"/>
              <a:t>Kretase</a:t>
            </a:r>
            <a:r>
              <a:rPr lang="tr-TR" sz="1600" dirty="0"/>
              <a:t> gibi). </a:t>
            </a:r>
            <a:r>
              <a:rPr lang="tr-TR" sz="1600" dirty="0" smtClean="0"/>
              <a:t>Zaman </a:t>
            </a:r>
            <a:r>
              <a:rPr lang="tr-TR" sz="1600" dirty="0"/>
              <a:t>mertebeleri  alt alta yazılırken zaman tablosundaki sıralanmalara dikkat edilmelidir.</a:t>
            </a:r>
          </a:p>
          <a:p>
            <a:pPr algn="just">
              <a:spcBef>
                <a:spcPct val="50000"/>
              </a:spcBef>
            </a:pPr>
            <a:endParaRPr lang="tr-TR" sz="1600" dirty="0"/>
          </a:p>
          <a:p>
            <a:pPr algn="just">
              <a:spcBef>
                <a:spcPct val="50000"/>
              </a:spcBef>
            </a:pPr>
            <a:r>
              <a:rPr lang="tr-TR" sz="1600" dirty="0"/>
              <a:t>Formasyon kısaltmalarında ve litolojik gösterimlerde yine kurallara uygun kısaltmalar yapılmalı ve litolojiler belirtilmelidir. </a:t>
            </a:r>
          </a:p>
          <a:p>
            <a:pPr algn="just">
              <a:spcBef>
                <a:spcPct val="50000"/>
              </a:spcBef>
            </a:pPr>
            <a:endParaRPr lang="tr-TR" sz="1600" dirty="0"/>
          </a:p>
          <a:p>
            <a:pPr algn="just">
              <a:spcBef>
                <a:spcPct val="50000"/>
              </a:spcBef>
            </a:pPr>
            <a:r>
              <a:rPr lang="tr-TR" sz="1600" dirty="0"/>
              <a:t>Açıklamalar kısmında arazi ve saha gözlemleri kısa bir şekilde özetlenerek verilmelidir.</a:t>
            </a:r>
          </a:p>
          <a:p>
            <a:pPr algn="just">
              <a:spcBef>
                <a:spcPct val="50000"/>
              </a:spcBef>
            </a:pPr>
            <a:endParaRPr lang="tr-TR" sz="1600" dirty="0"/>
          </a:p>
          <a:p>
            <a:pPr algn="just">
              <a:spcBef>
                <a:spcPct val="50000"/>
              </a:spcBef>
            </a:pPr>
            <a:r>
              <a:rPr lang="tr-TR" sz="1600" dirty="0"/>
              <a:t>Genelleştirilmiş dikme kesitler bir sahayı anlamada en önemli şekillerden biridir. Bu nedenle düzenli bir şekilde çizilmeye de önem gösterilmelidir.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3568" y="2204864"/>
            <a:ext cx="76327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tr-TR" dirty="0" smtClean="0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-    </a:t>
            </a:r>
            <a:r>
              <a:rPr lang="tr-TR" dirty="0" err="1" smtClean="0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Biostratigraphical</a:t>
            </a:r>
            <a:r>
              <a:rPr lang="tr-TR" dirty="0" smtClean="0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units</a:t>
            </a:r>
            <a:endParaRPr lang="tr-TR" dirty="0" smtClean="0">
              <a:solidFill>
                <a:schemeClr val="tx2">
                  <a:lumMod val="90000"/>
                </a:schemeClr>
              </a:solidFill>
              <a:latin typeface="Arial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tr-TR" dirty="0" smtClean="0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-    </a:t>
            </a:r>
            <a:r>
              <a:rPr lang="tr-TR" b="1" dirty="0" err="1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Lithologic</a:t>
            </a:r>
            <a:r>
              <a:rPr lang="tr-TR" b="1" dirty="0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 </a:t>
            </a:r>
            <a:r>
              <a:rPr lang="tr-TR" b="1" dirty="0" err="1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Correlation</a:t>
            </a:r>
            <a:endParaRPr lang="tr-TR" b="1" dirty="0">
              <a:solidFill>
                <a:schemeClr val="tx2">
                  <a:lumMod val="90000"/>
                </a:schemeClr>
              </a:solidFill>
              <a:latin typeface="Arial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tr-TR" dirty="0">
                <a:latin typeface="Arial" charset="0"/>
              </a:rPr>
              <a:t>-    </a:t>
            </a:r>
            <a:r>
              <a:rPr lang="tr-TR" b="1" dirty="0" err="1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Chronostratigraphic</a:t>
            </a:r>
            <a:r>
              <a:rPr lang="tr-TR" b="1" dirty="0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/</a:t>
            </a:r>
            <a:r>
              <a:rPr lang="tr-TR" b="1" dirty="0" err="1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Geochronologic</a:t>
            </a:r>
            <a:r>
              <a:rPr lang="tr-TR" b="1" dirty="0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 </a:t>
            </a:r>
            <a:r>
              <a:rPr lang="tr-TR" b="1" dirty="0" err="1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units</a:t>
            </a:r>
            <a:r>
              <a:rPr lang="tr-TR" b="1" dirty="0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tr-TR" b="1" dirty="0">
                <a:solidFill>
                  <a:schemeClr val="tx2">
                    <a:lumMod val="90000"/>
                  </a:schemeClr>
                </a:solidFill>
                <a:latin typeface="Arial" charset="0"/>
              </a:rPr>
              <a:t>      </a:t>
            </a:r>
          </a:p>
        </p:txBody>
      </p:sp>
      <p:sp>
        <p:nvSpPr>
          <p:cNvPr id="6148" name="WordArt 3"/>
          <p:cNvSpPr>
            <a:spLocks noChangeArrowheads="1" noChangeShapeType="1" noTextEdit="1"/>
          </p:cNvSpPr>
          <p:nvPr/>
        </p:nvSpPr>
        <p:spPr bwMode="auto">
          <a:xfrm>
            <a:off x="6875463" y="2781300"/>
            <a:ext cx="14414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557338"/>
            <a:ext cx="6948487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 t="7059"/>
          <a:stretch>
            <a:fillRect/>
          </a:stretch>
        </p:blipFill>
        <p:spPr bwMode="auto">
          <a:xfrm>
            <a:off x="2195513" y="4076700"/>
            <a:ext cx="694848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>
            <a:spLocks noChangeArrowheads="1"/>
          </p:cNvSpPr>
          <p:nvPr/>
        </p:nvSpPr>
        <p:spPr bwMode="auto">
          <a:xfrm>
            <a:off x="0" y="0"/>
            <a:ext cx="2195513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2709" name="8 Metin kutusu"/>
          <p:cNvSpPr txBox="1">
            <a:spLocks noChangeArrowheads="1"/>
          </p:cNvSpPr>
          <p:nvPr/>
        </p:nvSpPr>
        <p:spPr bwMode="auto">
          <a:xfrm>
            <a:off x="0" y="3213100"/>
            <a:ext cx="2195513" cy="70802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2000" b="1">
                <a:solidFill>
                  <a:schemeClr val="bg1"/>
                </a:solidFill>
                <a:latin typeface="Times New Roman" pitchFamily="18" charset="0"/>
              </a:rPr>
              <a:t>Biostratigraphic Units</a:t>
            </a:r>
          </a:p>
        </p:txBody>
      </p:sp>
      <p:sp>
        <p:nvSpPr>
          <p:cNvPr id="72710" name="3 Metin kutusu"/>
          <p:cNvSpPr txBox="1">
            <a:spLocks noChangeArrowheads="1"/>
          </p:cNvSpPr>
          <p:nvPr/>
        </p:nvSpPr>
        <p:spPr bwMode="auto">
          <a:xfrm>
            <a:off x="0" y="0"/>
            <a:ext cx="2195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1000" i="1" dirty="0">
                <a:solidFill>
                  <a:schemeClr val="bg1"/>
                </a:solidFill>
              </a:rPr>
              <a:t>M. Görmüş, </a:t>
            </a:r>
          </a:p>
          <a:p>
            <a:pPr algn="ctr" eaLnBrk="0" hangingPunct="0"/>
            <a:r>
              <a:rPr lang="tr-TR" sz="1000" i="1" dirty="0">
                <a:solidFill>
                  <a:schemeClr val="bg1"/>
                </a:solidFill>
              </a:rPr>
              <a:t>Ankara </a:t>
            </a:r>
            <a:r>
              <a:rPr lang="tr-TR" sz="1000" i="1" dirty="0" err="1">
                <a:solidFill>
                  <a:schemeClr val="bg1"/>
                </a:solidFill>
              </a:rPr>
              <a:t>University</a:t>
            </a:r>
            <a:r>
              <a:rPr lang="tr-TR" sz="1000" i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268413"/>
            <a:ext cx="69453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4221163"/>
            <a:ext cx="7169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>
            <a:spLocks noChangeArrowheads="1"/>
          </p:cNvSpPr>
          <p:nvPr/>
        </p:nvSpPr>
        <p:spPr bwMode="auto">
          <a:xfrm>
            <a:off x="0" y="0"/>
            <a:ext cx="219551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3733" name="8 Metin kutusu"/>
          <p:cNvSpPr txBox="1">
            <a:spLocks noChangeArrowheads="1"/>
          </p:cNvSpPr>
          <p:nvPr/>
        </p:nvSpPr>
        <p:spPr bwMode="auto">
          <a:xfrm>
            <a:off x="0" y="3213100"/>
            <a:ext cx="2195513" cy="5842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1600" b="1">
                <a:solidFill>
                  <a:schemeClr val="bg1"/>
                </a:solidFill>
                <a:latin typeface="Times New Roman" pitchFamily="18" charset="0"/>
              </a:rPr>
              <a:t>Chronostratigraphic Units</a:t>
            </a:r>
          </a:p>
        </p:txBody>
      </p:sp>
      <p:sp>
        <p:nvSpPr>
          <p:cNvPr id="73734" name="3 Metin kutusu"/>
          <p:cNvSpPr txBox="1">
            <a:spLocks noChangeArrowheads="1"/>
          </p:cNvSpPr>
          <p:nvPr/>
        </p:nvSpPr>
        <p:spPr bwMode="auto">
          <a:xfrm>
            <a:off x="0" y="0"/>
            <a:ext cx="2195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1000" i="1" dirty="0">
                <a:solidFill>
                  <a:schemeClr val="tx2"/>
                </a:solidFill>
              </a:rPr>
              <a:t>M. Görmüş, </a:t>
            </a:r>
          </a:p>
          <a:p>
            <a:pPr algn="ctr" eaLnBrk="0" hangingPunct="0"/>
            <a:r>
              <a:rPr lang="tr-TR" sz="1000" i="1" dirty="0">
                <a:solidFill>
                  <a:schemeClr val="tx2"/>
                </a:solidFill>
              </a:rPr>
              <a:t>Ankara </a:t>
            </a:r>
            <a:r>
              <a:rPr lang="tr-TR" sz="1000" i="1" dirty="0" err="1">
                <a:solidFill>
                  <a:schemeClr val="tx2"/>
                </a:solidFill>
              </a:rPr>
              <a:t>University</a:t>
            </a:r>
            <a:r>
              <a:rPr lang="tr-TR" sz="1000" i="1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46323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13" y="765175"/>
            <a:ext cx="44973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4757" name="8 Metin kutusu"/>
          <p:cNvSpPr txBox="1">
            <a:spLocks noChangeArrowheads="1"/>
          </p:cNvSpPr>
          <p:nvPr/>
        </p:nvSpPr>
        <p:spPr bwMode="auto">
          <a:xfrm>
            <a:off x="3611563" y="85725"/>
            <a:ext cx="2195512" cy="5842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1600" b="1">
                <a:solidFill>
                  <a:schemeClr val="bg1"/>
                </a:solidFill>
                <a:latin typeface="Times New Roman" pitchFamily="18" charset="0"/>
              </a:rPr>
              <a:t>Chronostratigraphic Units</a:t>
            </a:r>
          </a:p>
        </p:txBody>
      </p:sp>
      <p:sp>
        <p:nvSpPr>
          <p:cNvPr id="74758" name="3 Metin kutusu"/>
          <p:cNvSpPr txBox="1">
            <a:spLocks noChangeArrowheads="1"/>
          </p:cNvSpPr>
          <p:nvPr/>
        </p:nvSpPr>
        <p:spPr bwMode="auto">
          <a:xfrm>
            <a:off x="0" y="0"/>
            <a:ext cx="2195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1000" i="1" dirty="0">
                <a:solidFill>
                  <a:schemeClr val="tx2"/>
                </a:solidFill>
              </a:rPr>
              <a:t>M. Görmüş, </a:t>
            </a:r>
          </a:p>
          <a:p>
            <a:pPr algn="ctr" eaLnBrk="0" hangingPunct="0"/>
            <a:r>
              <a:rPr lang="tr-TR" sz="1000" i="1" dirty="0">
                <a:solidFill>
                  <a:schemeClr val="tx2"/>
                </a:solidFill>
              </a:rPr>
              <a:t>Ankara </a:t>
            </a:r>
            <a:r>
              <a:rPr lang="tr-TR" sz="1000" i="1" dirty="0" err="1">
                <a:solidFill>
                  <a:schemeClr val="tx2"/>
                </a:solidFill>
              </a:rPr>
              <a:t>University</a:t>
            </a:r>
            <a:r>
              <a:rPr lang="tr-TR" sz="1000" i="1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5183187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>
            <a:spLocks noChangeArrowheads="1"/>
          </p:cNvSpPr>
          <p:nvPr/>
        </p:nvSpPr>
        <p:spPr bwMode="auto">
          <a:xfrm>
            <a:off x="0" y="0"/>
            <a:ext cx="219551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5780" name="8 Metin kutusu"/>
          <p:cNvSpPr txBox="1">
            <a:spLocks noChangeArrowheads="1"/>
          </p:cNvSpPr>
          <p:nvPr/>
        </p:nvSpPr>
        <p:spPr bwMode="auto">
          <a:xfrm>
            <a:off x="0" y="3213100"/>
            <a:ext cx="2195513" cy="3381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1600" b="1">
                <a:solidFill>
                  <a:schemeClr val="bg1"/>
                </a:solidFill>
                <a:latin typeface="Times New Roman" pitchFamily="18" charset="0"/>
              </a:rPr>
              <a:t>Geochronologic Units</a:t>
            </a:r>
          </a:p>
        </p:txBody>
      </p:sp>
      <p:sp>
        <p:nvSpPr>
          <p:cNvPr id="75781" name="3 Metin kutusu"/>
          <p:cNvSpPr txBox="1">
            <a:spLocks noChangeArrowheads="1"/>
          </p:cNvSpPr>
          <p:nvPr/>
        </p:nvSpPr>
        <p:spPr bwMode="auto">
          <a:xfrm>
            <a:off x="0" y="0"/>
            <a:ext cx="2195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1000" i="1" dirty="0">
                <a:solidFill>
                  <a:schemeClr val="bg1"/>
                </a:solidFill>
              </a:rPr>
              <a:t>M. Görmüş, </a:t>
            </a:r>
          </a:p>
          <a:p>
            <a:pPr algn="ctr" eaLnBrk="0" hangingPunct="0"/>
            <a:r>
              <a:rPr lang="tr-TR" sz="1000" i="1" dirty="0">
                <a:solidFill>
                  <a:schemeClr val="bg1"/>
                </a:solidFill>
              </a:rPr>
              <a:t>Ankara </a:t>
            </a:r>
            <a:r>
              <a:rPr lang="tr-TR" sz="1000" i="1" dirty="0" err="1">
                <a:solidFill>
                  <a:schemeClr val="bg1"/>
                </a:solidFill>
              </a:rPr>
              <a:t>University</a:t>
            </a:r>
            <a:r>
              <a:rPr lang="tr-TR" sz="1000" i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73238"/>
            <a:ext cx="69405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 cstate="print"/>
          <a:srcRect t="1736" r="19193" b="90398"/>
          <a:stretch>
            <a:fillRect/>
          </a:stretch>
        </p:blipFill>
        <p:spPr bwMode="auto">
          <a:xfrm>
            <a:off x="1116013" y="5589588"/>
            <a:ext cx="56070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3 Metin kutusu"/>
          <p:cNvSpPr txBox="1">
            <a:spLocks noChangeArrowheads="1"/>
          </p:cNvSpPr>
          <p:nvPr/>
        </p:nvSpPr>
        <p:spPr bwMode="auto">
          <a:xfrm>
            <a:off x="6732588" y="55165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1983</a:t>
            </a:r>
          </a:p>
        </p:txBody>
      </p:sp>
      <p:sp>
        <p:nvSpPr>
          <p:cNvPr id="76805" name="4 Metin kutusu"/>
          <p:cNvSpPr txBox="1">
            <a:spLocks noChangeArrowheads="1"/>
          </p:cNvSpPr>
          <p:nvPr/>
        </p:nvSpPr>
        <p:spPr bwMode="auto">
          <a:xfrm>
            <a:off x="1116013" y="6021388"/>
            <a:ext cx="2303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Boggs, S. 2012</a:t>
            </a:r>
          </a:p>
        </p:txBody>
      </p:sp>
      <p:sp>
        <p:nvSpPr>
          <p:cNvPr id="76806" name="3 Metin kutusu"/>
          <p:cNvSpPr txBox="1">
            <a:spLocks noChangeArrowheads="1"/>
          </p:cNvSpPr>
          <p:nvPr/>
        </p:nvSpPr>
        <p:spPr bwMode="auto">
          <a:xfrm>
            <a:off x="0" y="0"/>
            <a:ext cx="2195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1000" i="1" dirty="0"/>
              <a:t>M. Görmüş, </a:t>
            </a:r>
          </a:p>
          <a:p>
            <a:pPr algn="ctr" eaLnBrk="0" hangingPunct="0"/>
            <a:r>
              <a:rPr lang="tr-TR" sz="1000" i="1" dirty="0"/>
              <a:t>Ankara </a:t>
            </a:r>
            <a:r>
              <a:rPr lang="tr-TR" sz="1000" i="1" dirty="0" err="1"/>
              <a:t>University</a:t>
            </a:r>
            <a:r>
              <a:rPr lang="tr-TR" sz="1000" i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IMAGE0013"/>
          <p:cNvPicPr>
            <a:picLocks noChangeAspect="1" noChangeArrowheads="1"/>
          </p:cNvPicPr>
          <p:nvPr/>
        </p:nvPicPr>
        <p:blipFill>
          <a:blip r:embed="rId2" cstate="print"/>
          <a:srcRect l="10185" t="22755" r="48285" b="25938"/>
          <a:stretch>
            <a:fillRect/>
          </a:stretch>
        </p:blipFill>
        <p:spPr bwMode="auto">
          <a:xfrm>
            <a:off x="1475656" y="806450"/>
            <a:ext cx="6732587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8 Metin kutusu"/>
          <p:cNvSpPr txBox="1">
            <a:spLocks noChangeArrowheads="1"/>
          </p:cNvSpPr>
          <p:nvPr/>
        </p:nvSpPr>
        <p:spPr bwMode="auto">
          <a:xfrm>
            <a:off x="3635896" y="220638"/>
            <a:ext cx="2195513" cy="4000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</a:rPr>
              <a:t>KORELASYON</a:t>
            </a:r>
            <a:endParaRPr lang="tr-TR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5 Metin kutusu"/>
          <p:cNvSpPr txBox="1">
            <a:spLocks noChangeArrowheads="1"/>
          </p:cNvSpPr>
          <p:nvPr/>
        </p:nvSpPr>
        <p:spPr bwMode="auto">
          <a:xfrm>
            <a:off x="3995936" y="6453336"/>
            <a:ext cx="3816201" cy="21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800" i="1" dirty="0"/>
              <a:t>Hükmü Orhan, S.Ü, ders notlarından değiştirilmiştir</a:t>
            </a:r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755576" y="1052513"/>
            <a:ext cx="799313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FF3300"/>
                </a:solidFill>
                <a:latin typeface="Arial" charset="0"/>
              </a:rPr>
              <a:t>3.4 </a:t>
            </a:r>
            <a:r>
              <a:rPr lang="tr-TR" sz="2000" dirty="0" smtClean="0">
                <a:solidFill>
                  <a:srgbClr val="FF3300"/>
                </a:solidFill>
                <a:latin typeface="Arial" charset="0"/>
              </a:rPr>
              <a:t>LİTOLOJİK KORELASYON</a:t>
            </a:r>
            <a:r>
              <a:rPr lang="tr-TR" sz="2000" dirty="0">
                <a:solidFill>
                  <a:srgbClr val="FF3300"/>
                </a:solidFill>
                <a:latin typeface="Arial" charset="0"/>
              </a:rPr>
              <a:t>:</a:t>
            </a:r>
          </a:p>
          <a:p>
            <a:r>
              <a:rPr lang="tr-TR" sz="2000" dirty="0">
                <a:latin typeface="Arial" charset="0"/>
              </a:rPr>
              <a:t> </a:t>
            </a:r>
          </a:p>
          <a:p>
            <a:r>
              <a:rPr lang="tr-TR" sz="2000" dirty="0">
                <a:latin typeface="Arial" charset="0"/>
              </a:rPr>
              <a:t>Benzer litoloji ve stratigrafik pozisyondaki birimlerin </a:t>
            </a:r>
            <a:r>
              <a:rPr lang="tr-TR" sz="2000" dirty="0" err="1">
                <a:latin typeface="Arial" charset="0"/>
              </a:rPr>
              <a:t>korele</a:t>
            </a:r>
            <a:r>
              <a:rPr lang="tr-TR" sz="2000" dirty="0">
                <a:latin typeface="Arial" charset="0"/>
              </a:rPr>
              <a:t> edilme biçimidir. Bir </a:t>
            </a:r>
            <a:r>
              <a:rPr lang="tr-TR" sz="2000" dirty="0" err="1">
                <a:latin typeface="Arial" charset="0"/>
              </a:rPr>
              <a:t>lokasyondan</a:t>
            </a:r>
            <a:r>
              <a:rPr lang="tr-TR" sz="2000" dirty="0">
                <a:latin typeface="Arial" charset="0"/>
              </a:rPr>
              <a:t> diğerine bir </a:t>
            </a:r>
            <a:r>
              <a:rPr lang="tr-TR" sz="2000" dirty="0" err="1">
                <a:latin typeface="Arial" charset="0"/>
              </a:rPr>
              <a:t>litostratigrafik</a:t>
            </a:r>
            <a:r>
              <a:rPr lang="tr-TR" sz="2000" dirty="0">
                <a:latin typeface="Arial" charset="0"/>
              </a:rPr>
              <a:t> birimin devamlı izlenmesi şeklinde korelasyon; "direk korelasyon metodu" olarak bilinir.</a:t>
            </a:r>
          </a:p>
          <a:p>
            <a:endParaRPr lang="tr-TR" sz="2000" dirty="0">
              <a:latin typeface="Arial" charset="0"/>
            </a:endParaRPr>
          </a:p>
          <a:p>
            <a:r>
              <a:rPr lang="tr-TR" sz="2000" dirty="0">
                <a:latin typeface="Arial" charset="0"/>
              </a:rPr>
              <a:t> </a:t>
            </a:r>
            <a:r>
              <a:rPr lang="tr-TR" sz="2000" dirty="0">
                <a:solidFill>
                  <a:srgbClr val="3333FF"/>
                </a:solidFill>
                <a:latin typeface="Arial" charset="0"/>
              </a:rPr>
              <a:t>Bu korelasyon metodu katmanların sürekli ya da sürekliye yakın şekilde </a:t>
            </a:r>
            <a:r>
              <a:rPr lang="tr-TR" sz="2000" dirty="0" err="1">
                <a:solidFill>
                  <a:srgbClr val="3333FF"/>
                </a:solidFill>
                <a:latin typeface="Arial" charset="0"/>
              </a:rPr>
              <a:t>yüzeylediği</a:t>
            </a:r>
            <a:r>
              <a:rPr lang="tr-TR" sz="2000" dirty="0">
                <a:solidFill>
                  <a:srgbClr val="3333FF"/>
                </a:solidFill>
                <a:latin typeface="Arial" charset="0"/>
              </a:rPr>
              <a:t> yerlerde uygulanır.</a:t>
            </a:r>
          </a:p>
          <a:p>
            <a:r>
              <a:rPr lang="tr-TR" sz="2000" dirty="0">
                <a:solidFill>
                  <a:srgbClr val="3333FF"/>
                </a:solidFill>
                <a:latin typeface="Arial" charset="0"/>
              </a:rPr>
              <a:t>Eğer katman </a:t>
            </a:r>
            <a:r>
              <a:rPr lang="tr-TR" sz="2000" dirty="0" err="1">
                <a:solidFill>
                  <a:srgbClr val="3333FF"/>
                </a:solidFill>
                <a:latin typeface="Arial" charset="0"/>
              </a:rPr>
              <a:t>yüzlekleri</a:t>
            </a:r>
            <a:r>
              <a:rPr lang="tr-TR" sz="2000" dirty="0">
                <a:solidFill>
                  <a:srgbClr val="3333FF"/>
                </a:solidFill>
                <a:latin typeface="Arial" charset="0"/>
              </a:rPr>
              <a:t> geniş toprak örtüleri ya da bitki örtüsüyle kaplanmış veya erozyondan dolayı kesintiye uğramışsa katmanların fiziksel olarak izlenmesi mümkün değildir. Bu durumlarda direkt olmayan </a:t>
            </a:r>
            <a:r>
              <a:rPr lang="tr-TR" sz="2000" dirty="0" smtClean="0">
                <a:solidFill>
                  <a:srgbClr val="3333FF"/>
                </a:solidFill>
                <a:latin typeface="Arial" charset="0"/>
              </a:rPr>
              <a:t>metotlar </a:t>
            </a:r>
            <a:r>
              <a:rPr lang="tr-TR" sz="2000" dirty="0">
                <a:solidFill>
                  <a:srgbClr val="3333FF"/>
                </a:solidFill>
                <a:latin typeface="Arial" charset="0"/>
              </a:rPr>
              <a:t>kullanılır.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</TotalTime>
  <Words>686</Words>
  <Application>Microsoft Office PowerPoint</Application>
  <PresentationFormat>Ekran Gösterisi (4:3)</PresentationFormat>
  <Paragraphs>88</Paragraphs>
  <Slides>18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Impact</vt:lpstr>
      <vt:lpstr>Tahoma</vt:lpstr>
      <vt:lpstr>Times New Roman</vt:lpstr>
      <vt:lpstr>Office Teması</vt:lpstr>
      <vt:lpstr>Image</vt:lpstr>
      <vt:lpstr>SAHA JEOLOJİSİ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ankara1</dc:creator>
  <cp:lastModifiedBy>A</cp:lastModifiedBy>
  <cp:revision>368</cp:revision>
  <dcterms:created xsi:type="dcterms:W3CDTF">2012-10-09T07:07:35Z</dcterms:created>
  <dcterms:modified xsi:type="dcterms:W3CDTF">2018-03-02T19:57:33Z</dcterms:modified>
</cp:coreProperties>
</file>