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3477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89056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29011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399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3550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7453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16174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06523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92020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8070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3675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7333126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A75AC5-5DD5-48DD-AD41-FBB0C3D7B9F7}"/>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F7922D22-8073-4F7B-9E9E-169576AAB1E9}"/>
              </a:ext>
            </a:extLst>
          </p:cNvPr>
          <p:cNvSpPr>
            <a:spLocks noGrp="1"/>
          </p:cNvSpPr>
          <p:nvPr>
            <p:ph type="subTitle" idx="1"/>
          </p:nvPr>
        </p:nvSpPr>
        <p:spPr/>
        <p:txBody>
          <a:bodyPr/>
          <a:lstStyle/>
          <a:p>
            <a:r>
              <a:rPr lang="tr-TR" b="1" dirty="0"/>
              <a:t>Plastik Sanatlar ve Yaratıcı Drama </a:t>
            </a:r>
            <a:endParaRPr lang="tr-TR" dirty="0"/>
          </a:p>
          <a:p>
            <a:endParaRPr lang="tr-TR" dirty="0"/>
          </a:p>
        </p:txBody>
      </p:sp>
    </p:spTree>
    <p:extLst>
      <p:ext uri="{BB962C8B-B14F-4D97-AF65-F5344CB8AC3E}">
        <p14:creationId xmlns:p14="http://schemas.microsoft.com/office/powerpoint/2010/main" val="2987499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FEDDBE-76AD-45A2-8D8C-11B3CD85259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5E5BF73-1AAB-4159-BBE2-7BE881A49E14}"/>
              </a:ext>
            </a:extLst>
          </p:cNvPr>
          <p:cNvSpPr>
            <a:spLocks noGrp="1"/>
          </p:cNvSpPr>
          <p:nvPr>
            <p:ph idx="1"/>
          </p:nvPr>
        </p:nvSpPr>
        <p:spPr/>
        <p:txBody>
          <a:bodyPr>
            <a:normAutofit fontScale="77500" lnSpcReduction="20000"/>
          </a:bodyPr>
          <a:lstStyle/>
          <a:p>
            <a:pPr lvl="0"/>
            <a:r>
              <a:rPr lang="tr-TR" dirty="0"/>
              <a:t>Katılımcılar aynı gruplarla bir araya gelir. Tekrar bir resim seçerler. Bu kez resimdeki kompozisyonu Salvador </a:t>
            </a:r>
            <a:r>
              <a:rPr lang="tr-TR" dirty="0" err="1"/>
              <a:t>Dali’nin</a:t>
            </a:r>
            <a:r>
              <a:rPr lang="tr-TR" dirty="0"/>
              <a:t> rüyası olarak canlandırırlar. Bu canlandırmalarda “Rüya Tekniği” kullanılır. Grupların canlandırmaları sırayla sahnelenir.</a:t>
            </a:r>
          </a:p>
          <a:p>
            <a:pPr marL="0" indent="0">
              <a:buNone/>
            </a:pPr>
            <a:endParaRPr lang="tr-TR" dirty="0"/>
          </a:p>
          <a:p>
            <a:r>
              <a:rPr lang="tr-TR" dirty="0"/>
              <a:t>RÜYA TEKNİĞİ: </a:t>
            </a:r>
            <a:r>
              <a:rPr lang="tr-TR" dirty="0" err="1"/>
              <a:t>Psikodramadan</a:t>
            </a:r>
            <a:r>
              <a:rPr lang="tr-TR" dirty="0"/>
              <a:t> gelir, ancak yaratıcı </a:t>
            </a:r>
            <a:r>
              <a:rPr lang="tr-TR" dirty="0" err="1"/>
              <a:t>dramada</a:t>
            </a:r>
            <a:r>
              <a:rPr lang="tr-TR" dirty="0"/>
              <a:t> çok daha farklı biçimde kullanılır. Sahnede rüyadaki gibi sesler, konuşmalar kullanılır. Belli bir tonlaması, akışı olmayan; kimi zaman net kimi zaman boğuk, bazen belli belirsiz, bazen alçak-yüksek ses tonları kullanılır. Hareketler ve ifadeler de rüyadaki gibi kullanılır. Bireyin iç dünyasına dönük derinleşmeler vardır. </a:t>
            </a:r>
          </a:p>
          <a:p>
            <a:r>
              <a:rPr lang="tr-TR" dirty="0"/>
              <a:t>Rüya tekniğini uygularken illa ki bir rüya durumunu anlatmak zorunda değiliz. Gözlerimizi kapattığımızdaki durum da olabilir. </a:t>
            </a:r>
          </a:p>
          <a:p>
            <a:endParaRPr lang="tr-TR" dirty="0"/>
          </a:p>
        </p:txBody>
      </p:sp>
    </p:spTree>
    <p:extLst>
      <p:ext uri="{BB962C8B-B14F-4D97-AF65-F5344CB8AC3E}">
        <p14:creationId xmlns:p14="http://schemas.microsoft.com/office/powerpoint/2010/main" val="1402090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BA8873-AA5C-4A4E-BAD1-62318D35201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34A8468-D2F6-4F4E-90CB-AECE93131855}"/>
              </a:ext>
            </a:extLst>
          </p:cNvPr>
          <p:cNvSpPr>
            <a:spLocks noGrp="1"/>
          </p:cNvSpPr>
          <p:nvPr>
            <p:ph idx="1"/>
          </p:nvPr>
        </p:nvSpPr>
        <p:spPr/>
        <p:txBody>
          <a:bodyPr>
            <a:normAutofit/>
          </a:bodyPr>
          <a:lstStyle/>
          <a:p>
            <a:r>
              <a:rPr lang="tr-TR" dirty="0"/>
              <a:t>Afiş çizen gruplar tekrar bir araya gelir ve yerlerini alır. Gruplar, çizdikleri afişleri alırlar ve afişin neye benzediği üzerine konuşurlar. Benzettikleri şekilleri pastel boyayla üzerinden geçerler. Şekilleri atölye süresince yaşadıklarını düşünerek birbiriyle ilişkilendirirler. Daha sonra gruplar oluşturdukları yeni resmi, atölyede yaşadıklarını ifade eden anlatımları ifade etmek üzere sırayla diğer gruplarla paylaşırlar.</a:t>
            </a:r>
          </a:p>
          <a:p>
            <a:endParaRPr lang="tr-TR" dirty="0"/>
          </a:p>
        </p:txBody>
      </p:sp>
    </p:spTree>
    <p:extLst>
      <p:ext uri="{BB962C8B-B14F-4D97-AF65-F5344CB8AC3E}">
        <p14:creationId xmlns:p14="http://schemas.microsoft.com/office/powerpoint/2010/main" val="3605845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9A55130-3DB8-4A5C-925D-5D2C7A1D4C1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D751E24-4F55-4494-983B-8DD9D9990559}"/>
              </a:ext>
            </a:extLst>
          </p:cNvPr>
          <p:cNvSpPr>
            <a:spLocks noGrp="1"/>
          </p:cNvSpPr>
          <p:nvPr>
            <p:ph idx="1"/>
          </p:nvPr>
        </p:nvSpPr>
        <p:spPr/>
        <p:txBody>
          <a:bodyPr>
            <a:normAutofit/>
          </a:bodyPr>
          <a:lstStyle/>
          <a:p>
            <a:r>
              <a:rPr lang="tr-TR" dirty="0"/>
              <a:t>Katılımcılar sınıfın içinde dağınık halde dururlar. Eğitmen temposu yüksek bir müzik çalar. Katılımcılara önlerinde hayali bir tuval olduğunu söyler. Müziğin ritmine uygun hareket ederek tuvalde hiç boşluk kalmayacak biçimde bazı talimatlar eşliğinde tuvali boyamalarını ister. Eğitmenin talimatları şu şekilde bir sıralama izler: Katılımcılar, önce yerdeki boyaya elini daldırır ve tuvali eliyle boyar. Sonra sırasıyla dirsek, omuz, ayak, diz kapağı, popo, burun, baş yerdeki boyaya daldırılıp tuval boyanır.</a:t>
            </a:r>
          </a:p>
          <a:p>
            <a:endParaRPr lang="tr-TR" dirty="0"/>
          </a:p>
        </p:txBody>
      </p:sp>
    </p:spTree>
    <p:extLst>
      <p:ext uri="{BB962C8B-B14F-4D97-AF65-F5344CB8AC3E}">
        <p14:creationId xmlns:p14="http://schemas.microsoft.com/office/powerpoint/2010/main" val="806589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2AD4D0-2239-424E-A70D-4FD2954EBA9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7044BE2-6C46-45B0-B828-8EF418CE0672}"/>
              </a:ext>
            </a:extLst>
          </p:cNvPr>
          <p:cNvSpPr>
            <a:spLocks noGrp="1"/>
          </p:cNvSpPr>
          <p:nvPr>
            <p:ph idx="1"/>
          </p:nvPr>
        </p:nvSpPr>
        <p:spPr/>
        <p:txBody>
          <a:bodyPr/>
          <a:lstStyle/>
          <a:p>
            <a:r>
              <a:rPr lang="tr-TR" dirty="0"/>
              <a:t>Müzik devam eder. Katılımcılar bu kez müziğin ritmine uygun biçimde hareket ederek havaya geometrik şekiller çizer. Daha sonra duvara çizerek aynı uygulamaya devam eder. Katılımcılara dağıtılan birer kalemle katılımcılar -sembolik olarak- yere çizim yaparlar.</a:t>
            </a:r>
          </a:p>
          <a:p>
            <a:endParaRPr lang="tr-TR" dirty="0"/>
          </a:p>
        </p:txBody>
      </p:sp>
    </p:spTree>
    <p:extLst>
      <p:ext uri="{BB962C8B-B14F-4D97-AF65-F5344CB8AC3E}">
        <p14:creationId xmlns:p14="http://schemas.microsoft.com/office/powerpoint/2010/main" val="1835938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67CEFEC-A245-4864-A700-5D24985D667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3E79061-666E-4D79-B6A4-D6268D9AC27F}"/>
              </a:ext>
            </a:extLst>
          </p:cNvPr>
          <p:cNvSpPr>
            <a:spLocks noGrp="1"/>
          </p:cNvSpPr>
          <p:nvPr>
            <p:ph idx="1"/>
          </p:nvPr>
        </p:nvSpPr>
        <p:spPr/>
        <p:txBody>
          <a:bodyPr/>
          <a:lstStyle/>
          <a:p>
            <a:r>
              <a:rPr lang="tr-TR" dirty="0"/>
              <a:t>Yerde oturan katılımcılara afiş hazırlanacak ebatta kağıtlar dağıtılır. Katılımcılar ellerindeki kalemlerle müziğin ritmine uygun biçimde hareket ederek afiş kağıdına geometrik şekiller çizer, karalamalar yaparlar. Müzik durdurulur, afişler sonraki uygulamalarda kullanılmak üzere toplanır.</a:t>
            </a:r>
          </a:p>
          <a:p>
            <a:endParaRPr lang="tr-TR" dirty="0"/>
          </a:p>
        </p:txBody>
      </p:sp>
    </p:spTree>
    <p:extLst>
      <p:ext uri="{BB962C8B-B14F-4D97-AF65-F5344CB8AC3E}">
        <p14:creationId xmlns:p14="http://schemas.microsoft.com/office/powerpoint/2010/main" val="103548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8CDA29-B387-45AA-B093-EDEC1F40C11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420D82C-C476-40B1-B89C-B62B25576B9D}"/>
              </a:ext>
            </a:extLst>
          </p:cNvPr>
          <p:cNvSpPr>
            <a:spLocks noGrp="1"/>
          </p:cNvSpPr>
          <p:nvPr>
            <p:ph idx="1"/>
          </p:nvPr>
        </p:nvSpPr>
        <p:spPr/>
        <p:txBody>
          <a:bodyPr>
            <a:normAutofit fontScale="85000" lnSpcReduction="20000"/>
          </a:bodyPr>
          <a:lstStyle/>
          <a:p>
            <a:r>
              <a:rPr lang="tr-TR" dirty="0"/>
              <a:t>Katılımcılar çember biçiminde oturur. Eğitmen Salvador </a:t>
            </a:r>
            <a:r>
              <a:rPr lang="tr-TR" dirty="0" err="1"/>
              <a:t>Dali’ye</a:t>
            </a:r>
            <a:r>
              <a:rPr lang="tr-TR" dirty="0"/>
              <a:t> ait resimler dağıtır. Katılımcıların elden ele dolaştırarak incelemelerini ister. Resimlerdeki detaylara, figürlere yoğunlaşarak inceleyen katılımcılar resimlerin kompozisyonunu yorumlarlar. Sınıfın içinde rahat hareket edebilecekleri bir yere giderler. Etkilendikleri resimden seçtikleri bir figürü beden formuyla canlandırırlar. Daha sonra o ifadeye uygun bir cümle bulup beden formunu alarak canlandırırlar, sırayla diğer katılımcılar önünde sergilerler. Daha sonra birbirine en yakın konumda bulunan iki katılımcı eş olur. Birbirlerinin kompozisyonunu birleştirerek ortak bir anlatım haline getirirler. Birkaç kez canlandırma çalışması yaptıktan sonra tüm gruplar sırayla yeni kompozisyonları sahneler.</a:t>
            </a:r>
          </a:p>
          <a:p>
            <a:endParaRPr lang="tr-TR" dirty="0"/>
          </a:p>
        </p:txBody>
      </p:sp>
    </p:spTree>
    <p:extLst>
      <p:ext uri="{BB962C8B-B14F-4D97-AF65-F5344CB8AC3E}">
        <p14:creationId xmlns:p14="http://schemas.microsoft.com/office/powerpoint/2010/main" val="2199346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55C52F4-38D8-41A7-845C-5B8410B9313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81073D7-5DFE-4AD9-A4F8-C718C1EF5704}"/>
              </a:ext>
            </a:extLst>
          </p:cNvPr>
          <p:cNvSpPr>
            <a:spLocks noGrp="1"/>
          </p:cNvSpPr>
          <p:nvPr>
            <p:ph idx="1"/>
          </p:nvPr>
        </p:nvSpPr>
        <p:spPr/>
        <p:txBody>
          <a:bodyPr>
            <a:normAutofit fontScale="70000" lnSpcReduction="20000"/>
          </a:bodyPr>
          <a:lstStyle/>
          <a:p>
            <a:r>
              <a:rPr lang="tr-TR" dirty="0"/>
              <a:t>Katılımcılar sınıfın içinde rastgele dolaşırlar. Eğitmenin “şimdi” talimatıyla inceledikleri resimlerde yer alan bir figürü beden formuyla canlandırarak donarlar. Bu işlem birkaç tur sürer. Daha sonra katılımcılar çember şeklinde dizilirler. Burada çemberin ortasına bir katılımcı gelir ve resimlerde yer alan figürlerden birini beden formuyla canlandırarak donar. Başka bir katılımcı gelir ve o figürdeki tamamlayıcı olarak beden formu alır ve donar. Birkaç saniye donarak kalan katılımcılardan ilk gelen yerine geçer ve bu kez başka bir katılımcı ikinci gelen katılımcıyı tamamlayan bir beden formu alarak donar. Bu döngü içerisinde ilk gelen katılımcının oyundan çekilmesi ve başka bir katılımcının tamamlamasıyla birkaç tur daha oynanır. Daha sonraki aşamalarda aynı uygulama üçlü ve dörtlü katılımcıların yer almasıyla birkaç tur daha devam eder. Burada önemli olan katılımcıların belli bir sıra izlemeden katılması ve tam bir sessizlik içinde oynamalarıdır. (Oyunun ilerleyen aşamalarında tamamlayıcı figür yerine herhangi başka bir figür olarak katılım sağlanır.)</a:t>
            </a:r>
          </a:p>
          <a:p>
            <a:endParaRPr lang="tr-TR" dirty="0"/>
          </a:p>
        </p:txBody>
      </p:sp>
    </p:spTree>
    <p:extLst>
      <p:ext uri="{BB962C8B-B14F-4D97-AF65-F5344CB8AC3E}">
        <p14:creationId xmlns:p14="http://schemas.microsoft.com/office/powerpoint/2010/main" val="559958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DA57DD-AFFB-4980-893E-09A954A5EA8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3336CAD-CA6B-4626-8C32-9945695BCED8}"/>
              </a:ext>
            </a:extLst>
          </p:cNvPr>
          <p:cNvSpPr>
            <a:spLocks noGrp="1"/>
          </p:cNvSpPr>
          <p:nvPr>
            <p:ph idx="1"/>
          </p:nvPr>
        </p:nvSpPr>
        <p:spPr/>
        <p:txBody>
          <a:bodyPr>
            <a:normAutofit fontScale="92500" lnSpcReduction="20000"/>
          </a:bodyPr>
          <a:lstStyle/>
          <a:p>
            <a:r>
              <a:rPr lang="tr-TR" dirty="0"/>
              <a:t>Katılımcılar sınıfın içinde dağınık biçimde yürürler. Eğitmen, resimlerde yer alan bir figür seçmelerini ve onun çağrışım yoluyla başka bir figüre dönüştürmelerini ister. Örneğin, güneş ışığı figürü çiçeğe dönüşür ve katılımcı, bunu beden formuyla ifade edip açıklamasını yapar. Tüm katılımcılar, dönüşüm fikirlerini sergiledikten sonra dönüşüm uygulamasına tekrar çalışılır. Bu kez, resimde seçilen bir figür herhangi bir şeye benzetilir. Diğer resimlerdeki figürle ilişki kurulmadan, o an katılımcının içinden geçen ve çağrışım kurduğu herhangi bir şey arasında çağrışım kurulur. Örneğin, sahil kenarında bir şezlong ya da kayık, çekyat kanepeye dönüşür.</a:t>
            </a:r>
          </a:p>
          <a:p>
            <a:endParaRPr lang="tr-TR" dirty="0"/>
          </a:p>
        </p:txBody>
      </p:sp>
    </p:spTree>
    <p:extLst>
      <p:ext uri="{BB962C8B-B14F-4D97-AF65-F5344CB8AC3E}">
        <p14:creationId xmlns:p14="http://schemas.microsoft.com/office/powerpoint/2010/main" val="1427920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0A5970-E915-4235-8E5E-17F73C19226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364BC2F-1844-480D-8E8C-DA8C7FFFB8A6}"/>
              </a:ext>
            </a:extLst>
          </p:cNvPr>
          <p:cNvSpPr>
            <a:spLocks noGrp="1"/>
          </p:cNvSpPr>
          <p:nvPr>
            <p:ph idx="1"/>
          </p:nvPr>
        </p:nvSpPr>
        <p:spPr/>
        <p:txBody>
          <a:bodyPr>
            <a:normAutofit fontScale="92500" lnSpcReduction="20000"/>
          </a:bodyPr>
          <a:lstStyle/>
          <a:p>
            <a:r>
              <a:rPr lang="tr-TR" dirty="0"/>
              <a:t>Eğitmen, katılımcılara resimleri üzerinde çalıştıkları Salvador </a:t>
            </a:r>
            <a:r>
              <a:rPr lang="tr-TR" dirty="0" err="1"/>
              <a:t>Dali</a:t>
            </a:r>
            <a:r>
              <a:rPr lang="tr-TR" dirty="0"/>
              <a:t> ve sanatı hakkında bilgi verir. Salvador </a:t>
            </a:r>
            <a:r>
              <a:rPr lang="tr-TR" dirty="0" err="1"/>
              <a:t>Dali’nin</a:t>
            </a:r>
            <a:r>
              <a:rPr lang="tr-TR" dirty="0"/>
              <a:t> yaşadığı dönemin özellikleri ve bir alıntı paragrafıyla fikirleri incelenir. Eğitmen; 20.yy. da savaş temasının resim sanatı üzerindeki etkilerini, İkinci Dünya Savaşı’nın dönüm noktası olarak kabul edildiği sanat akımları tasnifini, sürrealizmin içeriğini, İkinci Dünya Savaşı öncesi ve sonrası sanat akımlarını, </a:t>
            </a:r>
            <a:r>
              <a:rPr lang="tr-TR" dirty="0" err="1"/>
              <a:t>postmodernizmi</a:t>
            </a:r>
            <a:r>
              <a:rPr lang="tr-TR" dirty="0"/>
              <a:t> kısaca anlatır. Gerçeküstücü yaklaşımın temel özelliklerini sıralar: “Uyku-uyanıklık arası durum, nesnelerin birbirine aktığı ya da nesnelerin birbirine dönüştüğü görüntüler gibi özellikleri vardır. Bilinçaltının düşsel dünyasını ele alırlar.”</a:t>
            </a:r>
          </a:p>
          <a:p>
            <a:endParaRPr lang="tr-TR" dirty="0"/>
          </a:p>
        </p:txBody>
      </p:sp>
    </p:spTree>
    <p:extLst>
      <p:ext uri="{BB962C8B-B14F-4D97-AF65-F5344CB8AC3E}">
        <p14:creationId xmlns:p14="http://schemas.microsoft.com/office/powerpoint/2010/main" val="2698587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1941744-B67C-4370-8928-EE060B8DB38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D2A06F2-13E9-4C36-99D5-0A4310BAF2D8}"/>
              </a:ext>
            </a:extLst>
          </p:cNvPr>
          <p:cNvSpPr>
            <a:spLocks noGrp="1"/>
          </p:cNvSpPr>
          <p:nvPr>
            <p:ph idx="1"/>
          </p:nvPr>
        </p:nvSpPr>
        <p:spPr/>
        <p:txBody>
          <a:bodyPr>
            <a:normAutofit/>
          </a:bodyPr>
          <a:lstStyle/>
          <a:p>
            <a:r>
              <a:rPr lang="tr-TR" dirty="0"/>
              <a:t>Afiş çizen katılımcılardan oluşan gruplar tekrar yerlerini alırlar. Gruplar birer resim seçerler. Seçilen resimlerde dönüşüm üzerinde durularak kısa bir canlandırma hazırlanır. Burada önce resmin bıraktığı ilk izlenim canlandırılır, sonra donuk imge tekniği kullanılır. Donan katılımcılar bu kez resmin dönüştüğü şey -grubun hazırladığı kurguya göre ne olarak belirlenmişse- dönüşmüş yorumu canlandırılır.</a:t>
            </a:r>
          </a:p>
          <a:p>
            <a:endParaRPr lang="tr-TR" dirty="0"/>
          </a:p>
        </p:txBody>
      </p:sp>
    </p:spTree>
    <p:extLst>
      <p:ext uri="{BB962C8B-B14F-4D97-AF65-F5344CB8AC3E}">
        <p14:creationId xmlns:p14="http://schemas.microsoft.com/office/powerpoint/2010/main" val="2703988074"/>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853</Words>
  <Application>Microsoft Office PowerPoint</Application>
  <PresentationFormat>Ekran Gösterisi (4:3)</PresentationFormat>
  <Paragraphs>15</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2019-04-04T13:44:07Z</dcterms:modified>
</cp:coreProperties>
</file>