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notesMasterIdLst>
    <p:notesMasterId r:id="rId24"/>
  </p:notesMasterIdLst>
  <p:sldIdLst>
    <p:sldId id="256" r:id="rId2"/>
    <p:sldId id="261" r:id="rId3"/>
    <p:sldId id="263" r:id="rId4"/>
    <p:sldId id="262" r:id="rId5"/>
    <p:sldId id="271" r:id="rId6"/>
    <p:sldId id="257" r:id="rId7"/>
    <p:sldId id="265" r:id="rId8"/>
    <p:sldId id="266" r:id="rId9"/>
    <p:sldId id="267" r:id="rId10"/>
    <p:sldId id="268" r:id="rId11"/>
    <p:sldId id="269" r:id="rId12"/>
    <p:sldId id="270" r:id="rId13"/>
    <p:sldId id="260" r:id="rId14"/>
    <p:sldId id="258" r:id="rId15"/>
    <p:sldId id="272" r:id="rId16"/>
    <p:sldId id="273" r:id="rId17"/>
    <p:sldId id="274" r:id="rId18"/>
    <p:sldId id="277" r:id="rId19"/>
    <p:sldId id="278" r:id="rId20"/>
    <p:sldId id="279" r:id="rId21"/>
    <p:sldId id="280" r:id="rId22"/>
    <p:sldId id="276" r:id="rId2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7940BE5-BA30-47B7-BFD5-42B21EB6373D}" type="slidenum">
              <a:rPr lang="tr-TR"/>
              <a:pPr/>
              <a:t>‹#›</a:t>
            </a:fld>
            <a:endParaRPr lang="tr-TR"/>
          </a:p>
        </p:txBody>
      </p:sp>
    </p:spTree>
    <p:extLst>
      <p:ext uri="{BB962C8B-B14F-4D97-AF65-F5344CB8AC3E}">
        <p14:creationId xmlns:p14="http://schemas.microsoft.com/office/powerpoint/2010/main" val="4087415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940BE5-BA30-47B7-BFD5-42B21EB6373D}" type="slidenum">
              <a:rPr lang="tr-TR" smtClean="0"/>
              <a:pPr/>
              <a:t>2</a:t>
            </a:fld>
            <a:endParaRPr lang="tr-TR"/>
          </a:p>
        </p:txBody>
      </p:sp>
    </p:spTree>
    <p:extLst>
      <p:ext uri="{BB962C8B-B14F-4D97-AF65-F5344CB8AC3E}">
        <p14:creationId xmlns:p14="http://schemas.microsoft.com/office/powerpoint/2010/main" val="3406224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C572A453-6B28-4CB3-A222-A5407ABFCA76}" type="slidenum">
              <a:rPr lang="tr-TR" altLang="en-US" smtClean="0"/>
              <a:pPr/>
              <a:t>‹#›</a:t>
            </a:fld>
            <a:endParaRPr lang="tr-TR" altLang="en-US"/>
          </a:p>
        </p:txBody>
      </p:sp>
    </p:spTree>
    <p:extLst>
      <p:ext uri="{BB962C8B-B14F-4D97-AF65-F5344CB8AC3E}">
        <p14:creationId xmlns:p14="http://schemas.microsoft.com/office/powerpoint/2010/main" val="4028408312"/>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endParaRPr lang="tr-TR" altLang="en-US"/>
          </a:p>
        </p:txBody>
      </p:sp>
      <p:sp>
        <p:nvSpPr>
          <p:cNvPr id="6" name="Footer Placeholder 5"/>
          <p:cNvSpPr>
            <a:spLocks noGrp="1"/>
          </p:cNvSpPr>
          <p:nvPr>
            <p:ph type="ftr" sz="quarter" idx="11"/>
          </p:nvPr>
        </p:nvSpPr>
        <p:spPr/>
        <p:txBody>
          <a:bodyPr/>
          <a:lstStyle/>
          <a:p>
            <a:r>
              <a:rPr lang="tr-TR" altLang="en-US" smtClean="0"/>
              <a:t>Dr. Halise Kader ZENGİN</a:t>
            </a:r>
            <a:endParaRPr lang="tr-TR" altLang="en-US"/>
          </a:p>
        </p:txBody>
      </p:sp>
      <p:sp>
        <p:nvSpPr>
          <p:cNvPr id="7" name="Slide Number Placeholder 6"/>
          <p:cNvSpPr>
            <a:spLocks noGrp="1"/>
          </p:cNvSpPr>
          <p:nvPr>
            <p:ph type="sldNum" sz="quarter" idx="12"/>
          </p:nvPr>
        </p:nvSpPr>
        <p:spPr/>
        <p:txBody>
          <a:body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2609311571"/>
      </p:ext>
    </p:extLst>
  </p:cSld>
  <p:clrMapOvr>
    <a:masterClrMapping/>
  </p:clrMapOvr>
  <p:timing>
    <p:tnLst>
      <p:par>
        <p:cTn id="1" dur="indefinite" restart="never" nodeType="tmRoot"/>
      </p:par>
    </p:tnLst>
  </p:timing>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1328078907"/>
      </p:ext>
    </p:extLst>
  </p:cSld>
  <p:clrMapOvr>
    <a:masterClrMapping/>
  </p:clrMapOvr>
  <p:timing>
    <p:tnLst>
      <p:par>
        <p:cTn id="1" dur="indefinite" restart="never" nodeType="tmRoot"/>
      </p:par>
    </p:tnLst>
  </p:timing>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8" y="1447800"/>
            <a:ext cx="6001049"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448177" y="3771174"/>
            <a:ext cx="546115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9508D85A-3EEB-4F98-95EC-6FA2BAE19D96}" type="slidenum">
              <a:rPr lang="tr-TR" altLang="en-US" smtClean="0"/>
              <a:pPr/>
              <a:t>‹#›</a:t>
            </a:fld>
            <a:endParaRPr lang="tr-TR" altLang="en-US"/>
          </a:p>
        </p:txBody>
      </p:sp>
      <p:sp>
        <p:nvSpPr>
          <p:cNvPr id="12" name="TextBox 11"/>
          <p:cNvSpPr txBox="1"/>
          <p:nvPr/>
        </p:nvSpPr>
        <p:spPr>
          <a:xfrm>
            <a:off x="673897" y="971253"/>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6999690" y="2613787"/>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476852380"/>
      </p:ext>
    </p:extLst>
  </p:cSld>
  <p:clrMapOvr>
    <a:masterClrMapping/>
  </p:clrMapOvr>
  <p:timing>
    <p:tnLst>
      <p:par>
        <p:cTn id="1" dur="indefinite" restart="never" nodeType="tmRoot"/>
      </p:par>
    </p:tnLst>
  </p:timing>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2798984294"/>
      </p:ext>
    </p:extLst>
  </p:cSld>
  <p:clrMapOvr>
    <a:masterClrMapping/>
  </p:clrMapOvr>
  <p:timing>
    <p:tnLst>
      <p:par>
        <p:cTn id="1" dur="indefinite" restart="never" nodeType="tmRoot"/>
      </p:par>
    </p:tnLst>
  </p:timing>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tr-TR" altLang="en-US"/>
          </a:p>
        </p:txBody>
      </p:sp>
      <p:sp>
        <p:nvSpPr>
          <p:cNvPr id="4"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3264704557"/>
      </p:ext>
    </p:extLst>
  </p:cSld>
  <p:clrMapOvr>
    <a:masterClrMapping/>
  </p:clrMapOvr>
  <p:timing>
    <p:tnLst>
      <p:par>
        <p:cTn id="1" dur="indefinite" restart="never" nodeType="tmRoot"/>
      </p:par>
    </p:tnLst>
  </p:timing>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tr-TR" altLang="en-US"/>
          </a:p>
        </p:txBody>
      </p:sp>
      <p:sp>
        <p:nvSpPr>
          <p:cNvPr id="4"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554846215"/>
      </p:ext>
    </p:extLst>
  </p:cSld>
  <p:clrMapOvr>
    <a:masterClrMapping/>
  </p:clrMapOvr>
  <p:timing>
    <p:tnLst>
      <p:par>
        <p:cTn id="1" dur="indefinite" restart="never" nodeType="tmRoot"/>
      </p:par>
    </p:tnLst>
  </p:timing>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0F434FE3-AB1C-4E52-9874-A0CAD2462B52}" type="slidenum">
              <a:rPr lang="tr-TR" altLang="en-US" smtClean="0"/>
              <a:pPr/>
              <a:t>‹#›</a:t>
            </a:fld>
            <a:endParaRPr lang="tr-TR" altLang="en-US"/>
          </a:p>
        </p:txBody>
      </p:sp>
    </p:spTree>
    <p:extLst>
      <p:ext uri="{BB962C8B-B14F-4D97-AF65-F5344CB8AC3E}">
        <p14:creationId xmlns:p14="http://schemas.microsoft.com/office/powerpoint/2010/main" val="1446504948"/>
      </p:ext>
    </p:extLst>
  </p:cSld>
  <p:clrMapOvr>
    <a:masterClrMapping/>
  </p:clrMapOvr>
  <p:transition>
    <p:split orient="vert" dir="in"/>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E5269C14-B658-428C-830A-72A6C2C485B9}" type="slidenum">
              <a:rPr lang="tr-TR" altLang="en-US" smtClean="0"/>
              <a:pPr/>
              <a:t>‹#›</a:t>
            </a:fld>
            <a:endParaRPr lang="tr-TR" altLang="en-US"/>
          </a:p>
        </p:txBody>
      </p:sp>
    </p:spTree>
    <p:extLst>
      <p:ext uri="{BB962C8B-B14F-4D97-AF65-F5344CB8AC3E}">
        <p14:creationId xmlns:p14="http://schemas.microsoft.com/office/powerpoint/2010/main" val="1722176443"/>
      </p:ext>
    </p:extLst>
  </p:cSld>
  <p:clrMapOvr>
    <a:masterClrMapping/>
  </p:clrMapOvr>
  <p:transition>
    <p:split orient="vert" dir="in"/>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4856C71E-4010-4E6B-98EF-5787ADC88F66}" type="slidenum">
              <a:rPr lang="tr-TR" altLang="en-US" smtClean="0"/>
              <a:pPr/>
              <a:t>‹#›</a:t>
            </a:fld>
            <a:endParaRPr lang="tr-TR" altLang="en-US"/>
          </a:p>
        </p:txBody>
      </p:sp>
    </p:spTree>
    <p:extLst>
      <p:ext uri="{BB962C8B-B14F-4D97-AF65-F5344CB8AC3E}">
        <p14:creationId xmlns:p14="http://schemas.microsoft.com/office/powerpoint/2010/main" val="3625905049"/>
      </p:ext>
    </p:extLst>
  </p:cSld>
  <p:clrMapOvr>
    <a:masterClrMapping/>
  </p:clrMapOvr>
  <p:transition>
    <p:split orient="vert" dir="in"/>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altLang="en-US"/>
          </a:p>
        </p:txBody>
      </p:sp>
      <p:sp>
        <p:nvSpPr>
          <p:cNvPr id="5" name="Footer Placeholder 4"/>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5"/>
          <p:cNvSpPr>
            <a:spLocks noGrp="1"/>
          </p:cNvSpPr>
          <p:nvPr>
            <p:ph type="sldNum" sz="quarter" idx="12"/>
          </p:nvPr>
        </p:nvSpPr>
        <p:spPr/>
        <p:txBody>
          <a:bodyPr/>
          <a:lstStyle/>
          <a:p>
            <a:fld id="{AAC821DF-00C3-448B-B2F7-EA431E8F128F}" type="slidenum">
              <a:rPr lang="tr-TR" altLang="en-US" smtClean="0"/>
              <a:pPr/>
              <a:t>‹#›</a:t>
            </a:fld>
            <a:endParaRPr lang="tr-TR" altLang="en-US"/>
          </a:p>
        </p:txBody>
      </p:sp>
    </p:spTree>
    <p:extLst>
      <p:ext uri="{BB962C8B-B14F-4D97-AF65-F5344CB8AC3E}">
        <p14:creationId xmlns:p14="http://schemas.microsoft.com/office/powerpoint/2010/main" val="621636977"/>
      </p:ext>
    </p:extLst>
  </p:cSld>
  <p:clrMapOvr>
    <a:masterClrMapping/>
  </p:clrMapOvr>
  <p:transition>
    <p:split orient="vert" dir="in"/>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endParaRPr lang="tr-TR" altLang="en-US"/>
          </a:p>
        </p:txBody>
      </p:sp>
      <p:sp>
        <p:nvSpPr>
          <p:cNvPr id="6" name="Footer Placeholder 5"/>
          <p:cNvSpPr>
            <a:spLocks noGrp="1"/>
          </p:cNvSpPr>
          <p:nvPr>
            <p:ph type="ftr" sz="quarter" idx="11"/>
          </p:nvPr>
        </p:nvSpPr>
        <p:spPr/>
        <p:txBody>
          <a:bodyPr/>
          <a:lstStyle/>
          <a:p>
            <a:r>
              <a:rPr lang="tr-TR" altLang="en-US" smtClean="0"/>
              <a:t>Dr. Halise Kader ZENGİN</a:t>
            </a:r>
            <a:endParaRPr lang="tr-TR" altLang="en-US"/>
          </a:p>
        </p:txBody>
      </p:sp>
      <p:sp>
        <p:nvSpPr>
          <p:cNvPr id="7" name="Slide Number Placeholder 6"/>
          <p:cNvSpPr>
            <a:spLocks noGrp="1"/>
          </p:cNvSpPr>
          <p:nvPr>
            <p:ph type="sldNum" sz="quarter" idx="12"/>
          </p:nvPr>
        </p:nvSpPr>
        <p:spPr/>
        <p:txBody>
          <a:bodyPr/>
          <a:lstStyle/>
          <a:p>
            <a:fld id="{9A003919-72BF-415D-8483-2085DD224DDF}" type="slidenum">
              <a:rPr lang="tr-TR" altLang="en-US" smtClean="0"/>
              <a:pPr/>
              <a:t>‹#›</a:t>
            </a:fld>
            <a:endParaRPr lang="tr-TR" altLang="en-US"/>
          </a:p>
        </p:txBody>
      </p:sp>
    </p:spTree>
    <p:extLst>
      <p:ext uri="{BB962C8B-B14F-4D97-AF65-F5344CB8AC3E}">
        <p14:creationId xmlns:p14="http://schemas.microsoft.com/office/powerpoint/2010/main" val="196683172"/>
      </p:ext>
    </p:extLst>
  </p:cSld>
  <p:clrMapOvr>
    <a:masterClrMapping/>
  </p:clrMapOvr>
  <p:transition>
    <p:split orient="vert" dir="in"/>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altLang="en-US"/>
          </a:p>
        </p:txBody>
      </p:sp>
      <p:sp>
        <p:nvSpPr>
          <p:cNvPr id="8" name="Footer Placeholder 7"/>
          <p:cNvSpPr>
            <a:spLocks noGrp="1"/>
          </p:cNvSpPr>
          <p:nvPr>
            <p:ph type="ftr" sz="quarter" idx="11"/>
          </p:nvPr>
        </p:nvSpPr>
        <p:spPr/>
        <p:txBody>
          <a:bodyPr/>
          <a:lstStyle/>
          <a:p>
            <a:r>
              <a:rPr lang="tr-TR" altLang="en-US" smtClean="0"/>
              <a:t>Dr. Halise Kader ZENGİN</a:t>
            </a:r>
            <a:endParaRPr lang="tr-TR" altLang="en-US"/>
          </a:p>
        </p:txBody>
      </p:sp>
      <p:sp>
        <p:nvSpPr>
          <p:cNvPr id="9" name="Slide Number Placeholder 8"/>
          <p:cNvSpPr>
            <a:spLocks noGrp="1"/>
          </p:cNvSpPr>
          <p:nvPr>
            <p:ph type="sldNum" sz="quarter" idx="12"/>
          </p:nvPr>
        </p:nvSpPr>
        <p:spPr/>
        <p:txBody>
          <a:bodyPr/>
          <a:lstStyle/>
          <a:p>
            <a:fld id="{02D17E11-B179-4CEF-9EBE-E7760183C0A9}" type="slidenum">
              <a:rPr lang="tr-TR" altLang="en-US" smtClean="0"/>
              <a:pPr/>
              <a:t>‹#›</a:t>
            </a:fld>
            <a:endParaRPr lang="tr-TR" altLang="en-US"/>
          </a:p>
        </p:txBody>
      </p:sp>
    </p:spTree>
    <p:extLst>
      <p:ext uri="{BB962C8B-B14F-4D97-AF65-F5344CB8AC3E}">
        <p14:creationId xmlns:p14="http://schemas.microsoft.com/office/powerpoint/2010/main" val="3342504878"/>
      </p:ext>
    </p:extLst>
  </p:cSld>
  <p:clrMapOvr>
    <a:masterClrMapping/>
  </p:clrMapOvr>
  <p:transition>
    <p:split orient="vert" dir="in"/>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endParaRPr lang="tr-TR" altLang="en-US"/>
          </a:p>
        </p:txBody>
      </p:sp>
      <p:sp>
        <p:nvSpPr>
          <p:cNvPr id="5" name="Footer Placeholder 3"/>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4"/>
          <p:cNvSpPr>
            <a:spLocks noGrp="1"/>
          </p:cNvSpPr>
          <p:nvPr>
            <p:ph type="sldNum" sz="quarter" idx="12"/>
          </p:nvPr>
        </p:nvSpPr>
        <p:spPr/>
        <p:txBody>
          <a:bodyPr/>
          <a:lstStyle/>
          <a:p>
            <a:fld id="{119DC97A-AB59-440C-A54D-E4DD31D22FA2}" type="slidenum">
              <a:rPr lang="tr-TR" altLang="en-US" smtClean="0"/>
              <a:pPr/>
              <a:t>‹#›</a:t>
            </a:fld>
            <a:endParaRPr lang="tr-TR" altLang="en-US"/>
          </a:p>
        </p:txBody>
      </p:sp>
    </p:spTree>
    <p:extLst>
      <p:ext uri="{BB962C8B-B14F-4D97-AF65-F5344CB8AC3E}">
        <p14:creationId xmlns:p14="http://schemas.microsoft.com/office/powerpoint/2010/main" val="2440375741"/>
      </p:ext>
    </p:extLst>
  </p:cSld>
  <p:clrMapOvr>
    <a:masterClrMapping/>
  </p:clrMapOvr>
  <p:transition>
    <p:split orient="vert" dir="in"/>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tr-TR" altLang="en-US"/>
          </a:p>
        </p:txBody>
      </p:sp>
      <p:sp>
        <p:nvSpPr>
          <p:cNvPr id="5" name="Footer Placeholder 2"/>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3"/>
          <p:cNvSpPr>
            <a:spLocks noGrp="1"/>
          </p:cNvSpPr>
          <p:nvPr>
            <p:ph type="sldNum" sz="quarter" idx="12"/>
          </p:nvPr>
        </p:nvSpPr>
        <p:spPr/>
        <p:txBody>
          <a:bodyPr/>
          <a:lstStyle/>
          <a:p>
            <a:fld id="{12F2EE27-D7D7-48E1-85ED-5A516D48DDC8}" type="slidenum">
              <a:rPr lang="tr-TR" altLang="en-US" smtClean="0"/>
              <a:pPr/>
              <a:t>‹#›</a:t>
            </a:fld>
            <a:endParaRPr lang="tr-TR" altLang="en-US"/>
          </a:p>
        </p:txBody>
      </p:sp>
    </p:spTree>
    <p:extLst>
      <p:ext uri="{BB962C8B-B14F-4D97-AF65-F5344CB8AC3E}">
        <p14:creationId xmlns:p14="http://schemas.microsoft.com/office/powerpoint/2010/main" val="3594326064"/>
      </p:ext>
    </p:extLst>
  </p:cSld>
  <p:clrMapOvr>
    <a:masterClrMapping/>
  </p:clrMapOvr>
  <p:transition>
    <p:split orient="vert" dir="in"/>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endParaRPr lang="tr-TR" altLang="en-US"/>
          </a:p>
        </p:txBody>
      </p:sp>
      <p:sp>
        <p:nvSpPr>
          <p:cNvPr id="5" name="Footer Placeholder 5"/>
          <p:cNvSpPr>
            <a:spLocks noGrp="1"/>
          </p:cNvSpPr>
          <p:nvPr>
            <p:ph type="ftr" sz="quarter" idx="11"/>
          </p:nvPr>
        </p:nvSpPr>
        <p:spPr/>
        <p:txBody>
          <a:bodyPr/>
          <a:lstStyle/>
          <a:p>
            <a:r>
              <a:rPr lang="tr-TR" altLang="en-US" smtClean="0"/>
              <a:t>Dr. Halise Kader ZENGİN</a:t>
            </a:r>
            <a:endParaRPr lang="tr-TR" altLang="en-US"/>
          </a:p>
        </p:txBody>
      </p:sp>
      <p:sp>
        <p:nvSpPr>
          <p:cNvPr id="6" name="Slide Number Placeholder 6"/>
          <p:cNvSpPr>
            <a:spLocks noGrp="1"/>
          </p:cNvSpPr>
          <p:nvPr>
            <p:ph type="sldNum" sz="quarter" idx="12"/>
          </p:nvPr>
        </p:nvSpPr>
        <p:spPr/>
        <p:txBody>
          <a:bodyPr/>
          <a:lstStyle/>
          <a:p>
            <a:fld id="{7D4D3B36-8F98-4A76-90A8-C7AE216BCF8E}" type="slidenum">
              <a:rPr lang="tr-TR" altLang="en-US" smtClean="0"/>
              <a:pPr/>
              <a:t>‹#›</a:t>
            </a:fld>
            <a:endParaRPr lang="tr-TR" altLang="en-US"/>
          </a:p>
        </p:txBody>
      </p:sp>
    </p:spTree>
    <p:extLst>
      <p:ext uri="{BB962C8B-B14F-4D97-AF65-F5344CB8AC3E}">
        <p14:creationId xmlns:p14="http://schemas.microsoft.com/office/powerpoint/2010/main" val="575104366"/>
      </p:ext>
    </p:extLst>
  </p:cSld>
  <p:clrMapOvr>
    <a:masterClrMapping/>
  </p:clrMapOvr>
  <p:transition>
    <p:split orient="vert" dir="in"/>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endParaRPr lang="tr-TR"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978E46-F938-44CA-9734-A9946F9E4873}" type="slidenum">
              <a:rPr lang="tr-TR" altLang="en-US" smtClean="0"/>
              <a:pPr/>
              <a:t>‹#›</a:t>
            </a:fld>
            <a:endParaRPr lang="tr-TR" altLang="en-US"/>
          </a:p>
        </p:txBody>
      </p:sp>
    </p:spTree>
    <p:extLst>
      <p:ext uri="{BB962C8B-B14F-4D97-AF65-F5344CB8AC3E}">
        <p14:creationId xmlns:p14="http://schemas.microsoft.com/office/powerpoint/2010/main" val="1127059209"/>
      </p:ext>
    </p:extLst>
  </p:cSld>
  <p:clrMapOvr>
    <a:masterClrMapping/>
  </p:clrMapOvr>
  <p:transition>
    <p:split orient="vert" dir="in"/>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tr-TR" alt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ltLang="en-US" smtClean="0"/>
              <a:t>Dr. Halise Kader ZENGİN</a:t>
            </a:r>
            <a:endParaRPr lang="tr-TR" alt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9508D85A-3EEB-4F98-95EC-6FA2BAE19D96}" type="slidenum">
              <a:rPr lang="tr-TR" altLang="en-US" smtClean="0"/>
              <a:pPr/>
              <a:t>‹#›</a:t>
            </a:fld>
            <a:endParaRPr lang="tr-TR" altLang="en-US"/>
          </a:p>
        </p:txBody>
      </p:sp>
    </p:spTree>
    <p:extLst>
      <p:ext uri="{BB962C8B-B14F-4D97-AF65-F5344CB8AC3E}">
        <p14:creationId xmlns:p14="http://schemas.microsoft.com/office/powerpoint/2010/main" val="1630744436"/>
      </p:ext>
    </p:extLst>
  </p:cSld>
  <p:clrMap bg1="dk1" tx1="lt1" bg2="dk2" tx2="lt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 id="2147483854" r:id="rId17"/>
  </p:sldLayoutIdLst>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3">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71802" y="714357"/>
            <a:ext cx="5386398" cy="2886094"/>
          </a:xfrm>
        </p:spPr>
        <p:txBody>
          <a:bodyPr/>
          <a:lstStyle/>
          <a:p>
            <a:r>
              <a:rPr lang="tr-TR" dirty="0"/>
              <a:t>BİLİŞSEL GELİŞİM</a:t>
            </a:r>
          </a:p>
        </p:txBody>
      </p:sp>
      <p:sp>
        <p:nvSpPr>
          <p:cNvPr id="2051" name="Rectangle 3"/>
          <p:cNvSpPr>
            <a:spLocks noGrp="1" noChangeArrowheads="1"/>
          </p:cNvSpPr>
          <p:nvPr>
            <p:ph type="subTitle" idx="1"/>
          </p:nvPr>
        </p:nvSpPr>
        <p:spPr>
          <a:xfrm>
            <a:off x="849312" y="3429000"/>
            <a:ext cx="7611119" cy="2016224"/>
          </a:xfrm>
        </p:spPr>
        <p:txBody>
          <a:bodyPr>
            <a:normAutofit fontScale="92500" lnSpcReduction="10000"/>
          </a:bodyPr>
          <a:lstStyle/>
          <a:p>
            <a:r>
              <a:rPr lang="tr-TR" sz="4000" dirty="0" smtClean="0"/>
              <a:t>		     		</a:t>
            </a:r>
          </a:p>
          <a:p>
            <a:endParaRPr lang="tr-TR" sz="4000" b="1" dirty="0" smtClean="0">
              <a:solidFill>
                <a:schemeClr val="tx1"/>
              </a:solidFill>
            </a:endParaRPr>
          </a:p>
          <a:p>
            <a:r>
              <a:rPr lang="tr-TR" sz="4000" b="1" dirty="0" smtClean="0">
                <a:solidFill>
                  <a:schemeClr val="tx1"/>
                </a:solidFill>
              </a:rPr>
              <a:t>Jean </a:t>
            </a:r>
            <a:r>
              <a:rPr lang="tr-TR" sz="4000" b="1" dirty="0" err="1" smtClean="0">
                <a:solidFill>
                  <a:schemeClr val="tx1"/>
                </a:solidFill>
              </a:rPr>
              <a:t>Piaget</a:t>
            </a:r>
            <a:r>
              <a:rPr lang="tr-TR" sz="4000" b="1" dirty="0" smtClean="0">
                <a:solidFill>
                  <a:schemeClr val="tx1"/>
                </a:solidFill>
              </a:rPr>
              <a:t> ve </a:t>
            </a:r>
            <a:r>
              <a:rPr lang="tr-TR" sz="4000" b="1" dirty="0" err="1" smtClean="0">
                <a:solidFill>
                  <a:schemeClr val="tx1"/>
                </a:solidFill>
              </a:rPr>
              <a:t>Jerome</a:t>
            </a:r>
            <a:r>
              <a:rPr lang="tr-TR" sz="4000" b="1" dirty="0" smtClean="0">
                <a:solidFill>
                  <a:schemeClr val="tx1"/>
                </a:solidFill>
              </a:rPr>
              <a:t> </a:t>
            </a:r>
            <a:r>
              <a:rPr lang="tr-TR" sz="4000" b="1" dirty="0" err="1" smtClean="0">
                <a:solidFill>
                  <a:schemeClr val="tx1"/>
                </a:solidFill>
              </a:rPr>
              <a:t>Bruner</a:t>
            </a:r>
            <a:r>
              <a:rPr lang="tr-TR" sz="4000" b="1" dirty="0" smtClean="0">
                <a:solidFill>
                  <a:schemeClr val="tx1"/>
                </a:solidFill>
              </a:rPr>
              <a:t> </a:t>
            </a:r>
            <a:endParaRPr lang="de-DE" sz="4000" b="1" dirty="0">
              <a:solidFill>
                <a:schemeClr val="tx1"/>
              </a:solidFill>
            </a:endParaRPr>
          </a:p>
        </p:txBody>
      </p:sp>
      <p:sp>
        <p:nvSpPr>
          <p:cNvPr id="7" name="Rectangle 6"/>
          <p:cNvSpPr>
            <a:spLocks noGrp="1" noChangeArrowheads="1"/>
          </p:cNvSpPr>
          <p:nvPr>
            <p:ph type="ftr" sz="quarter" idx="11"/>
          </p:nvPr>
        </p:nvSpPr>
        <p:spPr/>
        <p:txBody>
          <a:bodyPr/>
          <a:lstStyle/>
          <a:p>
            <a:r>
              <a:rPr lang="tr-TR" altLang="en-US" smtClean="0"/>
              <a:t>Dr. Halise Kader ZENGİN</a:t>
            </a:r>
            <a:endParaRPr lang="tr-TR" altLang="en-US"/>
          </a:p>
        </p:txBody>
      </p:sp>
      <p:pic>
        <p:nvPicPr>
          <p:cNvPr id="2053" name="Picture 5" descr="&#10;     Jean Piaget&#10;    "/>
          <p:cNvPicPr>
            <a:picLocks noChangeAspect="1" noChangeArrowheads="1"/>
          </p:cNvPicPr>
          <p:nvPr/>
        </p:nvPicPr>
        <p:blipFill>
          <a:blip r:embed="rId2" cstate="print"/>
          <a:srcRect/>
          <a:stretch>
            <a:fillRect/>
          </a:stretch>
        </p:blipFill>
        <p:spPr bwMode="auto">
          <a:xfrm>
            <a:off x="899592" y="1052736"/>
            <a:ext cx="2171700" cy="2657475"/>
          </a:xfrm>
          <a:prstGeom prst="rect">
            <a:avLst/>
          </a:prstGeom>
          <a:noFill/>
        </p:spPr>
      </p:pic>
    </p:spTree>
  </p:cSld>
  <p:clrMapOvr>
    <a:masterClrMapping/>
  </p:clrMapOvr>
  <p:transition>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tr-TR" b="0"/>
              <a:t>UYUM SAĞLAMA (UYUM)</a:t>
            </a:r>
          </a:p>
        </p:txBody>
      </p:sp>
      <p:sp>
        <p:nvSpPr>
          <p:cNvPr id="26627" name="Rectangle 3"/>
          <p:cNvSpPr>
            <a:spLocks noGrp="1" noChangeArrowheads="1"/>
          </p:cNvSpPr>
          <p:nvPr>
            <p:ph idx="1"/>
          </p:nvPr>
        </p:nvSpPr>
        <p:spPr/>
        <p:txBody>
          <a:bodyPr>
            <a:normAutofit fontScale="85000" lnSpcReduction="20000"/>
          </a:bodyPr>
          <a:lstStyle/>
          <a:p>
            <a:pPr>
              <a:lnSpc>
                <a:spcPct val="90000"/>
              </a:lnSpc>
            </a:pPr>
            <a:r>
              <a:rPr lang="tr-TR" sz="2400" dirty="0"/>
              <a:t>Uyum: </a:t>
            </a:r>
            <a:r>
              <a:rPr lang="tr-TR" sz="2400" dirty="0" smtClean="0"/>
              <a:t> Şemayı değiştirmedir.</a:t>
            </a:r>
            <a:endParaRPr lang="tr-TR" sz="2400" dirty="0"/>
          </a:p>
          <a:p>
            <a:pPr algn="just">
              <a:lnSpc>
                <a:spcPct val="90000"/>
              </a:lnSpc>
            </a:pPr>
            <a:r>
              <a:rPr lang="tr-TR" sz="2400" dirty="0"/>
              <a:t>Dışarıdan gelen uyarıcıları, bireyin, sürekli olarak kendisinde var olan yapıları içine alması ve onlara göre tepkide </a:t>
            </a:r>
            <a:r>
              <a:rPr lang="tr-TR" sz="2400" dirty="0" smtClean="0"/>
              <a:t>bulunması, </a:t>
            </a:r>
            <a:r>
              <a:rPr lang="tr-TR" sz="2400" dirty="0"/>
              <a:t>gelişimi sınırlandırır. </a:t>
            </a:r>
            <a:r>
              <a:rPr lang="tr-TR" sz="2400" dirty="0" smtClean="0"/>
              <a:t> Bu </a:t>
            </a:r>
            <a:r>
              <a:rPr lang="tr-TR" sz="2400" dirty="0"/>
              <a:t>nedenle, yeni obje, olay, durumları anlamak, bilmek için var olan yapıların yeniden şekillendirilmesi, biçimlendirilmesi de gerekmektedir. </a:t>
            </a:r>
            <a:r>
              <a:rPr lang="tr-TR" sz="2400" dirty="0" smtClean="0"/>
              <a:t> Mevcut </a:t>
            </a:r>
            <a:r>
              <a:rPr lang="tr-TR" sz="2400" dirty="0"/>
              <a:t>şemayı yeni durumlara, objelere, olaylara göre yeniden değiştirme, biçimlendirme, şekillendirme sürecine “uyum” denir</a:t>
            </a:r>
            <a:r>
              <a:rPr lang="tr-TR" sz="2400" dirty="0" smtClean="0"/>
              <a:t>.</a:t>
            </a:r>
          </a:p>
          <a:p>
            <a:pPr algn="just">
              <a:lnSpc>
                <a:spcPct val="90000"/>
              </a:lnSpc>
              <a:buNone/>
            </a:pPr>
            <a:endParaRPr lang="tr-TR" sz="2400" dirty="0"/>
          </a:p>
          <a:p>
            <a:pPr algn="just">
              <a:lnSpc>
                <a:spcPct val="90000"/>
              </a:lnSpc>
            </a:pPr>
            <a:r>
              <a:rPr lang="tr-TR" sz="2400" dirty="0"/>
              <a:t>Örnek: Koyunları köpek şemasında özümseyen çocuk, koyunlarla etkileşimde bulunduğunda, koyunların köpeklerden farklı olduğunu görür ve köpeklere ilişkin şemasını yeniden düzenler. </a:t>
            </a:r>
            <a:r>
              <a:rPr lang="tr-TR" sz="2400" dirty="0" smtClean="0"/>
              <a:t> Belki </a:t>
            </a:r>
            <a:r>
              <a:rPr lang="tr-TR" sz="2400" dirty="0"/>
              <a:t>koyunlar için ayrı bir şema oluşturur.</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r-TR"/>
              <a:t>Organize Etme</a:t>
            </a:r>
          </a:p>
        </p:txBody>
      </p:sp>
      <p:sp>
        <p:nvSpPr>
          <p:cNvPr id="27651" name="Rectangle 3"/>
          <p:cNvSpPr>
            <a:spLocks noGrp="1" noChangeArrowheads="1"/>
          </p:cNvSpPr>
          <p:nvPr>
            <p:ph idx="1"/>
          </p:nvPr>
        </p:nvSpPr>
        <p:spPr/>
        <p:txBody>
          <a:bodyPr/>
          <a:lstStyle/>
          <a:p>
            <a:r>
              <a:rPr lang="tr-TR"/>
              <a:t>Piaget’e göre, çocuk için yeni olan herşey bilişsel dengeyi bozar, özümseme ve uyum süreçleri ile bu denge yeniden kurulur. Böylece keşfetme ve anlama sürecine bağlı olarak davranışlar yeniden organize edilir.</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r-TR"/>
              <a:t>Uzlaşma</a:t>
            </a:r>
          </a:p>
        </p:txBody>
      </p:sp>
      <p:sp>
        <p:nvSpPr>
          <p:cNvPr id="28675" name="Rectangle 3"/>
          <p:cNvSpPr>
            <a:spLocks noGrp="1" noChangeArrowheads="1"/>
          </p:cNvSpPr>
          <p:nvPr>
            <p:ph idx="1"/>
          </p:nvPr>
        </p:nvSpPr>
        <p:spPr/>
        <p:txBody>
          <a:bodyPr/>
          <a:lstStyle/>
          <a:p>
            <a:pPr algn="just"/>
            <a:r>
              <a:rPr lang="tr-TR" dirty="0"/>
              <a:t>Tüm organizmalar, doğuştan kendileri ve başkaları ile uzlaşmacı ilişkiler kuracak özelliktedir</a:t>
            </a:r>
            <a:r>
              <a:rPr lang="tr-TR" dirty="0" smtClean="0"/>
              <a:t>. Yani </a:t>
            </a:r>
            <a:r>
              <a:rPr lang="tr-TR" dirty="0"/>
              <a:t>organizmanın tüm donanımı, en yüksek uyumunu sağlamaya yöneliktir. </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algn="l"/>
            <a:r>
              <a:rPr lang="tr-TR" sz="3200" b="0" dirty="0">
                <a:latin typeface="Tahoma" pitchFamily="34" charset="0"/>
                <a:cs typeface="Tahoma" pitchFamily="34" charset="0"/>
              </a:rPr>
              <a:t>Bilişsel gelişim aşağıdaki </a:t>
            </a:r>
            <a:r>
              <a:rPr lang="tr-TR" sz="3200" b="0" dirty="0" smtClean="0">
                <a:latin typeface="Tahoma" pitchFamily="34" charset="0"/>
                <a:cs typeface="Tahoma" pitchFamily="34" charset="0"/>
              </a:rPr>
              <a:t>öğeler </a:t>
            </a:r>
            <a:r>
              <a:rPr lang="tr-TR" sz="3200" b="0" dirty="0">
                <a:latin typeface="Tahoma" pitchFamily="34" charset="0"/>
                <a:cs typeface="Tahoma" pitchFamily="34" charset="0"/>
              </a:rPr>
              <a:t>yoluyla gerçekleşir</a:t>
            </a:r>
          </a:p>
        </p:txBody>
      </p:sp>
      <p:sp>
        <p:nvSpPr>
          <p:cNvPr id="18435" name="Rectangle 3"/>
          <p:cNvSpPr>
            <a:spLocks noGrp="1" noChangeArrowheads="1"/>
          </p:cNvSpPr>
          <p:nvPr>
            <p:ph idx="1"/>
          </p:nvPr>
        </p:nvSpPr>
        <p:spPr>
          <a:xfrm>
            <a:off x="827700" y="1556793"/>
            <a:ext cx="6711654" cy="4691614"/>
          </a:xfrm>
        </p:spPr>
        <p:txBody>
          <a:bodyPr>
            <a:noAutofit/>
          </a:bodyPr>
          <a:lstStyle/>
          <a:p>
            <a:pPr algn="just">
              <a:lnSpc>
                <a:spcPct val="90000"/>
              </a:lnSpc>
            </a:pPr>
            <a:r>
              <a:rPr lang="tr-TR" dirty="0"/>
              <a:t>Deneyim (Çocuğun kelebeklere ilişkin şema geliştirmesi için önce kelebeği görmesi </a:t>
            </a:r>
            <a:r>
              <a:rPr lang="tr-TR" dirty="0" smtClean="0"/>
              <a:t>lazım.)</a:t>
            </a:r>
            <a:endParaRPr lang="tr-TR" dirty="0"/>
          </a:p>
          <a:p>
            <a:pPr algn="just">
              <a:lnSpc>
                <a:spcPct val="90000"/>
              </a:lnSpc>
            </a:pPr>
            <a:r>
              <a:rPr lang="tr-TR" dirty="0"/>
              <a:t>Sosyal Geçiş (Çocuk kelebekler hakkında öğrenerek </a:t>
            </a:r>
            <a:r>
              <a:rPr lang="tr-TR" dirty="0" smtClean="0"/>
              <a:t>veya </a:t>
            </a:r>
            <a:r>
              <a:rPr lang="tr-TR" dirty="0"/>
              <a:t>direk gözleyerek böceğe ilişkin şema oluşturabilir. Fakat böceğe böcek demek sosyal geçiştir.)</a:t>
            </a:r>
          </a:p>
          <a:p>
            <a:pPr algn="just">
              <a:lnSpc>
                <a:spcPct val="90000"/>
              </a:lnSpc>
            </a:pPr>
            <a:r>
              <a:rPr lang="tr-TR" dirty="0"/>
              <a:t>Olgunlaşma ( Çocukların kas ve sinir sistemi yeterince gelişmemişse kelebekleri </a:t>
            </a:r>
            <a:r>
              <a:rPr lang="tr-TR" dirty="0" smtClean="0"/>
              <a:t>bilemez.)</a:t>
            </a:r>
            <a:endParaRPr lang="tr-TR" dirty="0"/>
          </a:p>
          <a:p>
            <a:pPr algn="just">
              <a:lnSpc>
                <a:spcPct val="90000"/>
              </a:lnSpc>
            </a:pPr>
            <a:r>
              <a:rPr lang="tr-TR" dirty="0"/>
              <a:t>Dengeleme (Bireyin özümleme ve düzenleme yoluyla </a:t>
            </a:r>
            <a:r>
              <a:rPr lang="tr-TR" dirty="0" smtClean="0"/>
              <a:t>çevresine </a:t>
            </a:r>
            <a:r>
              <a:rPr lang="tr-TR" dirty="0"/>
              <a:t>uyum sağlayarak dinamik bir dengeye </a:t>
            </a:r>
            <a:r>
              <a:rPr lang="tr-TR" dirty="0" smtClean="0"/>
              <a:t>ulaşma </a:t>
            </a:r>
            <a:r>
              <a:rPr lang="tr-TR" dirty="0"/>
              <a:t>sürecidir. Çocuk kuşların kelebeklerden ayırımını öğrenince  eskiye kıyasla daha yararlı bir düşünce tarzı edinmiş olur. </a:t>
            </a:r>
            <a:r>
              <a:rPr lang="tr-TR" dirty="0" smtClean="0"/>
              <a:t> Artık </a:t>
            </a:r>
            <a:r>
              <a:rPr lang="tr-TR" dirty="0"/>
              <a:t>daha çok sayıda daha doğru olarak uçan nesneleri tanımaktadır. </a:t>
            </a:r>
            <a:r>
              <a:rPr lang="tr-TR" dirty="0" smtClean="0"/>
              <a:t> Böylelikle </a:t>
            </a:r>
            <a:r>
              <a:rPr lang="tr-TR" dirty="0"/>
              <a:t>bir denge oluşturarak, eski düşünce tarzına dönme isteği azalır.) </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r>
              <a:rPr lang="tr-TR" sz="3600" b="0" dirty="0" err="1" smtClean="0"/>
              <a:t>Piaget’e</a:t>
            </a:r>
            <a:r>
              <a:rPr lang="tr-TR" sz="3600" b="0" dirty="0" smtClean="0"/>
              <a:t> </a:t>
            </a:r>
            <a:r>
              <a:rPr lang="tr-TR" sz="3600" b="0" dirty="0"/>
              <a:t>göre bilişsel gelişim basamakları:</a:t>
            </a:r>
          </a:p>
        </p:txBody>
      </p:sp>
      <p:sp>
        <p:nvSpPr>
          <p:cNvPr id="16387" name="Rectangle 3"/>
          <p:cNvSpPr>
            <a:spLocks noGrp="1" noChangeArrowheads="1"/>
          </p:cNvSpPr>
          <p:nvPr>
            <p:ph idx="1"/>
          </p:nvPr>
        </p:nvSpPr>
        <p:spPr/>
        <p:txBody>
          <a:bodyPr/>
          <a:lstStyle/>
          <a:p>
            <a:r>
              <a:rPr lang="tr-TR" dirty="0"/>
              <a:t>Duyusal Motor Dönemi</a:t>
            </a:r>
          </a:p>
          <a:p>
            <a:r>
              <a:rPr lang="tr-TR" dirty="0"/>
              <a:t>İşlem Öncesi Dönem</a:t>
            </a:r>
          </a:p>
          <a:p>
            <a:r>
              <a:rPr lang="tr-TR" dirty="0"/>
              <a:t>Somut İşlemsel Dönem</a:t>
            </a:r>
          </a:p>
          <a:p>
            <a:r>
              <a:rPr lang="tr-TR" dirty="0"/>
              <a:t>Soyut İşlemsel Dönem</a:t>
            </a:r>
          </a:p>
        </p:txBody>
      </p:sp>
      <p:sp>
        <p:nvSpPr>
          <p:cNvPr id="6" name="4 Altbilgi Yer Tutucusu"/>
          <p:cNvSpPr>
            <a:spLocks noGrp="1"/>
          </p:cNvSpPr>
          <p:nvPr>
            <p:ph type="ftr" sz="quarter" idx="11"/>
          </p:nvPr>
        </p:nvSpPr>
        <p:spPr/>
        <p:txBody>
          <a:bodyPr/>
          <a:lstStyle/>
          <a:p>
            <a:r>
              <a:rPr lang="tr-TR" altLang="en-US" smtClean="0"/>
              <a:t>Dr. Halise Kader ZENGİN</a:t>
            </a:r>
            <a:endParaRPr lang="tr-TR" altLang="en-US"/>
          </a:p>
        </p:txBody>
      </p:sp>
      <p:pic>
        <p:nvPicPr>
          <p:cNvPr id="16389" name="Picture 5" descr="piaget2"/>
          <p:cNvPicPr>
            <a:picLocks noChangeAspect="1" noChangeArrowheads="1"/>
          </p:cNvPicPr>
          <p:nvPr/>
        </p:nvPicPr>
        <p:blipFill>
          <a:blip r:embed="rId2" cstate="print"/>
          <a:srcRect/>
          <a:stretch>
            <a:fillRect/>
          </a:stretch>
        </p:blipFill>
        <p:spPr bwMode="auto">
          <a:xfrm>
            <a:off x="5724525" y="2781300"/>
            <a:ext cx="2879725" cy="3305175"/>
          </a:xfrm>
          <a:prstGeom prst="rect">
            <a:avLst/>
          </a:prstGeom>
          <a:noFill/>
        </p:spPr>
      </p:pic>
    </p:spTree>
  </p:cSld>
  <p:clrMapOvr>
    <a:masterClrMapping/>
  </p:clrMapOvr>
  <p:transition>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J. </a:t>
            </a:r>
            <a:r>
              <a:rPr lang="tr-TR" dirty="0" err="1" smtClean="0"/>
              <a:t>Bruner’in</a:t>
            </a:r>
            <a:r>
              <a:rPr lang="tr-TR" dirty="0" smtClean="0"/>
              <a:t> Bilişsel Gelişim Dönemleri</a:t>
            </a:r>
            <a:endParaRPr lang="tr-TR" dirty="0"/>
          </a:p>
        </p:txBody>
      </p:sp>
      <p:sp>
        <p:nvSpPr>
          <p:cNvPr id="3" name="2 İçerik Yer Tutucusu"/>
          <p:cNvSpPr>
            <a:spLocks noGrp="1"/>
          </p:cNvSpPr>
          <p:nvPr>
            <p:ph idx="1"/>
          </p:nvPr>
        </p:nvSpPr>
        <p:spPr/>
        <p:txBody>
          <a:bodyPr>
            <a:normAutofit/>
          </a:bodyPr>
          <a:lstStyle/>
          <a:p>
            <a:pPr marL="514350" indent="-514350">
              <a:buAutoNum type="arabicPeriod"/>
            </a:pPr>
            <a:r>
              <a:rPr lang="tr-TR" b="1" dirty="0" smtClean="0"/>
              <a:t>Eylemsel Dönem (0-3 yaş):</a:t>
            </a:r>
          </a:p>
          <a:p>
            <a:pPr marL="514350" indent="-514350" algn="just"/>
            <a:r>
              <a:rPr lang="tr-TR" dirty="0" smtClean="0"/>
              <a:t>Bu dönemde çocuk, çevreyi eylemlerle anlar; çevresindeki nesnelerle ilgili yaşantıyı onlara dokunarak, vurarak, ısırarak, hareket ettirerek kazanır.</a:t>
            </a:r>
          </a:p>
          <a:p>
            <a:pPr marL="514350" indent="-514350" algn="just"/>
            <a:r>
              <a:rPr lang="tr-TR" dirty="0" smtClean="0"/>
              <a:t>Bu dönemde çocuğa bisiklete binmeyi öğretirken, ne sözel sembol, ne de imge kullanabilirsiniz.  Çocuklar en kolay </a:t>
            </a:r>
            <a:r>
              <a:rPr lang="tr-TR" dirty="0" err="1" smtClean="0"/>
              <a:t>psikomotor</a:t>
            </a:r>
            <a:r>
              <a:rPr lang="tr-TR" dirty="0" smtClean="0"/>
              <a:t> eylemlerle öğrenebilir.</a:t>
            </a:r>
            <a:endParaRPr lang="tr-TR" dirty="0"/>
          </a:p>
        </p:txBody>
      </p:sp>
      <p:sp>
        <p:nvSpPr>
          <p:cNvPr id="4" name="3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Bruner’in</a:t>
            </a:r>
            <a:r>
              <a:rPr lang="tr-TR" dirty="0" smtClean="0"/>
              <a:t> Bilişsel Gelişim Dönemleri</a:t>
            </a:r>
            <a:endParaRPr lang="tr-TR" dirty="0"/>
          </a:p>
        </p:txBody>
      </p:sp>
      <p:sp>
        <p:nvSpPr>
          <p:cNvPr id="3" name="2 İçerik Yer Tutucusu"/>
          <p:cNvSpPr>
            <a:spLocks noGrp="1"/>
          </p:cNvSpPr>
          <p:nvPr>
            <p:ph idx="1"/>
          </p:nvPr>
        </p:nvSpPr>
        <p:spPr/>
        <p:txBody>
          <a:bodyPr>
            <a:normAutofit/>
          </a:bodyPr>
          <a:lstStyle/>
          <a:p>
            <a:pPr>
              <a:buNone/>
            </a:pPr>
            <a:r>
              <a:rPr lang="tr-TR" b="1" dirty="0" smtClean="0"/>
              <a:t>2. </a:t>
            </a:r>
            <a:r>
              <a:rPr lang="tr-TR" b="1" dirty="0"/>
              <a:t>İ</a:t>
            </a:r>
            <a:r>
              <a:rPr lang="tr-TR" b="1" dirty="0" smtClean="0"/>
              <a:t>mgesel Dönem: </a:t>
            </a:r>
            <a:endParaRPr lang="tr-TR" dirty="0" smtClean="0"/>
          </a:p>
          <a:p>
            <a:r>
              <a:rPr lang="tr-TR" dirty="0" smtClean="0"/>
              <a:t>Bu dönemde bilgi, imgelerle taşınmaktadır.  Görsel bellek gelişmiştir. </a:t>
            </a:r>
          </a:p>
          <a:p>
            <a:r>
              <a:rPr lang="tr-TR" dirty="0" smtClean="0"/>
              <a:t>Çocuğun kararları dile değil, duyu organları yoluyla edindiği duygusal etkilere dayalıdır. </a:t>
            </a:r>
          </a:p>
          <a:p>
            <a:r>
              <a:rPr lang="tr-TR" dirty="0" smtClean="0"/>
              <a:t>Herhangi nesneyi, olayı, durumu nasıl algılarlarsa zihinlerinde o şekilde canlandırırlar.</a:t>
            </a:r>
          </a:p>
          <a:p>
            <a:r>
              <a:rPr lang="tr-TR" dirty="0" smtClean="0"/>
              <a:t>Bu dönem </a:t>
            </a:r>
            <a:r>
              <a:rPr lang="tr-TR" dirty="0" err="1" smtClean="0"/>
              <a:t>Piaget’nin</a:t>
            </a:r>
            <a:r>
              <a:rPr lang="tr-TR" dirty="0" smtClean="0"/>
              <a:t> İşlem Öncesi Döneme denk gelmektedir. </a:t>
            </a:r>
            <a:endParaRPr lang="tr-TR" dirty="0"/>
          </a:p>
        </p:txBody>
      </p:sp>
      <p:sp>
        <p:nvSpPr>
          <p:cNvPr id="4" name="3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J. </a:t>
            </a:r>
            <a:r>
              <a:rPr lang="tr-TR" dirty="0" err="1" smtClean="0"/>
              <a:t>Bruner’in</a:t>
            </a:r>
            <a:r>
              <a:rPr lang="tr-TR" dirty="0" smtClean="0"/>
              <a:t> Bilişsel Gelişim Dönemleri</a:t>
            </a:r>
            <a:endParaRPr lang="tr-TR" dirty="0"/>
          </a:p>
        </p:txBody>
      </p:sp>
      <p:sp>
        <p:nvSpPr>
          <p:cNvPr id="3" name="2 İçerik Yer Tutucusu"/>
          <p:cNvSpPr>
            <a:spLocks noGrp="1"/>
          </p:cNvSpPr>
          <p:nvPr>
            <p:ph idx="1"/>
          </p:nvPr>
        </p:nvSpPr>
        <p:spPr/>
        <p:txBody>
          <a:bodyPr/>
          <a:lstStyle/>
          <a:p>
            <a:pPr>
              <a:buNone/>
            </a:pPr>
            <a:r>
              <a:rPr lang="tr-TR" b="1" dirty="0" smtClean="0"/>
              <a:t>3. Sembolik Dönem: </a:t>
            </a:r>
            <a:endParaRPr lang="tr-TR" dirty="0" smtClean="0"/>
          </a:p>
          <a:p>
            <a:r>
              <a:rPr lang="tr-TR" dirty="0" smtClean="0"/>
              <a:t>Çocuk artık bu dönemde etkinlik ya da algının anlamını açıklayan sembolleri kullanır. </a:t>
            </a:r>
          </a:p>
          <a:p>
            <a:r>
              <a:rPr lang="tr-TR" dirty="0" smtClean="0"/>
              <a:t>Müzik, matematik, dil, mantık vb. sembollerini kullanarak iletişim kurabilir. </a:t>
            </a:r>
          </a:p>
          <a:p>
            <a:r>
              <a:rPr lang="tr-TR" dirty="0" smtClean="0"/>
              <a:t>Eylemlerle ve imgelerle açıklanamayan olay, nesne  ve durumlar daha kolay ve etkili ifade edilebilir.</a:t>
            </a:r>
            <a:endParaRPr lang="tr-TR" dirty="0"/>
          </a:p>
        </p:txBody>
      </p:sp>
      <p:sp>
        <p:nvSpPr>
          <p:cNvPr id="4" name="3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Vygotsky’nin</a:t>
            </a:r>
            <a:r>
              <a:rPr lang="tr-TR" dirty="0" smtClean="0"/>
              <a:t> Bilişsel Gelişime İlişkin Görüşleri</a:t>
            </a:r>
            <a:endParaRPr lang="tr-TR" dirty="0"/>
          </a:p>
        </p:txBody>
      </p:sp>
      <p:sp>
        <p:nvSpPr>
          <p:cNvPr id="3" name="İçerik Yer Tutucusu 2"/>
          <p:cNvSpPr>
            <a:spLocks noGrp="1"/>
          </p:cNvSpPr>
          <p:nvPr>
            <p:ph idx="1"/>
          </p:nvPr>
        </p:nvSpPr>
        <p:spPr/>
        <p:txBody>
          <a:bodyPr/>
          <a:lstStyle/>
          <a:p>
            <a:pPr algn="just"/>
            <a:r>
              <a:rPr lang="tr-TR" dirty="0" smtClean="0"/>
              <a:t>Çocuğun sosyal çevresinin bilişsel gelişimde önemli rolü olduğunu ileri sürer.</a:t>
            </a:r>
          </a:p>
          <a:p>
            <a:pPr algn="just"/>
            <a:r>
              <a:rPr lang="tr-TR" dirty="0" smtClean="0"/>
              <a:t>Çocukların kazandıkları kavramların, fikirlerin, olguların, becerilerin, tutumların kaynağı sosyal çevreleridir.</a:t>
            </a:r>
          </a:p>
          <a:p>
            <a:pPr algn="just"/>
            <a:r>
              <a:rPr lang="tr-TR" dirty="0" smtClean="0"/>
              <a:t>Bilişsel gelişimin kaynağı, kişisel psikolojik süreçlerden önce, insanlar arasındaki etkileşimdir.</a:t>
            </a:r>
          </a:p>
          <a:p>
            <a:pPr algn="just"/>
            <a:r>
              <a:rPr lang="tr-TR" dirty="0" smtClean="0"/>
              <a:t>Bütün kişisel psikolojik süreçlerimiz, kültürümüz tarafından biçimlendirilmiş sosyal süreçler olarak başlar. </a:t>
            </a:r>
            <a:endParaRPr lang="tr-TR" dirty="0"/>
          </a:p>
        </p:txBody>
      </p:sp>
      <p:sp>
        <p:nvSpPr>
          <p:cNvPr id="4" name="Altbilgi Yer Tutucusu 3"/>
          <p:cNvSpPr>
            <a:spLocks noGrp="1"/>
          </p:cNvSpPr>
          <p:nvPr>
            <p:ph type="ftr" sz="quarter" idx="11"/>
          </p:nvPr>
        </p:nvSpPr>
        <p:spPr/>
        <p:txBody>
          <a:bodyPr/>
          <a:lstStyle/>
          <a:p>
            <a:r>
              <a:rPr lang="tr-TR" altLang="en-US" smtClean="0"/>
              <a:t>Dr. Halise Kader ZENGİN</a:t>
            </a:r>
            <a:endParaRPr lang="tr-TR" altLang="en-US"/>
          </a:p>
        </p:txBody>
      </p:sp>
    </p:spTree>
    <p:extLst>
      <p:ext uri="{BB962C8B-B14F-4D97-AF65-F5344CB8AC3E}">
        <p14:creationId xmlns:p14="http://schemas.microsoft.com/office/powerpoint/2010/main" val="51315064"/>
      </p:ext>
    </p:extLst>
  </p:cSld>
  <p:clrMapOvr>
    <a:masterClrMapping/>
  </p:clrMapOvr>
  <p:transition>
    <p:split orient="vert"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Vygotsky’nin</a:t>
            </a:r>
            <a:r>
              <a:rPr lang="tr-TR" dirty="0"/>
              <a:t> Bilişsel Gelişime İlişkin Görüşleri</a:t>
            </a:r>
          </a:p>
        </p:txBody>
      </p:sp>
      <p:sp>
        <p:nvSpPr>
          <p:cNvPr id="3" name="İçerik Yer Tutucusu 2"/>
          <p:cNvSpPr>
            <a:spLocks noGrp="1"/>
          </p:cNvSpPr>
          <p:nvPr>
            <p:ph idx="1"/>
          </p:nvPr>
        </p:nvSpPr>
        <p:spPr/>
        <p:txBody>
          <a:bodyPr/>
          <a:lstStyle/>
          <a:p>
            <a:pPr algn="just"/>
            <a:r>
              <a:rPr lang="tr-TR" dirty="0" smtClean="0"/>
              <a:t>Çocuklar, yetişkinlerle ya da diğer çocuklarla işbirliği içinde çalıştıklarında bilişsel gelişimleri beslenir.</a:t>
            </a:r>
          </a:p>
          <a:p>
            <a:pPr algn="just"/>
            <a:r>
              <a:rPr lang="tr-TR" dirty="0" smtClean="0"/>
              <a:t>Bilişsel gelişim, başkaları tarafından düzenlenen davranışlardan, bireyin kendi kendine düzenlediği davranışlara doğru bir ilerleme gösterir.</a:t>
            </a:r>
          </a:p>
          <a:p>
            <a:pPr algn="just"/>
            <a:endParaRPr lang="tr-TR" dirty="0"/>
          </a:p>
        </p:txBody>
      </p:sp>
      <p:sp>
        <p:nvSpPr>
          <p:cNvPr id="4" name="Altbilgi Yer Tutucusu 3"/>
          <p:cNvSpPr>
            <a:spLocks noGrp="1"/>
          </p:cNvSpPr>
          <p:nvPr>
            <p:ph type="ftr" sz="quarter" idx="11"/>
          </p:nvPr>
        </p:nvSpPr>
        <p:spPr/>
        <p:txBody>
          <a:bodyPr/>
          <a:lstStyle/>
          <a:p>
            <a:r>
              <a:rPr lang="tr-TR" altLang="en-US" smtClean="0"/>
              <a:t>Dr. Halise Kader ZENGİN</a:t>
            </a:r>
            <a:endParaRPr lang="tr-TR" altLang="en-US"/>
          </a:p>
        </p:txBody>
      </p:sp>
    </p:spTree>
    <p:extLst>
      <p:ext uri="{BB962C8B-B14F-4D97-AF65-F5344CB8AC3E}">
        <p14:creationId xmlns:p14="http://schemas.microsoft.com/office/powerpoint/2010/main" val="451621542"/>
      </p:ext>
    </p:extLst>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a:r>
              <a:rPr lang="tr-TR" b="0" dirty="0" smtClean="0">
                <a:latin typeface="Tahoma" pitchFamily="34" charset="0"/>
                <a:cs typeface="Tahoma" pitchFamily="34" charset="0"/>
              </a:rPr>
              <a:t> </a:t>
            </a:r>
            <a:r>
              <a:rPr lang="tr-TR" b="0" dirty="0">
                <a:latin typeface="Tahoma" pitchFamily="34" charset="0"/>
                <a:cs typeface="Tahoma" pitchFamily="34" charset="0"/>
              </a:rPr>
              <a:t>Biliş ne demektir?</a:t>
            </a:r>
          </a:p>
        </p:txBody>
      </p:sp>
      <p:sp>
        <p:nvSpPr>
          <p:cNvPr id="19459" name="Rectangle 3"/>
          <p:cNvSpPr>
            <a:spLocks noGrp="1" noChangeArrowheads="1"/>
          </p:cNvSpPr>
          <p:nvPr>
            <p:ph idx="1"/>
          </p:nvPr>
        </p:nvSpPr>
        <p:spPr>
          <a:xfrm>
            <a:off x="899592" y="2565400"/>
            <a:ext cx="7787208" cy="3024188"/>
          </a:xfrm>
        </p:spPr>
        <p:txBody>
          <a:bodyPr/>
          <a:lstStyle/>
          <a:p>
            <a:pPr>
              <a:buNone/>
            </a:pPr>
            <a:endParaRPr lang="tr-TR" sz="3200" dirty="0" smtClean="0">
              <a:latin typeface="Tahoma" pitchFamily="34" charset="0"/>
              <a:cs typeface="Tahoma" pitchFamily="34" charset="0"/>
            </a:endParaRPr>
          </a:p>
          <a:p>
            <a:r>
              <a:rPr lang="tr-TR" sz="3200" dirty="0" smtClean="0">
                <a:latin typeface="Tahoma" pitchFamily="34" charset="0"/>
                <a:cs typeface="Tahoma" pitchFamily="34" charset="0"/>
              </a:rPr>
              <a:t>Biliş</a:t>
            </a:r>
            <a:r>
              <a:rPr lang="tr-TR" sz="3200" dirty="0">
                <a:latin typeface="Tahoma" pitchFamily="34" charset="0"/>
                <a:cs typeface="Tahoma" pitchFamily="34" charset="0"/>
              </a:rPr>
              <a:t>; düşünme, öğrenme ve hatırlama süreçlerine denir.</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Vygotsky’nin</a:t>
            </a:r>
            <a:r>
              <a:rPr lang="tr-TR" dirty="0"/>
              <a:t> Bilişsel Gelişime İlişkin Görüşleri</a:t>
            </a:r>
          </a:p>
        </p:txBody>
      </p:sp>
      <p:sp>
        <p:nvSpPr>
          <p:cNvPr id="3" name="İçerik Yer Tutucusu 2"/>
          <p:cNvSpPr>
            <a:spLocks noGrp="1"/>
          </p:cNvSpPr>
          <p:nvPr>
            <p:ph idx="1"/>
          </p:nvPr>
        </p:nvSpPr>
        <p:spPr/>
        <p:txBody>
          <a:bodyPr/>
          <a:lstStyle/>
          <a:p>
            <a:pPr algn="just"/>
            <a:r>
              <a:rPr lang="tr-TR" dirty="0" smtClean="0"/>
              <a:t>Gelişmeye Açık Alan: </a:t>
            </a:r>
            <a:r>
              <a:rPr lang="tr-TR" dirty="0" err="1" smtClean="0"/>
              <a:t>Vygotsky’e</a:t>
            </a:r>
            <a:r>
              <a:rPr lang="tr-TR" dirty="0" smtClean="0"/>
              <a:t> göre yetişkinin, çocuğun bilgiyi içselleştirmesine bilgiyi kazanmasına yardım edebilmesi için iki noktayı belirlemesi gerekir: 1.Çocuğun herhangi bir yetişkinin yardımı olmaksızın, bağımsız olarak kendi kendine sağlayabileceği gelişim düzeyini belirlemektir.</a:t>
            </a:r>
          </a:p>
          <a:p>
            <a:pPr algn="just"/>
            <a:r>
              <a:rPr lang="tr-TR" dirty="0" smtClean="0"/>
              <a:t>2. Bir </a:t>
            </a:r>
            <a:r>
              <a:rPr lang="tr-TR" dirty="0" smtClean="0"/>
              <a:t>yetişkinin rehberliğinde çalıştığında gösterebileceği potansiyel gelişim düzeyini belirlemektir. </a:t>
            </a:r>
          </a:p>
          <a:p>
            <a:pPr algn="just"/>
            <a:r>
              <a:rPr lang="tr-TR" dirty="0" smtClean="0"/>
              <a:t>Bu ikisi arasındaki fark çocuğun «gelişmeye açık </a:t>
            </a:r>
            <a:r>
              <a:rPr lang="tr-TR" dirty="0" err="1" smtClean="0"/>
              <a:t>alanı»dır</a:t>
            </a:r>
            <a:r>
              <a:rPr lang="tr-TR" dirty="0" smtClean="0"/>
              <a:t>. </a:t>
            </a:r>
            <a:endParaRPr lang="tr-TR" dirty="0"/>
          </a:p>
        </p:txBody>
      </p:sp>
      <p:sp>
        <p:nvSpPr>
          <p:cNvPr id="4" name="Altbilgi Yer Tutucusu 3"/>
          <p:cNvSpPr>
            <a:spLocks noGrp="1"/>
          </p:cNvSpPr>
          <p:nvPr>
            <p:ph type="ftr" sz="quarter" idx="11"/>
          </p:nvPr>
        </p:nvSpPr>
        <p:spPr/>
        <p:txBody>
          <a:bodyPr/>
          <a:lstStyle/>
          <a:p>
            <a:r>
              <a:rPr lang="tr-TR" altLang="en-US" smtClean="0"/>
              <a:t>Dr. Halise Kader ZENGİN</a:t>
            </a:r>
            <a:endParaRPr lang="tr-TR" altLang="en-US"/>
          </a:p>
        </p:txBody>
      </p:sp>
    </p:spTree>
    <p:extLst>
      <p:ext uri="{BB962C8B-B14F-4D97-AF65-F5344CB8AC3E}">
        <p14:creationId xmlns:p14="http://schemas.microsoft.com/office/powerpoint/2010/main" val="3493710380"/>
      </p:ext>
    </p:extLst>
  </p:cSld>
  <p:clrMapOvr>
    <a:masterClrMapping/>
  </p:clrMapOvr>
  <p:transition>
    <p:split orient="vert"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Vygotsky’nin</a:t>
            </a:r>
            <a:r>
              <a:rPr lang="tr-TR" dirty="0"/>
              <a:t> Bilişsel Gelişime İlişkin Görüşleri</a:t>
            </a:r>
          </a:p>
        </p:txBody>
      </p:sp>
      <p:sp>
        <p:nvSpPr>
          <p:cNvPr id="3" name="İçerik Yer Tutucusu 2"/>
          <p:cNvSpPr>
            <a:spLocks noGrp="1"/>
          </p:cNvSpPr>
          <p:nvPr>
            <p:ph idx="1"/>
          </p:nvPr>
        </p:nvSpPr>
        <p:spPr/>
        <p:txBody>
          <a:bodyPr>
            <a:normAutofit fontScale="92500" lnSpcReduction="10000"/>
          </a:bodyPr>
          <a:lstStyle/>
          <a:p>
            <a:pPr algn="just"/>
            <a:r>
              <a:rPr lang="tr-TR" dirty="0" smtClean="0"/>
              <a:t>Öğretim çocuğun gelişimini ileriye götürebildiği ölçüde iyidir.</a:t>
            </a:r>
          </a:p>
          <a:p>
            <a:pPr algn="just"/>
            <a:r>
              <a:rPr lang="tr-TR" dirty="0" smtClean="0"/>
              <a:t>Öğretim çocuğun gelişmeye açık alanını etkili olarak kullanmasını sağlamalıdır. Bu nedenle doğrudan bire bir öğretim ve çocukların çocuklarla ve yetişkinlerle etkileşimlerini sağlayan öğretim biçimleri çocuğun bilişsel gelişiminde önemli rol oynar.</a:t>
            </a:r>
          </a:p>
          <a:p>
            <a:pPr algn="just"/>
            <a:r>
              <a:rPr lang="tr-TR" dirty="0" smtClean="0"/>
              <a:t>Aşırı bağımsızlık bilişsel gelişimi yavaşlatmaktadır.</a:t>
            </a:r>
          </a:p>
          <a:p>
            <a:pPr algn="just"/>
            <a:r>
              <a:rPr lang="tr-TR" dirty="0" smtClean="0"/>
              <a:t>Gelişmeye açık alanda, sosyal etkileşimler yoluyla kazanılan sosyal bilgi, bireysel bilgi haline gelir ve bireysel bilgi büyür, daha kompleks hale gelir. Sonuç olarak gelişim bir toplum içinde bireyin başarılı bir yetişkin olmasını sağlar.</a:t>
            </a:r>
            <a:endParaRPr lang="tr-TR" dirty="0"/>
          </a:p>
        </p:txBody>
      </p:sp>
      <p:sp>
        <p:nvSpPr>
          <p:cNvPr id="4" name="Altbilgi Yer Tutucusu 3"/>
          <p:cNvSpPr>
            <a:spLocks noGrp="1"/>
          </p:cNvSpPr>
          <p:nvPr>
            <p:ph type="ftr" sz="quarter" idx="11"/>
          </p:nvPr>
        </p:nvSpPr>
        <p:spPr/>
        <p:txBody>
          <a:bodyPr/>
          <a:lstStyle/>
          <a:p>
            <a:r>
              <a:rPr lang="tr-TR" altLang="en-US" smtClean="0"/>
              <a:t>Dr. Halise Kader ZENGİN</a:t>
            </a:r>
            <a:endParaRPr lang="tr-TR" altLang="en-US"/>
          </a:p>
        </p:txBody>
      </p:sp>
    </p:spTree>
    <p:extLst>
      <p:ext uri="{BB962C8B-B14F-4D97-AF65-F5344CB8AC3E}">
        <p14:creationId xmlns:p14="http://schemas.microsoft.com/office/powerpoint/2010/main" val="2782602703"/>
      </p:ext>
    </p:extLst>
  </p:cSld>
  <p:clrMapOvr>
    <a:masterClrMapping/>
  </p:clrMapOvr>
  <p:transition>
    <p:split orient="ver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a:bodyPr>
          <a:lstStyle/>
          <a:p>
            <a:pPr algn="just"/>
            <a:r>
              <a:rPr lang="tr-TR" sz="2400" dirty="0" err="1" smtClean="0"/>
              <a:t>Hadiye</a:t>
            </a:r>
            <a:r>
              <a:rPr lang="tr-TR" sz="2400" dirty="0" smtClean="0"/>
              <a:t> </a:t>
            </a:r>
            <a:r>
              <a:rPr lang="tr-TR" sz="2400" dirty="0" err="1" smtClean="0"/>
              <a:t>Küçükkaragöz</a:t>
            </a:r>
            <a:r>
              <a:rPr lang="tr-TR" sz="2400" dirty="0" smtClean="0"/>
              <a:t>,  “Bilişsel Gelişim ve Dil Gelişimi”, (ed.)Binnur </a:t>
            </a:r>
            <a:r>
              <a:rPr lang="tr-TR" sz="2400" dirty="0" err="1" smtClean="0"/>
              <a:t>Yeşilyaprak</a:t>
            </a:r>
            <a:r>
              <a:rPr lang="tr-TR" sz="2400" dirty="0" smtClean="0"/>
              <a:t>, </a:t>
            </a:r>
            <a:r>
              <a:rPr lang="tr-TR" sz="2400" i="1" dirty="0" smtClean="0"/>
              <a:t>Eğitim Psikolojisi, Gelişim-Öğrenme-Öğretim,</a:t>
            </a:r>
            <a:r>
              <a:rPr lang="tr-TR" sz="2400" dirty="0" smtClean="0"/>
              <a:t> </a:t>
            </a:r>
            <a:r>
              <a:rPr lang="tr-TR" sz="2400" dirty="0" err="1" smtClean="0"/>
              <a:t>PegemA</a:t>
            </a:r>
            <a:r>
              <a:rPr lang="tr-TR" sz="2400" dirty="0" smtClean="0"/>
              <a:t> Yay., Ankara 2006, </a:t>
            </a:r>
            <a:r>
              <a:rPr lang="tr-TR" sz="2400" dirty="0" err="1" smtClean="0"/>
              <a:t>ss</a:t>
            </a:r>
            <a:r>
              <a:rPr lang="tr-TR" sz="2400" dirty="0" smtClean="0"/>
              <a:t>. 82-100.</a:t>
            </a:r>
          </a:p>
          <a:p>
            <a:pPr algn="just">
              <a:buNone/>
            </a:pPr>
            <a:endParaRPr lang="tr-TR" sz="2400" dirty="0" smtClean="0"/>
          </a:p>
          <a:p>
            <a:pPr algn="just"/>
            <a:r>
              <a:rPr lang="tr-TR" sz="2400" dirty="0" smtClean="0"/>
              <a:t>Nuray </a:t>
            </a:r>
            <a:r>
              <a:rPr lang="tr-TR" sz="2400" dirty="0" err="1" smtClean="0"/>
              <a:t>Senemoğlu</a:t>
            </a:r>
            <a:r>
              <a:rPr lang="tr-TR" sz="2400" dirty="0" smtClean="0"/>
              <a:t>, </a:t>
            </a:r>
            <a:r>
              <a:rPr lang="tr-TR" sz="2400" i="1" dirty="0" smtClean="0"/>
              <a:t>Gelişim Öğrenme ve Öğretim, Kuramdan Uygulamaya,</a:t>
            </a:r>
            <a:r>
              <a:rPr lang="tr-TR" sz="2400" dirty="0" smtClean="0"/>
              <a:t>Gazi </a:t>
            </a:r>
            <a:r>
              <a:rPr lang="tr-TR" sz="2400" dirty="0" err="1" smtClean="0"/>
              <a:t>Kitabevi</a:t>
            </a:r>
            <a:r>
              <a:rPr lang="tr-TR" sz="2400" dirty="0" smtClean="0"/>
              <a:t>, 12. Baskı, Ankara 2005, </a:t>
            </a:r>
            <a:r>
              <a:rPr lang="tr-TR" sz="2400" dirty="0" err="1" smtClean="0"/>
              <a:t>ss</a:t>
            </a:r>
            <a:r>
              <a:rPr lang="tr-TR" sz="2400" dirty="0" smtClean="0"/>
              <a:t>. 32-55.</a:t>
            </a:r>
          </a:p>
          <a:p>
            <a:pPr>
              <a:buNone/>
            </a:pPr>
            <a:endParaRPr lang="tr-TR" sz="2400" dirty="0" smtClean="0"/>
          </a:p>
        </p:txBody>
      </p:sp>
      <p:sp>
        <p:nvSpPr>
          <p:cNvPr id="4" name="3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71600" y="428604"/>
            <a:ext cx="7758034" cy="1143000"/>
          </a:xfrm>
        </p:spPr>
        <p:txBody>
          <a:bodyPr>
            <a:noAutofit/>
          </a:bodyPr>
          <a:lstStyle/>
          <a:p>
            <a:r>
              <a:rPr lang="tr-TR" sz="4800" b="0" dirty="0"/>
              <a:t>Bilişsel gelişim neleri kapsar?</a:t>
            </a:r>
            <a:br>
              <a:rPr lang="tr-TR" sz="4800" b="0" dirty="0"/>
            </a:br>
            <a:endParaRPr lang="tr-TR" sz="4800" b="0" dirty="0"/>
          </a:p>
        </p:txBody>
      </p:sp>
      <p:sp>
        <p:nvSpPr>
          <p:cNvPr id="21507" name="Rectangle 3"/>
          <p:cNvSpPr>
            <a:spLocks noGrp="1" noChangeArrowheads="1"/>
          </p:cNvSpPr>
          <p:nvPr>
            <p:ph idx="1"/>
          </p:nvPr>
        </p:nvSpPr>
        <p:spPr/>
        <p:txBody>
          <a:bodyPr/>
          <a:lstStyle/>
          <a:p>
            <a:pPr>
              <a:buNone/>
            </a:pPr>
            <a:endParaRPr lang="tr-TR" sz="3600" dirty="0" smtClean="0"/>
          </a:p>
          <a:p>
            <a:endParaRPr lang="tr-TR" sz="3600" dirty="0"/>
          </a:p>
          <a:p>
            <a:r>
              <a:rPr lang="tr-TR" sz="3600" dirty="0" smtClean="0"/>
              <a:t>Bireydeki </a:t>
            </a:r>
            <a:r>
              <a:rPr lang="tr-TR" sz="3600" dirty="0"/>
              <a:t>akıl yürütme, düşünme, bellek ve dildeki değişmeleri </a:t>
            </a:r>
            <a:r>
              <a:rPr lang="tr-TR" sz="3600" dirty="0" smtClean="0"/>
              <a:t>kapsar.</a:t>
            </a:r>
            <a:endParaRPr lang="tr-TR" sz="3600" dirty="0"/>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r-TR" b="0">
                <a:latin typeface="Tahoma" pitchFamily="34" charset="0"/>
                <a:cs typeface="Tahoma" pitchFamily="34" charset="0"/>
              </a:rPr>
              <a:t>Bilişsel gelişim ne demektir?</a:t>
            </a:r>
          </a:p>
        </p:txBody>
      </p:sp>
      <p:sp>
        <p:nvSpPr>
          <p:cNvPr id="20483" name="Rectangle 3"/>
          <p:cNvSpPr>
            <a:spLocks noGrp="1" noChangeArrowheads="1"/>
          </p:cNvSpPr>
          <p:nvPr>
            <p:ph idx="1"/>
          </p:nvPr>
        </p:nvSpPr>
        <p:spPr>
          <a:xfrm>
            <a:off x="457200" y="1714488"/>
            <a:ext cx="8229600" cy="4143404"/>
          </a:xfrm>
        </p:spPr>
        <p:txBody>
          <a:bodyPr/>
          <a:lstStyle/>
          <a:p>
            <a:endParaRPr lang="tr-TR" dirty="0" smtClean="0"/>
          </a:p>
          <a:p>
            <a:endParaRPr lang="tr-TR" dirty="0"/>
          </a:p>
          <a:p>
            <a:r>
              <a:rPr lang="tr-TR" dirty="0" smtClean="0"/>
              <a:t>Yaşla </a:t>
            </a:r>
            <a:r>
              <a:rPr lang="tr-TR" dirty="0"/>
              <a:t>birlikte; düşünme, öğrenme ve hatırlama süreçlerinde olan değişmelerdir.</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a:bodyPr>
          <a:lstStyle/>
          <a:p>
            <a:r>
              <a:rPr lang="tr-TR"/>
              <a:t>Bütün çocuklar aynı bilişsel gelişimi mi gösterir?</a:t>
            </a:r>
          </a:p>
        </p:txBody>
      </p:sp>
      <p:sp>
        <p:nvSpPr>
          <p:cNvPr id="31747" name="Rectangle 3"/>
          <p:cNvSpPr>
            <a:spLocks noGrp="1" noChangeArrowheads="1"/>
          </p:cNvSpPr>
          <p:nvPr>
            <p:ph idx="1"/>
          </p:nvPr>
        </p:nvSpPr>
        <p:spPr/>
        <p:txBody>
          <a:bodyPr/>
          <a:lstStyle/>
          <a:p>
            <a:endParaRPr lang="tr-TR" dirty="0" smtClean="0"/>
          </a:p>
          <a:p>
            <a:pPr>
              <a:buNone/>
            </a:pPr>
            <a:r>
              <a:rPr lang="tr-TR" dirty="0" smtClean="0"/>
              <a:t>Etkili İki Unsur:</a:t>
            </a:r>
          </a:p>
          <a:p>
            <a:pPr>
              <a:buNone/>
            </a:pPr>
            <a:endParaRPr lang="tr-TR" dirty="0"/>
          </a:p>
          <a:p>
            <a:r>
              <a:rPr lang="tr-TR" dirty="0" smtClean="0"/>
              <a:t>Yakınsal </a:t>
            </a:r>
            <a:r>
              <a:rPr lang="tr-TR" dirty="0"/>
              <a:t>Gelişim </a:t>
            </a:r>
          </a:p>
          <a:p>
            <a:r>
              <a:rPr lang="tr-TR" dirty="0"/>
              <a:t>Sosyal Çevre </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algn="l"/>
            <a:r>
              <a:rPr lang="tr-TR" sz="2400" b="0" dirty="0">
                <a:latin typeface="Tahoma" pitchFamily="34" charset="0"/>
                <a:cs typeface="Tahoma" pitchFamily="34" charset="0"/>
              </a:rPr>
              <a:t/>
            </a:r>
            <a:br>
              <a:rPr lang="tr-TR" sz="2400" b="0" dirty="0">
                <a:latin typeface="Tahoma" pitchFamily="34" charset="0"/>
                <a:cs typeface="Tahoma" pitchFamily="34" charset="0"/>
              </a:rPr>
            </a:br>
            <a:r>
              <a:rPr lang="tr-TR" sz="2400" b="0" dirty="0">
                <a:latin typeface="Tahoma" pitchFamily="34" charset="0"/>
                <a:cs typeface="Tahoma" pitchFamily="34" charset="0"/>
              </a:rPr>
              <a:t/>
            </a:r>
            <a:br>
              <a:rPr lang="tr-TR" sz="2400" b="0" dirty="0">
                <a:latin typeface="Tahoma" pitchFamily="34" charset="0"/>
                <a:cs typeface="Tahoma" pitchFamily="34" charset="0"/>
              </a:rPr>
            </a:br>
            <a:r>
              <a:rPr lang="tr-TR" sz="3600" b="0" dirty="0">
                <a:latin typeface="Tahoma" pitchFamily="34" charset="0"/>
                <a:cs typeface="Tahoma" pitchFamily="34" charset="0"/>
              </a:rPr>
              <a:t> </a:t>
            </a:r>
            <a:r>
              <a:rPr lang="tr-TR" sz="3600" b="0" dirty="0" smtClean="0">
                <a:latin typeface="Tahoma" pitchFamily="34" charset="0"/>
                <a:cs typeface="Tahoma" pitchFamily="34" charset="0"/>
              </a:rPr>
              <a:t>J. </a:t>
            </a:r>
            <a:r>
              <a:rPr lang="tr-TR" sz="3600" b="0" dirty="0" err="1" smtClean="0">
                <a:latin typeface="Tahoma" pitchFamily="34" charset="0"/>
                <a:cs typeface="Tahoma" pitchFamily="34" charset="0"/>
              </a:rPr>
              <a:t>Piaget’e</a:t>
            </a:r>
            <a:r>
              <a:rPr lang="tr-TR" sz="3600" b="0" dirty="0" smtClean="0">
                <a:latin typeface="Tahoma" pitchFamily="34" charset="0"/>
                <a:cs typeface="Tahoma" pitchFamily="34" charset="0"/>
              </a:rPr>
              <a:t> </a:t>
            </a:r>
            <a:r>
              <a:rPr lang="tr-TR" sz="3600" b="0" dirty="0">
                <a:latin typeface="Tahoma" pitchFamily="34" charset="0"/>
                <a:cs typeface="Tahoma" pitchFamily="34" charset="0"/>
              </a:rPr>
              <a:t>göre </a:t>
            </a:r>
            <a:r>
              <a:rPr lang="tr-TR" sz="3600" b="0" dirty="0" smtClean="0">
                <a:latin typeface="Tahoma" pitchFamily="34" charset="0"/>
                <a:cs typeface="Tahoma" pitchFamily="34" charset="0"/>
              </a:rPr>
              <a:t>insanın doğumla gelen yetenekleri:</a:t>
            </a:r>
            <a:endParaRPr lang="tr-TR" sz="3600" b="0" dirty="0">
              <a:latin typeface="Tahoma" pitchFamily="34" charset="0"/>
              <a:cs typeface="Tahoma" pitchFamily="34" charset="0"/>
            </a:endParaRPr>
          </a:p>
        </p:txBody>
      </p:sp>
      <p:sp>
        <p:nvSpPr>
          <p:cNvPr id="15363" name="Rectangle 3"/>
          <p:cNvSpPr>
            <a:spLocks noGrp="1" noChangeArrowheads="1"/>
          </p:cNvSpPr>
          <p:nvPr>
            <p:ph idx="1"/>
          </p:nvPr>
        </p:nvSpPr>
        <p:spPr>
          <a:xfrm>
            <a:off x="899592" y="1714488"/>
            <a:ext cx="7787208" cy="4411675"/>
          </a:xfrm>
        </p:spPr>
        <p:txBody>
          <a:bodyPr/>
          <a:lstStyle/>
          <a:p>
            <a:endParaRPr lang="tr-TR" dirty="0" smtClean="0"/>
          </a:p>
          <a:p>
            <a:r>
              <a:rPr lang="tr-TR" dirty="0" smtClean="0"/>
              <a:t>Şemalar </a:t>
            </a:r>
            <a:r>
              <a:rPr lang="tr-TR" dirty="0"/>
              <a:t>oluşturma</a:t>
            </a:r>
          </a:p>
          <a:p>
            <a:r>
              <a:rPr lang="tr-TR" dirty="0"/>
              <a:t>Özümseme</a:t>
            </a:r>
          </a:p>
          <a:p>
            <a:r>
              <a:rPr lang="tr-TR" dirty="0"/>
              <a:t>Uyum sağlama</a:t>
            </a:r>
          </a:p>
          <a:p>
            <a:r>
              <a:rPr lang="tr-TR" dirty="0"/>
              <a:t>Organize etme</a:t>
            </a:r>
          </a:p>
          <a:p>
            <a:r>
              <a:rPr lang="tr-TR" dirty="0"/>
              <a:t>Uzlaşma</a:t>
            </a:r>
          </a:p>
        </p:txBody>
      </p:sp>
      <p:sp>
        <p:nvSpPr>
          <p:cNvPr id="6" name="4 Altbilgi Yer Tutucusu"/>
          <p:cNvSpPr>
            <a:spLocks noGrp="1"/>
          </p:cNvSpPr>
          <p:nvPr>
            <p:ph type="ftr" sz="quarter" idx="11"/>
          </p:nvPr>
        </p:nvSpPr>
        <p:spPr/>
        <p:txBody>
          <a:bodyPr/>
          <a:lstStyle/>
          <a:p>
            <a:r>
              <a:rPr lang="tr-TR" altLang="en-US" smtClean="0"/>
              <a:t>Dr. Halise Kader ZENGİN</a:t>
            </a:r>
            <a:endParaRPr lang="tr-TR" altLang="en-US"/>
          </a:p>
        </p:txBody>
      </p:sp>
      <p:pic>
        <p:nvPicPr>
          <p:cNvPr id="15365" name="Picture 5" descr="Jean Piaget mit Walliser Kind, 1979"/>
          <p:cNvPicPr>
            <a:picLocks noChangeAspect="1" noChangeArrowheads="1"/>
          </p:cNvPicPr>
          <p:nvPr/>
        </p:nvPicPr>
        <p:blipFill>
          <a:blip r:embed="rId2" cstate="print"/>
          <a:srcRect/>
          <a:stretch>
            <a:fillRect/>
          </a:stretch>
        </p:blipFill>
        <p:spPr bwMode="auto">
          <a:xfrm>
            <a:off x="5292725" y="2420938"/>
            <a:ext cx="2809875" cy="2314575"/>
          </a:xfrm>
          <a:prstGeom prst="rect">
            <a:avLst/>
          </a:prstGeom>
          <a:noFill/>
        </p:spPr>
      </p:pic>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899592" y="274638"/>
            <a:ext cx="8034096" cy="850106"/>
          </a:xfrm>
        </p:spPr>
        <p:txBody>
          <a:bodyPr/>
          <a:lstStyle/>
          <a:p>
            <a:r>
              <a:rPr lang="tr-TR" dirty="0"/>
              <a:t>ŞEMA</a:t>
            </a:r>
          </a:p>
        </p:txBody>
      </p:sp>
      <p:sp>
        <p:nvSpPr>
          <p:cNvPr id="23555" name="Rectangle 3"/>
          <p:cNvSpPr>
            <a:spLocks noGrp="1" noChangeArrowheads="1"/>
          </p:cNvSpPr>
          <p:nvPr>
            <p:ph idx="1"/>
          </p:nvPr>
        </p:nvSpPr>
        <p:spPr>
          <a:xfrm>
            <a:off x="457200" y="1285860"/>
            <a:ext cx="8229600" cy="4840303"/>
          </a:xfrm>
        </p:spPr>
        <p:txBody>
          <a:bodyPr>
            <a:noAutofit/>
          </a:bodyPr>
          <a:lstStyle/>
          <a:p>
            <a:r>
              <a:rPr lang="tr-TR" sz="2600" dirty="0"/>
              <a:t>Şema: Dünyayı tanımak için zihinde oluşan algı </a:t>
            </a:r>
            <a:r>
              <a:rPr lang="tr-TR" sz="2600" dirty="0" smtClean="0"/>
              <a:t>çerçevesidir.</a:t>
            </a:r>
            <a:endParaRPr lang="tr-TR" sz="2600" dirty="0"/>
          </a:p>
          <a:p>
            <a:r>
              <a:rPr lang="tr-TR" sz="2600" dirty="0"/>
              <a:t>Bireyin çevresindeki dünyayı anlamak için geliştirdiği bir bilgisayar programı gibidir. </a:t>
            </a:r>
            <a:endParaRPr lang="tr-TR" sz="2600" dirty="0" smtClean="0"/>
          </a:p>
          <a:p>
            <a:r>
              <a:rPr lang="tr-TR" sz="2600" dirty="0" smtClean="0"/>
              <a:t>Şemalar</a:t>
            </a:r>
            <a:r>
              <a:rPr lang="tr-TR" sz="2600" dirty="0"/>
              <a:t>, </a:t>
            </a:r>
            <a:r>
              <a:rPr lang="tr-TR" sz="2600" dirty="0" smtClean="0"/>
              <a:t>insanın çevresindeki </a:t>
            </a:r>
            <a:r>
              <a:rPr lang="tr-TR" sz="2600" dirty="0"/>
              <a:t>problemleri anlama, çözme, dünyayla </a:t>
            </a:r>
            <a:r>
              <a:rPr lang="tr-TR" sz="2600" dirty="0" smtClean="0"/>
              <a:t>baş etme </a:t>
            </a:r>
            <a:r>
              <a:rPr lang="tr-TR" sz="2600" dirty="0"/>
              <a:t>yolları yapıları olarak düşünülebilir</a:t>
            </a:r>
            <a:r>
              <a:rPr lang="tr-TR" sz="2600" dirty="0" smtClean="0"/>
              <a:t>.</a:t>
            </a:r>
          </a:p>
          <a:p>
            <a:r>
              <a:rPr lang="tr-TR" sz="2600" dirty="0" smtClean="0"/>
              <a:t> </a:t>
            </a:r>
            <a:r>
              <a:rPr lang="tr-TR" sz="2600" dirty="0"/>
              <a:t>Şema yeni gelen bilginin yerleştirileceği bir çerçevedir.</a:t>
            </a:r>
          </a:p>
          <a:p>
            <a:pPr>
              <a:buNone/>
            </a:pPr>
            <a:r>
              <a:rPr lang="tr-TR" sz="2600" dirty="0" smtClean="0"/>
              <a:t>	</a:t>
            </a:r>
          </a:p>
          <a:p>
            <a:pPr>
              <a:buNone/>
            </a:pPr>
            <a:r>
              <a:rPr lang="tr-TR" sz="2600" dirty="0" smtClean="0"/>
              <a:t>	Örnek: Bebek </a:t>
            </a:r>
            <a:r>
              <a:rPr lang="tr-TR" sz="2600" dirty="0"/>
              <a:t>çıngırağı tutuyor ve sallıyor, </a:t>
            </a:r>
            <a:r>
              <a:rPr lang="tr-TR" sz="2600" dirty="0" smtClean="0"/>
              <a:t>tabağı </a:t>
            </a:r>
            <a:r>
              <a:rPr lang="tr-TR" sz="2600" dirty="0"/>
              <a:t>masanın kenarından aşağı itiyor, yerde bulduğu bir nesneyi ağzına alıyor.</a:t>
            </a:r>
          </a:p>
        </p:txBody>
      </p:sp>
      <p:sp>
        <p:nvSpPr>
          <p:cNvPr id="5" name="4 Altbilgi Yer Tutucusu"/>
          <p:cNvSpPr>
            <a:spLocks noGrp="1"/>
          </p:cNvSpPr>
          <p:nvPr>
            <p:ph type="ftr" sz="quarter" idx="11"/>
          </p:nvPr>
        </p:nvSpPr>
        <p:spPr/>
        <p:txBody>
          <a:bodyPr/>
          <a:lstStyle/>
          <a:p>
            <a:r>
              <a:rPr lang="tr-TR" altLang="en-US" dirty="0" smtClean="0"/>
              <a:t>Dr. Halise Kader ZENGİN</a:t>
            </a:r>
            <a:endParaRPr lang="tr-TR" altLang="en-US" dirty="0"/>
          </a:p>
        </p:txBody>
      </p:sp>
    </p:spTree>
  </p:cSld>
  <p:clrMapOvr>
    <a:masterClrMapping/>
  </p:clrMapOvr>
  <p:transition>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dirty="0"/>
              <a:t>Şemalarla ilgili önemli </a:t>
            </a:r>
            <a:r>
              <a:rPr lang="tr-TR" dirty="0" smtClean="0"/>
              <a:t>nokta!!!</a:t>
            </a:r>
            <a:endParaRPr lang="tr-TR" dirty="0"/>
          </a:p>
        </p:txBody>
      </p:sp>
      <p:sp>
        <p:nvSpPr>
          <p:cNvPr id="24579" name="Rectangle 3"/>
          <p:cNvSpPr>
            <a:spLocks noGrp="1" noChangeArrowheads="1"/>
          </p:cNvSpPr>
          <p:nvPr>
            <p:ph idx="1"/>
          </p:nvPr>
        </p:nvSpPr>
        <p:spPr/>
        <p:txBody>
          <a:bodyPr>
            <a:normAutofit fontScale="85000" lnSpcReduction="20000"/>
          </a:bodyPr>
          <a:lstStyle/>
          <a:p>
            <a:r>
              <a:rPr lang="tr-TR" sz="2600" dirty="0"/>
              <a:t>Şemalar, sürekli olarak olgunlaşma ve yaşantı kazanma yoluyla değişmeye uğrayıp yeniden organize edilir</a:t>
            </a:r>
            <a:r>
              <a:rPr lang="tr-TR" sz="2600" dirty="0" smtClean="0"/>
              <a:t>.</a:t>
            </a:r>
          </a:p>
          <a:p>
            <a:pPr>
              <a:buNone/>
            </a:pPr>
            <a:endParaRPr lang="tr-TR" sz="2600" dirty="0"/>
          </a:p>
          <a:p>
            <a:pPr algn="just"/>
            <a:r>
              <a:rPr lang="tr-TR" sz="2400" dirty="0"/>
              <a:t>Örnek: Köye bir gezi sırasında, kırda yayılan koyunları ilk kez gören çocuk “baba köpeklere bak” der. </a:t>
            </a:r>
            <a:r>
              <a:rPr lang="tr-TR" sz="2400" dirty="0" smtClean="0"/>
              <a:t> Bu </a:t>
            </a:r>
            <a:r>
              <a:rPr lang="tr-TR" sz="2400" dirty="0"/>
              <a:t>örnekte görülüyor ki, koyunlar çocuğun bildiği köpek ölçütlerine en uygunudur.</a:t>
            </a:r>
            <a:r>
              <a:rPr lang="tr-TR" sz="2600" dirty="0"/>
              <a:t> </a:t>
            </a:r>
            <a:r>
              <a:rPr lang="tr-TR" sz="2400" dirty="0"/>
              <a:t>Koyun uyarıcısıyla karşılaştığında onu kendisinde var olan uygun şema içine yerleştirmiştir. Ancak koyunlarla etkileşimde bulunup yeni </a:t>
            </a:r>
            <a:r>
              <a:rPr lang="tr-TR" sz="2400" dirty="0" smtClean="0"/>
              <a:t>yaşantılar kazandıktan </a:t>
            </a:r>
            <a:r>
              <a:rPr lang="tr-TR" sz="2400" dirty="0"/>
              <a:t>sonra, koyunun köpek olmadığını anlayıp onun için yeni bir şema, kategori oluşturacaktır.</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r-TR" dirty="0" smtClean="0"/>
              <a:t>Özümseme</a:t>
            </a:r>
            <a:endParaRPr lang="tr-TR" dirty="0"/>
          </a:p>
        </p:txBody>
      </p:sp>
      <p:sp>
        <p:nvSpPr>
          <p:cNvPr id="25603" name="Rectangle 3"/>
          <p:cNvSpPr>
            <a:spLocks noGrp="1" noChangeArrowheads="1"/>
          </p:cNvSpPr>
          <p:nvPr>
            <p:ph idx="1"/>
          </p:nvPr>
        </p:nvSpPr>
        <p:spPr/>
        <p:txBody>
          <a:bodyPr>
            <a:normAutofit fontScale="85000" lnSpcReduction="20000"/>
          </a:bodyPr>
          <a:lstStyle/>
          <a:p>
            <a:r>
              <a:rPr lang="tr-TR" sz="2600" dirty="0"/>
              <a:t>Özümseme: Yeni tanınan şeyin şemaya </a:t>
            </a:r>
            <a:r>
              <a:rPr lang="tr-TR" sz="2600" dirty="0" smtClean="0"/>
              <a:t>yerleştirilmesidir.</a:t>
            </a:r>
          </a:p>
          <a:p>
            <a:endParaRPr lang="tr-TR" sz="2600" dirty="0"/>
          </a:p>
          <a:p>
            <a:r>
              <a:rPr lang="tr-TR" sz="2600" dirty="0"/>
              <a:t>Bireyin, kendisinde var olan bilişsel yapılarla (şemalarla)çevresine uyumunu sağlayan bilişsel bir süreçtir. </a:t>
            </a:r>
            <a:endParaRPr lang="tr-TR" sz="2600" dirty="0" smtClean="0"/>
          </a:p>
          <a:p>
            <a:r>
              <a:rPr lang="tr-TR" sz="2600" dirty="0" smtClean="0"/>
              <a:t>Çocuğun </a:t>
            </a:r>
            <a:r>
              <a:rPr lang="tr-TR" sz="2600" dirty="0"/>
              <a:t>karşılaştığı yeni bir olayı, fikri, objeyi kendisinde daha önce var olan bilişsel yapı içine alması sürecidir. Çevresine, kendisinde var olan bilişsel yapılarla tepkide bulunmasıdır.</a:t>
            </a:r>
          </a:p>
          <a:p>
            <a:r>
              <a:rPr lang="tr-TR" sz="2600" dirty="0"/>
              <a:t>Örnek: </a:t>
            </a:r>
            <a:r>
              <a:rPr lang="tr-TR" sz="2600" dirty="0" smtClean="0"/>
              <a:t>Çocuğun </a:t>
            </a:r>
            <a:r>
              <a:rPr lang="tr-TR" sz="2600" dirty="0"/>
              <a:t>“Deniz atını” bildiği ata benzetmesi.</a:t>
            </a:r>
          </a:p>
        </p:txBody>
      </p:sp>
      <p:sp>
        <p:nvSpPr>
          <p:cNvPr id="5" name="4 Altbilgi Yer Tutucusu"/>
          <p:cNvSpPr>
            <a:spLocks noGrp="1"/>
          </p:cNvSpPr>
          <p:nvPr>
            <p:ph type="ftr" sz="quarter" idx="11"/>
          </p:nvPr>
        </p:nvSpPr>
        <p:spPr/>
        <p:txBody>
          <a:bodyPr/>
          <a:lstStyle/>
          <a:p>
            <a:r>
              <a:rPr lang="tr-TR" altLang="en-US" smtClean="0"/>
              <a:t>Dr. Halise Kader ZENGİN</a:t>
            </a:r>
            <a:endParaRPr lang="tr-TR" altLang="en-US"/>
          </a:p>
        </p:txBody>
      </p:sp>
    </p:spTree>
  </p:cSld>
  <p:clrMapOvr>
    <a:masterClrMapping/>
  </p:clrMapOvr>
  <p:transition>
    <p:split orient="vert"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831</TotalTime>
  <Words>1198</Words>
  <Application>Microsoft Office PowerPoint</Application>
  <PresentationFormat>Ekran Gösterisi (4:3)</PresentationFormat>
  <Paragraphs>123</Paragraphs>
  <Slides>22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Century Gothic</vt:lpstr>
      <vt:lpstr>Tahoma</vt:lpstr>
      <vt:lpstr>Wingdings 3</vt:lpstr>
      <vt:lpstr>İyon</vt:lpstr>
      <vt:lpstr>BİLİŞSEL GELİŞİM</vt:lpstr>
      <vt:lpstr> Biliş ne demektir?</vt:lpstr>
      <vt:lpstr>Bilişsel gelişim neleri kapsar? </vt:lpstr>
      <vt:lpstr>Bilişsel gelişim ne demektir?</vt:lpstr>
      <vt:lpstr>Bütün çocuklar aynı bilişsel gelişimi mi gösterir?</vt:lpstr>
      <vt:lpstr>   J. Piaget’e göre insanın doğumla gelen yetenekleri:</vt:lpstr>
      <vt:lpstr>ŞEMA</vt:lpstr>
      <vt:lpstr>Şemalarla ilgili önemli nokta!!!</vt:lpstr>
      <vt:lpstr>Özümseme</vt:lpstr>
      <vt:lpstr>UYUM SAĞLAMA (UYUM)</vt:lpstr>
      <vt:lpstr>Organize Etme</vt:lpstr>
      <vt:lpstr>Uzlaşma</vt:lpstr>
      <vt:lpstr>Bilişsel gelişim aşağıdaki öğeler yoluyla gerçekleşir</vt:lpstr>
      <vt:lpstr>Piaget’e göre bilişsel gelişim basamakları:</vt:lpstr>
      <vt:lpstr>J. Bruner’in Bilişsel Gelişim Dönemleri</vt:lpstr>
      <vt:lpstr>Bruner’in Bilişsel Gelişim Dönemleri</vt:lpstr>
      <vt:lpstr>J. Bruner’in Bilişsel Gelişim Dönemleri</vt:lpstr>
      <vt:lpstr>Vygotsky’nin Bilişsel Gelişime İlişkin Görüşleri</vt:lpstr>
      <vt:lpstr>Vygotsky’nin Bilişsel Gelişime İlişkin Görüşleri</vt:lpstr>
      <vt:lpstr>Vygotsky’nin Bilişsel Gelişime İlişkin Görüşleri</vt:lpstr>
      <vt:lpstr>Vygotsky’nin Bilişsel Gelişime İlişkin Görüşleri</vt:lpstr>
      <vt:lpstr>Yararlanılan Kaynaklar</vt:lpstr>
    </vt:vector>
  </TitlesOfParts>
  <Company>aubim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BİLİŞSEL GELİŞİM</dc:title>
  <dc:creator>HALISE KADER ZENGIN</dc:creator>
  <cp:lastModifiedBy>user</cp:lastModifiedBy>
  <cp:revision>29</cp:revision>
  <dcterms:created xsi:type="dcterms:W3CDTF">2007-10-05T09:26:13Z</dcterms:created>
  <dcterms:modified xsi:type="dcterms:W3CDTF">2020-05-08T06:14:22Z</dcterms:modified>
</cp:coreProperties>
</file>